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4"/>
    <p:sldMasterId id="2147483805" r:id="rId5"/>
  </p:sldMasterIdLst>
  <p:notesMasterIdLst>
    <p:notesMasterId r:id="rId56"/>
  </p:notesMasterIdLst>
  <p:handoutMasterIdLst>
    <p:handoutMasterId r:id="rId57"/>
  </p:handoutMasterIdLst>
  <p:sldIdLst>
    <p:sldId id="303" r:id="rId6"/>
    <p:sldId id="2142534501" r:id="rId7"/>
    <p:sldId id="666" r:id="rId8"/>
    <p:sldId id="587" r:id="rId9"/>
    <p:sldId id="660" r:id="rId10"/>
    <p:sldId id="2142534472" r:id="rId11"/>
    <p:sldId id="2142534473" r:id="rId12"/>
    <p:sldId id="2142534500" r:id="rId13"/>
    <p:sldId id="670" r:id="rId14"/>
    <p:sldId id="528" r:id="rId15"/>
    <p:sldId id="2142534506" r:id="rId16"/>
    <p:sldId id="314" r:id="rId17"/>
    <p:sldId id="2142534505" r:id="rId18"/>
    <p:sldId id="2142534510" r:id="rId19"/>
    <p:sldId id="665" r:id="rId20"/>
    <p:sldId id="2142534477" r:id="rId21"/>
    <p:sldId id="513" r:id="rId22"/>
    <p:sldId id="325" r:id="rId23"/>
    <p:sldId id="663" r:id="rId24"/>
    <p:sldId id="671" r:id="rId25"/>
    <p:sldId id="2142534490" r:id="rId26"/>
    <p:sldId id="2146848069" r:id="rId27"/>
    <p:sldId id="2146848066" r:id="rId28"/>
    <p:sldId id="672" r:id="rId29"/>
    <p:sldId id="527" r:id="rId30"/>
    <p:sldId id="408" r:id="rId31"/>
    <p:sldId id="473" r:id="rId32"/>
    <p:sldId id="499" r:id="rId33"/>
    <p:sldId id="525" r:id="rId34"/>
    <p:sldId id="502" r:id="rId35"/>
    <p:sldId id="501" r:id="rId36"/>
    <p:sldId id="2142534504" r:id="rId37"/>
    <p:sldId id="2142534508" r:id="rId38"/>
    <p:sldId id="430" r:id="rId39"/>
    <p:sldId id="2142534470" r:id="rId40"/>
    <p:sldId id="2142534497" r:id="rId41"/>
    <p:sldId id="2142534494" r:id="rId42"/>
    <p:sldId id="2142534495" r:id="rId43"/>
    <p:sldId id="2142534496" r:id="rId44"/>
    <p:sldId id="491" r:id="rId45"/>
    <p:sldId id="426" r:id="rId46"/>
    <p:sldId id="2146848068" r:id="rId47"/>
    <p:sldId id="2142534498" r:id="rId48"/>
    <p:sldId id="2142534476" r:id="rId49"/>
    <p:sldId id="443" r:id="rId50"/>
    <p:sldId id="506" r:id="rId51"/>
    <p:sldId id="507" r:id="rId52"/>
    <p:sldId id="2142534499" r:id="rId53"/>
    <p:sldId id="2142534489" r:id="rId54"/>
    <p:sldId id="446" r:id="rId55"/>
  </p:sldIdLst>
  <p:sldSz cx="12192000" cy="6858000"/>
  <p:notesSz cx="20104100" cy="11309350"/>
  <p:defaultTextStyle>
    <a:defPPr>
      <a:defRPr kern="0"/>
    </a:defPPr>
  </p:defaultTextStyle>
  <p:extLst>
    <p:ext uri="{EFAFB233-063F-42B5-8137-9DF3F51BA10A}">
      <p15:sldGuideLst xmlns:p15="http://schemas.microsoft.com/office/powerpoint/2012/main">
        <p15:guide id="1" orient="horz" pos="1059" userDrawn="1">
          <p15:clr>
            <a:srgbClr val="A4A3A4"/>
          </p15:clr>
        </p15:guide>
        <p15:guide id="2" pos="7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0F3905-C834-74E2-34B0-B091EE0069F2}" name="戸田　清暁" initials="戸田" userId="S::toda-k11@asahi.com::518ec959-1848-4c20-8d43-ca168709492f" providerId="AD"/>
  <p188:author id="{E2CD3915-343B-05A1-1C4A-A9E7F65861B6}" name="藤井　翔太" initials="藤井" userId="S::fujii-s5@asahi.com::dd181952-f354-45f7-a25e-dddfbc6e9ada" providerId="AD"/>
  <p188:author id="{CB3E251D-F293-6C07-9F58-6ACF13D3E341}" name="小林　彩" initials="小林" userId="S::kobayashi-a11@asahi.com::d7366113-554c-4fac-b4d0-9fb82b9d9c31" providerId="AD"/>
  <p188:author id="{9EA77F57-BFA8-DDDC-0BA3-AD60D97BD81F}" name="setsu shimizu" initials="ss" userId="bb189cfb882f4f02" providerId="Windows Live"/>
  <p188:author id="{39B8565C-5D2B-EFA4-70D8-01350DBA7D7F}" name="滝沢　卓" initials="滝沢" userId="S::takizawa-s@asahi.com::9bea8fac-dd37-4b2d-bd47-8e3d77e62005" providerId="AD"/>
  <p188:author id="{A9099579-ED46-C290-4BC7-FFCA1D24CC30}" name="有田　元則" initials="有田" userId="S::arita-m1@asahi.com::68c1bc64-1da4-48cb-9b20-11c9d9418be7" providerId="AD"/>
  <p188:author id="{E0CE498F-F892-C745-BCE9-FEC3C685118D}" name="小祝　結佳" initials="小祝" userId="S::koiwai-y@asahi.com::33c6a059-4c4d-4f2a-bb08-f6615d93e190" providerId="AD"/>
  <p188:author id="{332B18B0-CB1C-C240-C666-AE1A052F9B74}" name="茜 岩井" initials="茜岩" userId="1adb3b66d9411e57" providerId="Windows Live"/>
  <p188:author id="{2C4884CB-7555-ADD7-8FE8-23C9767FB2F3}" name="坂上　正人" initials="坂上　正人" userId="S::sakajo-m@asahi.com::de84e2de-cc80-4e5f-88eb-721cffe1f0a2" providerId="AD"/>
  <p188:author id="{848BFCDE-4005-2333-159A-BC30FEE284B3}" name="平尾　勇貴" initials="平尾" userId="S::hirao-y2@asahi.com::d2b6c453-1493-44ab-b378-a9f16170367b" providerId="AD"/>
  <p188:author id="{A1AB7AF5-B80C-5246-D9F3-B3889CA46577}" name="山上　浩二" initials="山上" userId="S::yamagami-k2@asahi.com::a2974e24-0f38-41e3-bf94-e8b798073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6D2"/>
    <a:srgbClr val="EB0083"/>
    <a:srgbClr val="D0CECE"/>
    <a:srgbClr val="BFBFBF"/>
    <a:srgbClr val="F5296C"/>
    <a:srgbClr val="FFFFFF"/>
    <a:srgbClr val="DF4075"/>
    <a:srgbClr val="F2F2F4"/>
    <a:srgbClr val="B9AEB2"/>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5701" autoAdjust="0"/>
  </p:normalViewPr>
  <p:slideViewPr>
    <p:cSldViewPr snapToGrid="0">
      <p:cViewPr varScale="1">
        <p:scale>
          <a:sx n="87" d="100"/>
          <a:sy n="87" d="100"/>
        </p:scale>
        <p:origin x="744" y="293"/>
      </p:cViewPr>
      <p:guideLst>
        <p:guide orient="horz" pos="1059"/>
        <p:guide pos="7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6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B722FB2-E137-F5D1-58E6-19A0DA883B4F}"/>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C2B2BF95-FF2D-ED67-6E84-02B994EC2988}"/>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D884FDA-1294-8AB7-6122-9275A1F97A4E}"/>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FCD362C2-0F12-4E4E-9DEE-08B4E4A1E22E}" type="slidenum">
              <a:rPr kumimoji="1" lang="ja-JP" altLang="en-US" smtClean="0"/>
              <a:t>‹#›</a:t>
            </a:fld>
            <a:endParaRPr kumimoji="1" lang="ja-JP" altLang="en-US"/>
          </a:p>
        </p:txBody>
      </p:sp>
    </p:spTree>
    <p:extLst>
      <p:ext uri="{BB962C8B-B14F-4D97-AF65-F5344CB8AC3E}">
        <p14:creationId xmlns:p14="http://schemas.microsoft.com/office/powerpoint/2010/main" val="373903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373083A7-057E-124A-B32E-5003B6308140}" type="datetimeFigureOut">
              <a:rPr kumimoji="1" lang="ja-JP" altLang="en-US" smtClean="0"/>
              <a:t>2026/3/11</a:t>
            </a:fld>
            <a:endParaRPr kumimoji="1" lang="ja-JP" altLang="en-US"/>
          </a:p>
        </p:txBody>
      </p:sp>
      <p:sp>
        <p:nvSpPr>
          <p:cNvPr id="4" name="スライド イメージ プレースホルダー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F4BB7D4-2A45-FA48-AA9A-262E584FAFC1}" type="slidenum">
              <a:rPr kumimoji="1" lang="ja-JP" altLang="en-US" smtClean="0"/>
              <a:t>‹#›</a:t>
            </a:fld>
            <a:endParaRPr kumimoji="1" lang="ja-JP" altLang="en-US"/>
          </a:p>
        </p:txBody>
      </p:sp>
    </p:spTree>
    <p:extLst>
      <p:ext uri="{BB962C8B-B14F-4D97-AF65-F5344CB8AC3E}">
        <p14:creationId xmlns:p14="http://schemas.microsoft.com/office/powerpoint/2010/main" val="961063448"/>
      </p:ext>
    </p:extLst>
  </p:cSld>
  <p:clrMap bg1="lt1" tx1="dk1" bg2="lt2" tx2="dk2" accent1="accent1" accent2="accent2" accent3="accent3" accent4="accent4" accent5="accent5" accent6="accent6" hlink="hlink" folHlink="folHlink"/>
  <p:notesStyle>
    <a:lvl1pPr marL="0" algn="l" defTabSz="554492" rtl="0" eaLnBrk="1" latinLnBrk="0" hangingPunct="1">
      <a:defRPr kumimoji="1" sz="728" kern="1200">
        <a:solidFill>
          <a:schemeClr val="tx1"/>
        </a:solidFill>
        <a:latin typeface="+mn-lt"/>
        <a:ea typeface="+mn-ea"/>
        <a:cs typeface="+mn-cs"/>
      </a:defRPr>
    </a:lvl1pPr>
    <a:lvl2pPr marL="277246" algn="l" defTabSz="554492" rtl="0" eaLnBrk="1" latinLnBrk="0" hangingPunct="1">
      <a:defRPr kumimoji="1" sz="728" kern="1200">
        <a:solidFill>
          <a:schemeClr val="tx1"/>
        </a:solidFill>
        <a:latin typeface="+mn-lt"/>
        <a:ea typeface="+mn-ea"/>
        <a:cs typeface="+mn-cs"/>
      </a:defRPr>
    </a:lvl2pPr>
    <a:lvl3pPr marL="554492" algn="l" defTabSz="554492" rtl="0" eaLnBrk="1" latinLnBrk="0" hangingPunct="1">
      <a:defRPr kumimoji="1" sz="728" kern="1200">
        <a:solidFill>
          <a:schemeClr val="tx1"/>
        </a:solidFill>
        <a:latin typeface="+mn-lt"/>
        <a:ea typeface="+mn-ea"/>
        <a:cs typeface="+mn-cs"/>
      </a:defRPr>
    </a:lvl3pPr>
    <a:lvl4pPr marL="831738" algn="l" defTabSz="554492" rtl="0" eaLnBrk="1" latinLnBrk="0" hangingPunct="1">
      <a:defRPr kumimoji="1" sz="728" kern="1200">
        <a:solidFill>
          <a:schemeClr val="tx1"/>
        </a:solidFill>
        <a:latin typeface="+mn-lt"/>
        <a:ea typeface="+mn-ea"/>
        <a:cs typeface="+mn-cs"/>
      </a:defRPr>
    </a:lvl4pPr>
    <a:lvl5pPr marL="1108984" algn="l" defTabSz="554492" rtl="0" eaLnBrk="1" latinLnBrk="0" hangingPunct="1">
      <a:defRPr kumimoji="1" sz="728" kern="1200">
        <a:solidFill>
          <a:schemeClr val="tx1"/>
        </a:solidFill>
        <a:latin typeface="+mn-lt"/>
        <a:ea typeface="+mn-ea"/>
        <a:cs typeface="+mn-cs"/>
      </a:defRPr>
    </a:lvl5pPr>
    <a:lvl6pPr marL="1386230" algn="l" defTabSz="554492" rtl="0" eaLnBrk="1" latinLnBrk="0" hangingPunct="1">
      <a:defRPr kumimoji="1" sz="728" kern="1200">
        <a:solidFill>
          <a:schemeClr val="tx1"/>
        </a:solidFill>
        <a:latin typeface="+mn-lt"/>
        <a:ea typeface="+mn-ea"/>
        <a:cs typeface="+mn-cs"/>
      </a:defRPr>
    </a:lvl6pPr>
    <a:lvl7pPr marL="1663476" algn="l" defTabSz="554492" rtl="0" eaLnBrk="1" latinLnBrk="0" hangingPunct="1">
      <a:defRPr kumimoji="1" sz="728" kern="1200">
        <a:solidFill>
          <a:schemeClr val="tx1"/>
        </a:solidFill>
        <a:latin typeface="+mn-lt"/>
        <a:ea typeface="+mn-ea"/>
        <a:cs typeface="+mn-cs"/>
      </a:defRPr>
    </a:lvl7pPr>
    <a:lvl8pPr marL="1940723" algn="l" defTabSz="554492" rtl="0" eaLnBrk="1" latinLnBrk="0" hangingPunct="1">
      <a:defRPr kumimoji="1" sz="728" kern="1200">
        <a:solidFill>
          <a:schemeClr val="tx1"/>
        </a:solidFill>
        <a:latin typeface="+mn-lt"/>
        <a:ea typeface="+mn-ea"/>
        <a:cs typeface="+mn-cs"/>
      </a:defRPr>
    </a:lvl8pPr>
    <a:lvl9pPr marL="2217969" algn="l" defTabSz="554492" rtl="0" eaLnBrk="1" latinLnBrk="0" hangingPunct="1">
      <a:defRPr kumimoji="1"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8AC9D00-47FC-3653-B84C-4EEB3EF9A199}"/>
            </a:ext>
          </a:extLst>
        </p:cNvPr>
        <p:cNvGrpSpPr/>
        <p:nvPr/>
      </p:nvGrpSpPr>
      <p:grpSpPr>
        <a:xfrm>
          <a:off x="0" y="0"/>
          <a:ext cx="0" cy="0"/>
          <a:chOff x="0" y="0"/>
          <a:chExt cx="0" cy="0"/>
        </a:xfrm>
      </p:grpSpPr>
      <p:sp>
        <p:nvSpPr>
          <p:cNvPr id="106" name="Google Shape;106;g29b77515eae_0_100:notes">
            <a:extLst>
              <a:ext uri="{FF2B5EF4-FFF2-40B4-BE49-F238E27FC236}">
                <a16:creationId xmlns:a16="http://schemas.microsoft.com/office/drawing/2014/main" id="{3B8AC75C-F4F3-045F-C3AE-214A61723A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9b77515eae_0_100:notes">
            <a:extLst>
              <a:ext uri="{FF2B5EF4-FFF2-40B4-BE49-F238E27FC236}">
                <a16:creationId xmlns:a16="http://schemas.microsoft.com/office/drawing/2014/main" id="{D3CC8816-1B8E-8C2E-0335-E13DEB4B34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5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F4BB7D4-2A45-FA48-AA9A-262E584FAFC1}" type="slidenum">
              <a:rPr kumimoji="1" lang="ja-JP" alt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399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5485AEB5-CA1A-8BEC-CB14-D9DB14EFB5C2}"/>
            </a:ext>
          </a:extLst>
        </p:cNvPr>
        <p:cNvGrpSpPr/>
        <p:nvPr/>
      </p:nvGrpSpPr>
      <p:grpSpPr>
        <a:xfrm>
          <a:off x="0" y="0"/>
          <a:ext cx="0" cy="0"/>
          <a:chOff x="0" y="0"/>
          <a:chExt cx="0" cy="0"/>
        </a:xfrm>
      </p:grpSpPr>
      <p:sp>
        <p:nvSpPr>
          <p:cNvPr id="546" name="Google Shape;546;g26a2dd7433c_2_1:notes">
            <a:extLst>
              <a:ext uri="{FF2B5EF4-FFF2-40B4-BE49-F238E27FC236}">
                <a16:creationId xmlns:a16="http://schemas.microsoft.com/office/drawing/2014/main" id="{AECC49E2-163C-D3EB-F4FF-F9ECA53F1D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6a2dd7433c_2_1:notes">
            <a:extLst>
              <a:ext uri="{FF2B5EF4-FFF2-40B4-BE49-F238E27FC236}">
                <a16:creationId xmlns:a16="http://schemas.microsoft.com/office/drawing/2014/main" id="{0D4858D5-E3EC-048A-AB7D-872642A57E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00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82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2E1DFC36-7C1D-7F99-4E11-21D3D80E4A78}"/>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2C9E24F9-3070-2DA2-F6CA-0D930E82F2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15EE3177-5008-1B51-E8FB-1F2E71EB34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64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9079DF18-B933-11D6-6571-F1F6FD5079D0}"/>
            </a:ext>
          </a:extLst>
        </p:cNvPr>
        <p:cNvGrpSpPr/>
        <p:nvPr/>
      </p:nvGrpSpPr>
      <p:grpSpPr>
        <a:xfrm>
          <a:off x="0" y="0"/>
          <a:ext cx="0" cy="0"/>
          <a:chOff x="0" y="0"/>
          <a:chExt cx="0" cy="0"/>
        </a:xfrm>
      </p:grpSpPr>
      <p:sp>
        <p:nvSpPr>
          <p:cNvPr id="546" name="Google Shape;546;g26a2dd7433c_2_1:notes">
            <a:extLst>
              <a:ext uri="{FF2B5EF4-FFF2-40B4-BE49-F238E27FC236}">
                <a16:creationId xmlns:a16="http://schemas.microsoft.com/office/drawing/2014/main" id="{1A079899-3A61-A13E-282F-7267553FFA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6a2dd7433c_2_1:notes">
            <a:extLst>
              <a:ext uri="{FF2B5EF4-FFF2-40B4-BE49-F238E27FC236}">
                <a16:creationId xmlns:a16="http://schemas.microsoft.com/office/drawing/2014/main" id="{81ECBAFD-818A-9DBF-EED1-5B389E0A52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59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29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DF3EC-1C8B-40C9-826F-58A0DB24B21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21371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DF3EC-1C8B-40C9-826F-58A0DB24B21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71098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76241-0B28-B24F-ED4F-153E8292C4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F8CDBD-AEBA-F91A-3B14-07C0F0CC23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0E682A-B986-45DE-890A-9495A06A2FA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360A09-A59C-5E36-3C20-F68EF3480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DF3EC-1C8B-40C9-826F-58A0DB24B21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33897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70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C4AA-E373-BC83-1D3D-999EFCB9D4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AA3EFB-FCEF-675A-8500-A12FB488BD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18B82C-B8AD-4CA1-0FC8-43877A27CD9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CA39BB-F602-194A-B8A2-3F51D10B2A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17221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6A804-C352-42F1-8011-585DEA7A338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4074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970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6" y="4051072"/>
            <a:ext cx="2845913" cy="731096"/>
          </a:xfrm>
          <a:prstGeom prst="rect">
            <a:avLst/>
          </a:prstGeom>
        </p:spPr>
        <p:txBody>
          <a:bodyPr/>
          <a:lstStyle>
            <a:lvl1pPr marL="0" indent="0" defTabSz="415869">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951919967"/>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3677"/>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6"/>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6"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3" y="1889286"/>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0" y="223028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2" y="2215676"/>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89" y="2504838"/>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 name="テキスト プレースホルダー 4">
            <a:extLst>
              <a:ext uri="{FF2B5EF4-FFF2-40B4-BE49-F238E27FC236}">
                <a16:creationId xmlns:a16="http://schemas.microsoft.com/office/drawing/2014/main" id="{C23A7CF7-B726-951F-F3A4-74505AE59973}"/>
              </a:ext>
            </a:extLst>
          </p:cNvPr>
          <p:cNvSpPr>
            <a:spLocks noGrp="1"/>
          </p:cNvSpPr>
          <p:nvPr>
            <p:ph type="body" sz="quarter" idx="19" hasCustomPrompt="1"/>
          </p:nvPr>
        </p:nvSpPr>
        <p:spPr>
          <a:xfrm>
            <a:off x="335361" y="944723"/>
            <a:ext cx="11521280" cy="735723"/>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330076A5-B2FD-A845-688F-E0BE7F22B9F2}"/>
              </a:ext>
            </a:extLst>
          </p:cNvPr>
          <p:cNvSpPr>
            <a:spLocks noGrp="1"/>
          </p:cNvSpPr>
          <p:nvPr>
            <p:ph type="body" sz="quarter" idx="20" hasCustomPrompt="1"/>
          </p:nvPr>
        </p:nvSpPr>
        <p:spPr>
          <a:xfrm>
            <a:off x="659396" y="1362811"/>
            <a:ext cx="10934310" cy="507069"/>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8138490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09" y="5451467"/>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3"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5"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28105369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6" y="5451467"/>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8" name="Google Shape;48;p8"/>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9" name="Google Shape;49;p8"/>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50" name="Google Shape;50;p8"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51" name="Google Shape;51;p8"/>
          <p:cNvSpPr/>
          <p:nvPr/>
        </p:nvSpPr>
        <p:spPr>
          <a:xfrm>
            <a:off x="886845"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54" name="Google Shape;54;p8"/>
          <p:cNvPicPr preferRelativeResize="0"/>
          <p:nvPr/>
        </p:nvPicPr>
        <p:blipFill>
          <a:blip r:embed="rId2">
            <a:alphaModFix/>
          </a:blip>
          <a:stretch>
            <a:fillRect/>
          </a:stretch>
        </p:blipFill>
        <p:spPr>
          <a:xfrm>
            <a:off x="10718513" y="5451467"/>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79" y="987534"/>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6"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89" y="1597018"/>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69"/>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8700909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2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4"/>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6"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3"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0"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2"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0547902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4"/>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59" name="Google Shape;59;p9"/>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60" name="Google Shape;60;p9"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4" y="5451467"/>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59"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1"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2485867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0" y="1244601"/>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7" y="1244601"/>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4"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6807041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47623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6717642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24988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900530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7704452"/>
      </p:ext>
    </p:extLst>
  </p:cSld>
  <p:clrMapOvr>
    <a:overrideClrMapping bg1="lt1" tx1="dk1" bg2="lt2" tx2="dk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8377117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681306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495782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508318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789931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101045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977476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6" y="4051072"/>
            <a:ext cx="2845913" cy="731096"/>
          </a:xfrm>
          <a:prstGeom prst="rect">
            <a:avLst/>
          </a:prstGeom>
        </p:spPr>
        <p:txBody>
          <a:bodyPr/>
          <a:lstStyle>
            <a:lvl1pPr marL="0" indent="0" defTabSz="415869">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3362579690"/>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0720010"/>
      </p:ext>
    </p:extLst>
  </p:cSld>
  <p:clrMapOvr>
    <a:overrideClrMapping bg1="lt1" tx1="dk1" bg2="lt2" tx2="dk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0"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4140969706"/>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0"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3992581578"/>
      </p:ext>
    </p:extLst>
  </p:cSld>
  <p:clrMapOvr>
    <a:overrideClrMapping bg1="lt1" tx1="dk1" bg2="lt2" tx2="dk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タイトル">
    <p:spTree>
      <p:nvGrpSpPr>
        <p:cNvPr id="1" name=""/>
        <p:cNvGrpSpPr/>
        <p:nvPr/>
      </p:nvGrpSpPr>
      <p:grpSpPr>
        <a:xfrm>
          <a:off x="0" y="0"/>
          <a:ext cx="0" cy="0"/>
          <a:chOff x="0" y="0"/>
          <a:chExt cx="0" cy="0"/>
        </a:xfrm>
      </p:grpSpPr>
      <p:pic>
        <p:nvPicPr>
          <p:cNvPr id="2" name="図 1" descr="挿絵, 名刺, テーブル が含まれている画像&#10;&#10;自動的に生成された説明">
            <a:extLst>
              <a:ext uri="{FF2B5EF4-FFF2-40B4-BE49-F238E27FC236}">
                <a16:creationId xmlns:a16="http://schemas.microsoft.com/office/drawing/2014/main" id="{E3ECED2B-EF3D-44B1-B61E-73AEF3D156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47134" y="0"/>
            <a:ext cx="7844866" cy="6858000"/>
          </a:xfrm>
          <a:prstGeom prst="rect">
            <a:avLst/>
          </a:prstGeom>
        </p:spPr>
      </p:pic>
      <p:sp>
        <p:nvSpPr>
          <p:cNvPr id="4" name="正方形/長方形 3">
            <a:extLst>
              <a:ext uri="{FF2B5EF4-FFF2-40B4-BE49-F238E27FC236}">
                <a16:creationId xmlns:a16="http://schemas.microsoft.com/office/drawing/2014/main" id="{7105A115-9559-1C23-51BF-ABF187FE338F}"/>
              </a:ext>
            </a:extLst>
          </p:cNvPr>
          <p:cNvSpPr/>
          <p:nvPr userDrawn="1"/>
        </p:nvSpPr>
        <p:spPr>
          <a:xfrm>
            <a:off x="4347134" y="0"/>
            <a:ext cx="6438572" cy="68580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8C1DD2-98D2-901A-8F9C-AF2BB90A23D3}"/>
              </a:ext>
            </a:extLst>
          </p:cNvPr>
          <p:cNvSpPr/>
          <p:nvPr userDrawn="1"/>
        </p:nvSpPr>
        <p:spPr>
          <a:xfrm>
            <a:off x="4498218" y="0"/>
            <a:ext cx="4990789" cy="685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E772EE7-39AE-6B5E-EC50-7E7F67131714}"/>
              </a:ext>
            </a:extLst>
          </p:cNvPr>
          <p:cNvSpPr/>
          <p:nvPr userDrawn="1"/>
        </p:nvSpPr>
        <p:spPr>
          <a:xfrm>
            <a:off x="3348014" y="0"/>
            <a:ext cx="46045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57175" y="2864607"/>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912392221"/>
      </p:ext>
    </p:extLst>
  </p:cSld>
  <p:clrMapOvr>
    <a:overrideClrMapping bg1="lt1" tx1="dk1" bg2="lt2" tx2="dk2" accent1="accent1" accent2="accent2" accent3="accent3" accent4="accent4" accent5="accent5" accent6="accent6" hlink="hlink" folHlink="folHlink"/>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8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
        <p:nvSpPr>
          <p:cNvPr id="2" name="テキスト プレースホルダー 4">
            <a:extLst>
              <a:ext uri="{FF2B5EF4-FFF2-40B4-BE49-F238E27FC236}">
                <a16:creationId xmlns:a16="http://schemas.microsoft.com/office/drawing/2014/main" id="{D414B782-E0BF-0845-CD3D-1BDF5753443F}"/>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4AED510D-66E6-D20A-F01B-9149834FF4FE}"/>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390434527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8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9157777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70" y="3091262"/>
            <a:ext cx="9310679" cy="1628223"/>
          </a:xfrm>
          <a:prstGeom prst="rect">
            <a:avLst/>
          </a:prstGeom>
        </p:spPr>
        <p:txBody>
          <a:bodyPr anchor="t"/>
          <a:lstStyle>
            <a:lvl1pPr algn="l">
              <a:lnSpc>
                <a:spcPct val="100000"/>
              </a:lnSpc>
              <a:defRPr sz="4267" b="1" i="0">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7"/>
            <a:ext cx="931067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9" y="2636527"/>
            <a:ext cx="4762269" cy="403609"/>
          </a:xfrm>
          <a:prstGeom prst="rect">
            <a:avLst/>
          </a:prstGeom>
        </p:spPr>
        <p:txBody>
          <a:bodyPr/>
          <a:lstStyle>
            <a:lvl1pPr marL="0" indent="0">
              <a:buNone/>
              <a:defRPr sz="1867" b="1">
                <a:solidFill>
                  <a:schemeClr val="accent1"/>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1983130"/>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1" y="480"/>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10" y="5451468"/>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5"/>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4"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5" y="1313925"/>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227762795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1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7" name="Google Shape;27;p6"/>
          <p:cNvPicPr preferRelativeResize="0"/>
          <p:nvPr/>
        </p:nvPicPr>
        <p:blipFill>
          <a:blip r:embed="rId2">
            <a:alphaModFix/>
          </a:blip>
          <a:stretch>
            <a:fillRect/>
          </a:stretch>
        </p:blipFill>
        <p:spPr>
          <a:xfrm>
            <a:off x="592880" y="987535"/>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7" y="5451468"/>
            <a:ext cx="943633" cy="987667"/>
          </a:xfrm>
          <a:prstGeom prst="rect">
            <a:avLst/>
          </a:prstGeom>
          <a:noFill/>
          <a:ln>
            <a:noFill/>
          </a:ln>
        </p:spPr>
      </p:pic>
      <p:sp>
        <p:nvSpPr>
          <p:cNvPr id="29" name="Google Shape;29;p6"/>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31" name="Google Shape;31;p6"/>
          <p:cNvPicPr preferRelativeResize="0"/>
          <p:nvPr/>
        </p:nvPicPr>
        <p:blipFill rotWithShape="1">
          <a:blip r:embed="rId4">
            <a:alphaModFix/>
          </a:blip>
          <a:srcRect/>
          <a:stretch/>
        </p:blipFill>
        <p:spPr>
          <a:xfrm rot="10800000" flipH="1">
            <a:off x="-1" y="480"/>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34" name="Google Shape;34;p6"/>
          <p:cNvPicPr preferRelativeResize="0"/>
          <p:nvPr/>
        </p:nvPicPr>
        <p:blipFill>
          <a:blip r:embed="rId2">
            <a:alphaModFix/>
          </a:blip>
          <a:stretch>
            <a:fillRect/>
          </a:stretch>
        </p:blipFill>
        <p:spPr>
          <a:xfrm>
            <a:off x="6495746" y="987535"/>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4" y="5451468"/>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1597018"/>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7" y="132258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9" y="1591069"/>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8"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6"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96815239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39A41F8-B91E-1E7B-E3E4-C0C605D3180F}"/>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7" name="Google Shape;27;p6"/>
          <p:cNvPicPr preferRelativeResize="0"/>
          <p:nvPr/>
        </p:nvPicPr>
        <p:blipFill>
          <a:blip r:embed="rId2">
            <a:alphaModFix/>
          </a:blip>
          <a:stretch>
            <a:fillRect/>
          </a:stretch>
        </p:blipFill>
        <p:spPr>
          <a:xfrm>
            <a:off x="592880" y="1895355"/>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7" y="5451468"/>
            <a:ext cx="943633" cy="987667"/>
          </a:xfrm>
          <a:prstGeom prst="rect">
            <a:avLst/>
          </a:prstGeom>
          <a:noFill/>
          <a:ln>
            <a:noFill/>
          </a:ln>
        </p:spPr>
      </p:pic>
      <p:sp>
        <p:nvSpPr>
          <p:cNvPr id="29" name="Google Shape;29;p6"/>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31" name="Google Shape;31;p6"/>
          <p:cNvPicPr preferRelativeResize="0"/>
          <p:nvPr/>
        </p:nvPicPr>
        <p:blipFill rotWithShape="1">
          <a:blip r:embed="rId4">
            <a:alphaModFix/>
          </a:blip>
          <a:srcRect/>
          <a:stretch/>
        </p:blipFill>
        <p:spPr>
          <a:xfrm rot="10800000" flipH="1">
            <a:off x="-1" y="480"/>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34" name="Google Shape;34;p6"/>
          <p:cNvPicPr preferRelativeResize="0"/>
          <p:nvPr/>
        </p:nvPicPr>
        <p:blipFill>
          <a:blip r:embed="rId2">
            <a:alphaModFix/>
          </a:blip>
          <a:stretch>
            <a:fillRect/>
          </a:stretch>
        </p:blipFill>
        <p:spPr>
          <a:xfrm>
            <a:off x="6495746" y="1895355"/>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4" y="5451468"/>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8" y="223635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90" y="2504838"/>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7" y="223040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9" y="2498889"/>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8"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6"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6" name="テキスト プレースホルダー 4">
            <a:extLst>
              <a:ext uri="{FF2B5EF4-FFF2-40B4-BE49-F238E27FC236}">
                <a16:creationId xmlns:a16="http://schemas.microsoft.com/office/drawing/2014/main" id="{DC202092-623B-0D7E-47CB-F29BFE967DB5}"/>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124621481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3677"/>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31" name="Google Shape;31;p6"/>
          <p:cNvPicPr preferRelativeResize="0"/>
          <p:nvPr/>
        </p:nvPicPr>
        <p:blipFill rotWithShape="1">
          <a:blip r:embed="rId2">
            <a:alphaModFix/>
          </a:blip>
          <a:srcRect/>
          <a:stretch/>
        </p:blipFill>
        <p:spPr>
          <a:xfrm rot="10800000" flipH="1">
            <a:off x="-1" y="480"/>
            <a:ext cx="12192027" cy="47883"/>
          </a:xfrm>
          <a:prstGeom prst="rect">
            <a:avLst/>
          </a:prstGeom>
          <a:noFill/>
          <a:ln>
            <a:noFill/>
          </a:ln>
        </p:spPr>
      </p:pic>
      <p:pic>
        <p:nvPicPr>
          <p:cNvPr id="32" name="Google Shape;32;p6"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6"/>
            <a:ext cx="11069200" cy="1195228"/>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7"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3" y="1889287"/>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1" y="223028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2" y="2215677"/>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89" y="2504838"/>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4" name="テキスト プレースホルダー 4">
            <a:extLst>
              <a:ext uri="{FF2B5EF4-FFF2-40B4-BE49-F238E27FC236}">
                <a16:creationId xmlns:a16="http://schemas.microsoft.com/office/drawing/2014/main" id="{B2662EE9-5393-A2A2-CDB9-6FF3A52ECCF9}"/>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25" name="テキスト プレースホルダー 4">
            <a:extLst>
              <a:ext uri="{FF2B5EF4-FFF2-40B4-BE49-F238E27FC236}">
                <a16:creationId xmlns:a16="http://schemas.microsoft.com/office/drawing/2014/main" id="{14E51AB7-2720-D02C-8BD1-1E039422E957}"/>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　不要なら削除</a:t>
            </a:r>
          </a:p>
        </p:txBody>
      </p:sp>
    </p:spTree>
    <p:extLst>
      <p:ext uri="{BB962C8B-B14F-4D97-AF65-F5344CB8AC3E}">
        <p14:creationId xmlns:p14="http://schemas.microsoft.com/office/powerpoint/2010/main" val="112433979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3789"/>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8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
        <p:nvSpPr>
          <p:cNvPr id="2" name="テキスト プレースホルダー 4">
            <a:extLst>
              <a:ext uri="{FF2B5EF4-FFF2-40B4-BE49-F238E27FC236}">
                <a16:creationId xmlns:a16="http://schemas.microsoft.com/office/drawing/2014/main" id="{918B1AF0-9B9D-6D68-FC81-4749C0276245}"/>
              </a:ext>
            </a:extLst>
          </p:cNvPr>
          <p:cNvSpPr>
            <a:spLocks noGrp="1"/>
          </p:cNvSpPr>
          <p:nvPr>
            <p:ph type="body" sz="quarter" idx="19" hasCustomPrompt="1"/>
          </p:nvPr>
        </p:nvSpPr>
        <p:spPr>
          <a:xfrm>
            <a:off x="1583268" y="968213"/>
            <a:ext cx="9025467" cy="410004"/>
          </a:xfrm>
          <a:prstGeom prst="rect">
            <a:avLst/>
          </a:prstGeom>
        </p:spPr>
        <p:txBody>
          <a:bodyPr/>
          <a:lstStyle>
            <a:lvl1pPr marL="0" indent="0" algn="ctr">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A084EF3B-937B-734F-3EE4-2A0F178B8B0E}"/>
              </a:ext>
            </a:extLst>
          </p:cNvPr>
          <p:cNvSpPr>
            <a:spLocks noGrp="1"/>
          </p:cNvSpPr>
          <p:nvPr>
            <p:ph type="body" sz="quarter" idx="20" hasCustomPrompt="1"/>
          </p:nvPr>
        </p:nvSpPr>
        <p:spPr>
          <a:xfrm>
            <a:off x="590151" y="1329282"/>
            <a:ext cx="11072801" cy="410004"/>
          </a:xfrm>
          <a:prstGeom prst="rect">
            <a:avLst/>
          </a:prstGeom>
        </p:spPr>
        <p:txBody>
          <a:bodyPr/>
          <a:lstStyle>
            <a:lvl1pPr marL="0" indent="0" algn="ctr">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15462834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7" y="5451468"/>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sp>
        <p:nvSpPr>
          <p:cNvPr id="48" name="Google Shape;48;p8"/>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9" name="Google Shape;49;p8"/>
          <p:cNvPicPr preferRelativeResize="0"/>
          <p:nvPr/>
        </p:nvPicPr>
        <p:blipFill rotWithShape="1">
          <a:blip r:embed="rId3">
            <a:alphaModFix/>
          </a:blip>
          <a:srcRect/>
          <a:stretch/>
        </p:blipFill>
        <p:spPr>
          <a:xfrm rot="10800000" flipH="1">
            <a:off x="-1" y="480"/>
            <a:ext cx="12192027" cy="47883"/>
          </a:xfrm>
          <a:prstGeom prst="rect">
            <a:avLst/>
          </a:prstGeom>
          <a:noFill/>
          <a:ln>
            <a:noFill/>
          </a:ln>
        </p:spPr>
      </p:pic>
      <p:pic>
        <p:nvPicPr>
          <p:cNvPr id="50" name="Google Shape;50;p8"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sp>
        <p:nvSpPr>
          <p:cNvPr id="51" name="Google Shape;51;p8"/>
          <p:cNvSpPr/>
          <p:nvPr/>
        </p:nvSpPr>
        <p:spPr>
          <a:xfrm>
            <a:off x="886846" y="2236900"/>
            <a:ext cx="4624000" cy="29532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54" name="Google Shape;54;p8"/>
          <p:cNvPicPr preferRelativeResize="0"/>
          <p:nvPr/>
        </p:nvPicPr>
        <p:blipFill>
          <a:blip r:embed="rId2">
            <a:alphaModFix/>
          </a:blip>
          <a:stretch>
            <a:fillRect/>
          </a:stretch>
        </p:blipFill>
        <p:spPr>
          <a:xfrm>
            <a:off x="10718514" y="5451468"/>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80" y="987535"/>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6" y="987535"/>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8"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90" y="1597018"/>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7" y="132258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69"/>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8"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6" y="5213072"/>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0439419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solidFill>
                  <a:schemeClr val="tx1"/>
                </a:solidFill>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6"/>
            <a:ext cx="9310679" cy="0"/>
          </a:xfrm>
          <a:prstGeom prst="line">
            <a:avLst/>
          </a:prstGeom>
          <a:ln w="19050">
            <a:solidFill>
              <a:srgbClr val="EB0083"/>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70" cy="403610"/>
          </a:xfrm>
          <a:prstGeom prst="rect">
            <a:avLst/>
          </a:prstGeom>
        </p:spPr>
        <p:txBody>
          <a:bodyPr/>
          <a:lstStyle>
            <a:lvl1pPr marL="0" indent="0">
              <a:buNone/>
              <a:defRPr sz="1866" b="1">
                <a:solidFill>
                  <a:srgbClr val="EB0083"/>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299904963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2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4"/>
            <a:ext cx="11069200" cy="1195228"/>
          </a:xfrm>
          <a:prstGeom prst="rect">
            <a:avLst/>
          </a:prstGeom>
          <a:solidFill>
            <a:schemeClr val="bg1">
              <a:lumMod val="95000"/>
            </a:schemeClr>
          </a:solidFill>
          <a:ln>
            <a:noFill/>
          </a:ln>
        </p:spPr>
        <p:txBody>
          <a:bodyPr spcFirstLastPara="1" wrap="square" lIns="121891" tIns="121891" rIns="121891" bIns="121891" anchor="ctr" anchorCtr="0">
            <a:noAutofit/>
          </a:bodyP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9" name="Google Shape;39;p7"/>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1" y="480"/>
            <a:ext cx="12192027" cy="47883"/>
          </a:xfrm>
          <a:prstGeom prst="rect">
            <a:avLst/>
          </a:prstGeom>
          <a:noFill/>
          <a:ln>
            <a:noFill/>
          </a:ln>
        </p:spPr>
      </p:pic>
      <p:pic>
        <p:nvPicPr>
          <p:cNvPr id="42" name="Google Shape;42;p7" descr="A-TANK logo"/>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7"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3" y="987535"/>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1"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2" y="1313925"/>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19929540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5"/>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pPr defTabSz="457179"/>
            <a:fld id="{00000000-1234-1234-1234-123412341234}" type="slidenum">
              <a:rPr lang="en-US" altLang="ja" kern="1200" smtClean="0"/>
              <a:pPr defTabSz="457179"/>
              <a:t>‹#›</a:t>
            </a:fld>
            <a:endParaRPr lang="ja" altLang="en-US" kern="1200"/>
          </a:p>
        </p:txBody>
      </p:sp>
      <p:pic>
        <p:nvPicPr>
          <p:cNvPr id="59" name="Google Shape;59;p9"/>
          <p:cNvPicPr preferRelativeResize="0"/>
          <p:nvPr/>
        </p:nvPicPr>
        <p:blipFill rotWithShape="1">
          <a:blip r:embed="rId3">
            <a:alphaModFix/>
          </a:blip>
          <a:srcRect/>
          <a:stretch/>
        </p:blipFill>
        <p:spPr>
          <a:xfrm rot="10800000" flipH="1">
            <a:off x="-1" y="480"/>
            <a:ext cx="12192027" cy="47883"/>
          </a:xfrm>
          <a:prstGeom prst="rect">
            <a:avLst/>
          </a:prstGeom>
          <a:noFill/>
          <a:ln>
            <a:noFill/>
          </a:ln>
        </p:spPr>
      </p:pic>
      <p:pic>
        <p:nvPicPr>
          <p:cNvPr id="60" name="Google Shape;60;p9" descr="A-TANK logo"/>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71101" y="107950"/>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5" y="5451468"/>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59" y="1328530"/>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1" y="1313925"/>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235459099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1" y="1244601"/>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8" y="1244601"/>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80"/>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4"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30841609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補足情報A｜朝日">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E010C24-2F33-4C2C-BAAF-460A7143F35C}"/>
              </a:ext>
            </a:extLst>
          </p:cNvPr>
          <p:cNvSpPr/>
          <p:nvPr userDrawn="1"/>
        </p:nvSpPr>
        <p:spPr>
          <a:xfrm>
            <a:off x="0" y="0"/>
            <a:ext cx="12192000" cy="685800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D88C15ED-0C8F-4F26-9078-F24AF820FD91}"/>
              </a:ext>
            </a:extLst>
          </p:cNvPr>
          <p:cNvSpPr/>
          <p:nvPr userDrawn="1"/>
        </p:nvSpPr>
        <p:spPr>
          <a:xfrm>
            <a:off x="0" y="1"/>
            <a:ext cx="12192000" cy="8001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9"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游ゴシック Light" panose="020B0300000000000000" pitchFamily="50" charset="-128"/>
              <a:ea typeface="游ゴシック Light" panose="020B0300000000000000" pitchFamily="50" charset="-128"/>
              <a:cs typeface="+mn-cs"/>
            </a:endParaRPr>
          </a:p>
        </p:txBody>
      </p:sp>
      <p:sp>
        <p:nvSpPr>
          <p:cNvPr id="8" name="タイトル 1">
            <a:extLst>
              <a:ext uri="{FF2B5EF4-FFF2-40B4-BE49-F238E27FC236}">
                <a16:creationId xmlns:a16="http://schemas.microsoft.com/office/drawing/2014/main" id="{EF90BF12-F8A9-4F29-BACA-F85D3F1CD019}"/>
              </a:ext>
            </a:extLst>
          </p:cNvPr>
          <p:cNvSpPr>
            <a:spLocks noGrp="1"/>
          </p:cNvSpPr>
          <p:nvPr>
            <p:ph type="title"/>
          </p:nvPr>
        </p:nvSpPr>
        <p:spPr bwMode="gray">
          <a:xfrm>
            <a:off x="479427" y="2"/>
            <a:ext cx="11233149" cy="800708"/>
          </a:xfrm>
          <a:prstGeom prst="rect">
            <a:avLst/>
          </a:prstGeom>
        </p:spPr>
        <p:txBody>
          <a:bodyPr lIns="0" tIns="36000" rIns="0" bIns="0" anchor="ctr" anchorCtr="0">
            <a:noAutofit/>
          </a:bodyPr>
          <a:lstStyle>
            <a:lvl1pPr>
              <a:lnSpc>
                <a:spcPct val="120000"/>
              </a:lnSpc>
              <a:defRPr sz="1800" b="1">
                <a:solidFill>
                  <a:schemeClr val="bg1"/>
                </a:solidFill>
              </a:defRPr>
            </a:lvl1pPr>
          </a:lstStyle>
          <a:p>
            <a:r>
              <a:rPr kumimoji="1" lang="ja-JP" altLang="en-US"/>
              <a:t>マスター タイトルの書式設定</a:t>
            </a:r>
          </a:p>
        </p:txBody>
      </p:sp>
      <p:sp>
        <p:nvSpPr>
          <p:cNvPr id="10" name="フッター プレースホルダー 4">
            <a:extLst>
              <a:ext uri="{FF2B5EF4-FFF2-40B4-BE49-F238E27FC236}">
                <a16:creationId xmlns:a16="http://schemas.microsoft.com/office/drawing/2014/main" id="{BC026654-9EFF-4AA5-B4E0-C6975A9F4ADA}"/>
              </a:ext>
            </a:extLst>
          </p:cNvPr>
          <p:cNvSpPr>
            <a:spLocks noGrp="1"/>
          </p:cNvSpPr>
          <p:nvPr>
            <p:ph type="ftr" sz="quarter" idx="11"/>
          </p:nvPr>
        </p:nvSpPr>
        <p:spPr>
          <a:xfrm>
            <a:off x="227349" y="6416677"/>
            <a:ext cx="5868652" cy="441325"/>
          </a:xfrm>
          <a:prstGeom prst="rect">
            <a:avLst/>
          </a:prstGeom>
        </p:spPr>
        <p:txBody>
          <a:bodyPr wrap="square" lIns="0" tIns="0" rIns="0" bIns="0" anchor="ctr" anchorCtr="0">
            <a:noAutofit/>
          </a:bodyPr>
          <a:lstStyle>
            <a:lvl1pPr algn="l">
              <a:lnSpc>
                <a:spcPct val="110000"/>
              </a:lnSpc>
              <a:defRPr sz="800" b="1">
                <a:solidFill>
                  <a:schemeClr val="tx1"/>
                </a:solidFill>
                <a:latin typeface="+mn-ea"/>
                <a:ea typeface="+mn-ea"/>
              </a:defRPr>
            </a:lvl1pPr>
          </a:lstStyle>
          <a:p>
            <a:pPr defTabSz="457179" rtl="0"/>
            <a:r>
              <a:rPr lang="zh-TW" altLang="en-US" kern="1200">
                <a:solidFill>
                  <a:prstClr val="black"/>
                </a:solidFill>
                <a:cs typeface="+mn-cs"/>
              </a:rPr>
              <a:t>朝日新聞社</a:t>
            </a:r>
            <a:endParaRPr lang="ja-JP" altLang="en-US" kern="1200">
              <a:solidFill>
                <a:prstClr val="black"/>
              </a:solidFill>
              <a:cs typeface="+mn-cs"/>
            </a:endParaRPr>
          </a:p>
        </p:txBody>
      </p:sp>
      <p:sp>
        <p:nvSpPr>
          <p:cNvPr id="11" name="スライド番号プレースホルダー 5">
            <a:extLst>
              <a:ext uri="{FF2B5EF4-FFF2-40B4-BE49-F238E27FC236}">
                <a16:creationId xmlns:a16="http://schemas.microsoft.com/office/drawing/2014/main" id="{B92FBBDE-0E45-4CBE-975C-36A7B2AF346C}"/>
              </a:ext>
            </a:extLst>
          </p:cNvPr>
          <p:cNvSpPr>
            <a:spLocks noGrp="1"/>
          </p:cNvSpPr>
          <p:nvPr>
            <p:ph type="sldNum" sz="quarter" idx="12"/>
          </p:nvPr>
        </p:nvSpPr>
        <p:spPr>
          <a:xfrm>
            <a:off x="9192344" y="6416677"/>
            <a:ext cx="2743200" cy="441324"/>
          </a:xfrm>
          <a:prstGeom prst="rect">
            <a:avLst/>
          </a:prstGeom>
        </p:spPr>
        <p:txBody>
          <a:bodyPr lIns="0" tIns="0" rIns="0" bIns="0" anchor="ctr" anchorCtr="0">
            <a:noAutofit/>
          </a:bodyPr>
          <a:lstStyle>
            <a:lvl1pPr algn="r">
              <a:lnSpc>
                <a:spcPct val="110000"/>
              </a:lnSpc>
              <a:defRPr sz="800" b="1">
                <a:solidFill>
                  <a:schemeClr val="tx1"/>
                </a:solidFill>
                <a:latin typeface="+mn-ea"/>
                <a:ea typeface="+mn-ea"/>
              </a:defRPr>
            </a:lvl1pPr>
          </a:lstStyle>
          <a:p>
            <a:pPr defTabSz="457179" rtl="0"/>
            <a:fld id="{F0368F73-DA66-43EB-A3E3-E2244D234DDE}" type="slidenum">
              <a:rPr lang="ja-JP" altLang="en-US" kern="1200" smtClean="0">
                <a:solidFill>
                  <a:prstClr val="black"/>
                </a:solidFill>
                <a:cs typeface="+mn-cs"/>
              </a:rPr>
              <a:pPr defTabSz="457179" rtl="0"/>
              <a:t>‹#›</a:t>
            </a:fld>
            <a:endParaRPr lang="ja-JP" altLang="en-US" kern="1200">
              <a:solidFill>
                <a:prstClr val="black"/>
              </a:solidFill>
              <a:cs typeface="+mn-cs"/>
            </a:endParaRPr>
          </a:p>
        </p:txBody>
      </p:sp>
    </p:spTree>
    <p:extLst>
      <p:ext uri="{BB962C8B-B14F-4D97-AF65-F5344CB8AC3E}">
        <p14:creationId xmlns:p14="http://schemas.microsoft.com/office/powerpoint/2010/main" val="4064433826"/>
      </p:ext>
    </p:extLst>
  </p:cSld>
  <p:clrMapOvr>
    <a:masterClrMapping/>
  </p:clrMapOvr>
  <p:hf hdr="0" ftr="0" dt="0"/>
  <p:extLst>
    <p:ext uri="{DCECCB84-F9BA-43D5-87BE-67443E8EF086}">
      <p15:sldGuideLst xmlns:p15="http://schemas.microsoft.com/office/powerpoint/2012/main">
        <p15:guide id="5" orient="horz" pos="408">
          <p15:clr>
            <a:srgbClr val="FBAE40"/>
          </p15:clr>
        </p15:guide>
        <p15:guide id="6" orient="horz" pos="3268">
          <p15:clr>
            <a:srgbClr val="FBAE40"/>
          </p15:clr>
        </p15:guide>
        <p15:guide id="7" pos="244">
          <p15:clr>
            <a:srgbClr val="FBAE40"/>
          </p15:clr>
        </p15:guide>
        <p15:guide id="8" pos="5966">
          <p15:clr>
            <a:srgbClr val="FBAE40"/>
          </p15:clr>
        </p15:guide>
        <p15:guide id="9" pos="409">
          <p15:clr>
            <a:srgbClr val="FBAE40"/>
          </p15:clr>
        </p15:guide>
        <p15:guide id="10" pos="2940">
          <p15:clr>
            <a:srgbClr val="FBAE40"/>
          </p15:clr>
        </p15:guide>
        <p15:guide id="11" pos="3270">
          <p15:clr>
            <a:srgbClr val="FBAE40"/>
          </p15:clr>
        </p15:guide>
        <p15:guide id="12" pos="5801">
          <p15:clr>
            <a:srgbClr val="FBAE40"/>
          </p15:clr>
        </p15:guide>
        <p15:guide id="13" pos="1674">
          <p15:clr>
            <a:srgbClr val="FBAE40"/>
          </p15:clr>
        </p15:guide>
        <p15:guide id="14" pos="45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コンテンツ｜3分割｜朝日">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5DB4E7-39EB-4756-A0D0-583118B2394F}"/>
              </a:ext>
            </a:extLst>
          </p:cNvPr>
          <p:cNvSpPr>
            <a:spLocks noGrp="1"/>
          </p:cNvSpPr>
          <p:nvPr>
            <p:ph type="title"/>
          </p:nvPr>
        </p:nvSpPr>
        <p:spPr>
          <a:xfrm>
            <a:off x="803413" y="2"/>
            <a:ext cx="10909163" cy="800708"/>
          </a:xfrm>
          <a:prstGeom prst="rect">
            <a:avLst/>
          </a:prstGeom>
        </p:spPr>
        <p:txBody>
          <a:bodyPr lIns="0" tIns="36000" rIns="0" bIns="0" anchor="ctr" anchorCtr="0">
            <a:noAutofit/>
          </a:bodyPr>
          <a:lstStyle>
            <a:lvl1pPr>
              <a:lnSpc>
                <a:spcPct val="120000"/>
              </a:lnSpc>
              <a:defRPr sz="1800" b="1">
                <a:solidFill>
                  <a:schemeClr val="tx1"/>
                </a:solidFill>
              </a:defRPr>
            </a:lvl1pPr>
          </a:lstStyle>
          <a:p>
            <a:r>
              <a:rPr kumimoji="1" lang="ja-JP" altLang="en-US"/>
              <a:t>マスター タイトルの書式設定</a:t>
            </a:r>
          </a:p>
        </p:txBody>
      </p:sp>
      <p:sp>
        <p:nvSpPr>
          <p:cNvPr id="7" name="AutoShape 3">
            <a:extLst>
              <a:ext uri="{FF2B5EF4-FFF2-40B4-BE49-F238E27FC236}">
                <a16:creationId xmlns:a16="http://schemas.microsoft.com/office/drawing/2014/main" id="{2BE0C53F-F2A5-4CDC-AD5E-823AF49B2A31}"/>
              </a:ext>
            </a:extLst>
          </p:cNvPr>
          <p:cNvSpPr>
            <a:spLocks noChangeArrowheads="1"/>
          </p:cNvSpPr>
          <p:nvPr userDrawn="1"/>
        </p:nvSpPr>
        <p:spPr bwMode="gray">
          <a:xfrm>
            <a:off x="480963" y="2"/>
            <a:ext cx="90000" cy="800708"/>
          </a:xfrm>
          <a:prstGeom prst="roundRect">
            <a:avLst>
              <a:gd name="adj" fmla="val 0"/>
            </a:avLst>
          </a:prstGeom>
          <a:solidFill>
            <a:schemeClr val="tx1">
              <a:lumMod val="50000"/>
              <a:lumOff val="50000"/>
              <a:alpha val="80000"/>
            </a:schemeClr>
          </a:solidFill>
          <a:ln>
            <a:noFill/>
          </a:ln>
          <a:effectLst/>
        </p:spPr>
        <p:txBody>
          <a:bodyPr wrap="none" lIns="0" tIns="0" rIns="0" bIns="0" anchor="ctr" anchorCtr="0">
            <a:noAutofit/>
          </a:bodyPr>
          <a:lstStyle/>
          <a:p>
            <a:pPr marL="0" marR="0" lvl="0" indent="0" algn="ctr" defTabSz="457179" rtl="0" eaLnBrk="1" fontAlgn="auto" latinLnBrk="0" hangingPunct="1">
              <a:lnSpc>
                <a:spcPct val="120000"/>
              </a:lnSpc>
              <a:spcBef>
                <a:spcPct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メイリオ" pitchFamily="50" charset="-128"/>
            </a:endParaRPr>
          </a:p>
        </p:txBody>
      </p:sp>
      <p:sp>
        <p:nvSpPr>
          <p:cNvPr id="8" name="フッター プレースホルダー 4">
            <a:extLst>
              <a:ext uri="{FF2B5EF4-FFF2-40B4-BE49-F238E27FC236}">
                <a16:creationId xmlns:a16="http://schemas.microsoft.com/office/drawing/2014/main" id="{16515CB6-D77F-41C2-8237-B059D12D2B83}"/>
              </a:ext>
            </a:extLst>
          </p:cNvPr>
          <p:cNvSpPr>
            <a:spLocks noGrp="1"/>
          </p:cNvSpPr>
          <p:nvPr>
            <p:ph type="ftr" sz="quarter" idx="11"/>
          </p:nvPr>
        </p:nvSpPr>
        <p:spPr>
          <a:xfrm>
            <a:off x="227349" y="6416677"/>
            <a:ext cx="5868652" cy="441325"/>
          </a:xfrm>
          <a:prstGeom prst="rect">
            <a:avLst/>
          </a:prstGeom>
        </p:spPr>
        <p:txBody>
          <a:bodyPr wrap="square" lIns="0" tIns="0" rIns="0" bIns="0" anchor="ctr" anchorCtr="0">
            <a:noAutofit/>
          </a:bodyPr>
          <a:lstStyle>
            <a:lvl1pPr algn="l">
              <a:lnSpc>
                <a:spcPct val="110000"/>
              </a:lnSpc>
              <a:defRPr sz="800" b="1">
                <a:solidFill>
                  <a:schemeClr val="tx1"/>
                </a:solidFill>
                <a:latin typeface="+mn-ea"/>
                <a:ea typeface="+mn-ea"/>
              </a:defRPr>
            </a:lvl1pPr>
          </a:lstStyle>
          <a:p>
            <a:pPr defTabSz="457179" rtl="0"/>
            <a:r>
              <a:rPr lang="zh-TW" altLang="en-US" kern="1200">
                <a:solidFill>
                  <a:prstClr val="black"/>
                </a:solidFill>
                <a:cs typeface="+mn-cs"/>
              </a:rPr>
              <a:t>朝日新聞社</a:t>
            </a:r>
            <a:endParaRPr lang="ja-JP" altLang="en-US" kern="1200">
              <a:solidFill>
                <a:prstClr val="black"/>
              </a:solidFill>
              <a:cs typeface="+mn-cs"/>
            </a:endParaRPr>
          </a:p>
        </p:txBody>
      </p:sp>
      <p:sp>
        <p:nvSpPr>
          <p:cNvPr id="10" name="スライド番号プレースホルダー 5">
            <a:extLst>
              <a:ext uri="{FF2B5EF4-FFF2-40B4-BE49-F238E27FC236}">
                <a16:creationId xmlns:a16="http://schemas.microsoft.com/office/drawing/2014/main" id="{DFABD449-9738-4260-8727-16F28A167D06}"/>
              </a:ext>
            </a:extLst>
          </p:cNvPr>
          <p:cNvSpPr>
            <a:spLocks noGrp="1"/>
          </p:cNvSpPr>
          <p:nvPr>
            <p:ph type="sldNum" sz="quarter" idx="12"/>
          </p:nvPr>
        </p:nvSpPr>
        <p:spPr>
          <a:xfrm>
            <a:off x="9192344" y="6416677"/>
            <a:ext cx="2743200" cy="441324"/>
          </a:xfrm>
          <a:prstGeom prst="rect">
            <a:avLst/>
          </a:prstGeom>
        </p:spPr>
        <p:txBody>
          <a:bodyPr lIns="0" tIns="0" rIns="0" bIns="0" anchor="ctr" anchorCtr="0">
            <a:noAutofit/>
          </a:bodyPr>
          <a:lstStyle>
            <a:lvl1pPr algn="r">
              <a:lnSpc>
                <a:spcPct val="110000"/>
              </a:lnSpc>
              <a:defRPr sz="800" b="1">
                <a:solidFill>
                  <a:schemeClr val="tx1"/>
                </a:solidFill>
                <a:latin typeface="+mn-ea"/>
                <a:ea typeface="+mn-ea"/>
              </a:defRPr>
            </a:lvl1pPr>
          </a:lstStyle>
          <a:p>
            <a:pPr defTabSz="457179" rtl="0"/>
            <a:fld id="{F0368F73-DA66-43EB-A3E3-E2244D234DDE}" type="slidenum">
              <a:rPr lang="ja-JP" altLang="en-US" kern="1200" smtClean="0">
                <a:solidFill>
                  <a:prstClr val="black"/>
                </a:solidFill>
                <a:cs typeface="+mn-cs"/>
              </a:rPr>
              <a:pPr defTabSz="457179" rtl="0"/>
              <a:t>‹#›</a:t>
            </a:fld>
            <a:endParaRPr lang="ja-JP" altLang="en-US" kern="1200">
              <a:solidFill>
                <a:prstClr val="black"/>
              </a:solidFill>
              <a:cs typeface="+mn-cs"/>
            </a:endParaRPr>
          </a:p>
        </p:txBody>
      </p:sp>
    </p:spTree>
    <p:extLst>
      <p:ext uri="{BB962C8B-B14F-4D97-AF65-F5344CB8AC3E}">
        <p14:creationId xmlns:p14="http://schemas.microsoft.com/office/powerpoint/2010/main" val="716216401"/>
      </p:ext>
    </p:extLst>
  </p:cSld>
  <p:clrMapOvr>
    <a:masterClrMapping/>
  </p:clrMapOvr>
  <p:hf hdr="0" ftr="0" dt="0"/>
  <p:extLst>
    <p:ext uri="{DCECCB84-F9BA-43D5-87BE-67443E8EF086}">
      <p15:sldGuideLst xmlns:p15="http://schemas.microsoft.com/office/powerpoint/2012/main">
        <p15:guide id="1" pos="2224">
          <p15:clr>
            <a:srgbClr val="FBAE40"/>
          </p15:clr>
        </p15:guide>
        <p15:guide id="3" pos="244">
          <p15:clr>
            <a:srgbClr val="FBAE40"/>
          </p15:clr>
        </p15:guide>
        <p15:guide id="4" pos="5966">
          <p15:clr>
            <a:srgbClr val="FBAE40"/>
          </p15:clr>
        </p15:guide>
        <p15:guide id="5" orient="horz" pos="3268">
          <p15:clr>
            <a:srgbClr val="FBAE40"/>
          </p15:clr>
        </p15:guide>
        <p15:guide id="6" orient="horz" pos="408">
          <p15:clr>
            <a:srgbClr val="FBAE40"/>
          </p15:clr>
        </p15:guide>
        <p15:guide id="7" pos="3986">
          <p15:clr>
            <a:srgbClr val="FBAE40"/>
          </p15:clr>
        </p15:guide>
        <p15:guide id="10" pos="2004">
          <p15:clr>
            <a:srgbClr val="FBAE40"/>
          </p15:clr>
        </p15:guide>
        <p15:guide id="11" pos="420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0"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1531335891"/>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8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12315661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0889"/>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15516007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p:spTree>
      <p:nvGrpSpPr>
        <p:cNvPr id="1" name=""/>
        <p:cNvGrpSpPr/>
        <p:nvPr/>
      </p:nvGrpSpPr>
      <p:grpSpPr>
        <a:xfrm>
          <a:off x="0" y="0"/>
          <a:ext cx="0" cy="0"/>
          <a:chOff x="0" y="0"/>
          <a:chExt cx="0" cy="0"/>
        </a:xfrm>
      </p:grpSpPr>
      <p:pic>
        <p:nvPicPr>
          <p:cNvPr id="2" name="図 1" descr="挿絵, 名刺, テーブル が含まれている画像&#10;&#10;自動的に生成された説明">
            <a:extLst>
              <a:ext uri="{FF2B5EF4-FFF2-40B4-BE49-F238E27FC236}">
                <a16:creationId xmlns:a16="http://schemas.microsoft.com/office/drawing/2014/main" id="{E3ECED2B-EF3D-44B1-B61E-73AEF3D156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47134" y="0"/>
            <a:ext cx="7844866" cy="6858000"/>
          </a:xfrm>
          <a:prstGeom prst="rect">
            <a:avLst/>
          </a:prstGeom>
        </p:spPr>
      </p:pic>
      <p:sp>
        <p:nvSpPr>
          <p:cNvPr id="4" name="正方形/長方形 3">
            <a:extLst>
              <a:ext uri="{FF2B5EF4-FFF2-40B4-BE49-F238E27FC236}">
                <a16:creationId xmlns:a16="http://schemas.microsoft.com/office/drawing/2014/main" id="{7105A115-9559-1C23-51BF-ABF187FE338F}"/>
              </a:ext>
            </a:extLst>
          </p:cNvPr>
          <p:cNvSpPr/>
          <p:nvPr userDrawn="1"/>
        </p:nvSpPr>
        <p:spPr>
          <a:xfrm>
            <a:off x="4347134" y="0"/>
            <a:ext cx="6438572" cy="68580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8C1DD2-98D2-901A-8F9C-AF2BB90A23D3}"/>
              </a:ext>
            </a:extLst>
          </p:cNvPr>
          <p:cNvSpPr/>
          <p:nvPr userDrawn="1"/>
        </p:nvSpPr>
        <p:spPr>
          <a:xfrm>
            <a:off x="4498218" y="0"/>
            <a:ext cx="4990789" cy="685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E772EE7-39AE-6B5E-EC50-7E7F67131714}"/>
              </a:ext>
            </a:extLst>
          </p:cNvPr>
          <p:cNvSpPr/>
          <p:nvPr userDrawn="1"/>
        </p:nvSpPr>
        <p:spPr>
          <a:xfrm>
            <a:off x="3348014" y="0"/>
            <a:ext cx="46045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57175" y="2864607"/>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465415039"/>
      </p:ext>
    </p:extLst>
  </p:cSld>
  <p:clrMapOvr>
    <a:overrideClrMapping bg1="lt1" tx1="dk1" bg2="lt2" tx2="dk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2" name="テキスト プレースホルダー 4">
            <a:extLst>
              <a:ext uri="{FF2B5EF4-FFF2-40B4-BE49-F238E27FC236}">
                <a16:creationId xmlns:a16="http://schemas.microsoft.com/office/drawing/2014/main" id="{D414B782-E0BF-0845-CD3D-1BDF5753443F}"/>
              </a:ext>
            </a:extLst>
          </p:cNvPr>
          <p:cNvSpPr>
            <a:spLocks noGrp="1"/>
          </p:cNvSpPr>
          <p:nvPr>
            <p:ph type="body" sz="quarter" idx="19" hasCustomPrompt="1"/>
          </p:nvPr>
        </p:nvSpPr>
        <p:spPr>
          <a:xfrm>
            <a:off x="335361" y="944723"/>
            <a:ext cx="11521280" cy="780209"/>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4AED510D-66E6-D20A-F01B-9149834FF4FE}"/>
              </a:ext>
            </a:extLst>
          </p:cNvPr>
          <p:cNvSpPr>
            <a:spLocks noGrp="1"/>
          </p:cNvSpPr>
          <p:nvPr>
            <p:ph type="body" sz="quarter" idx="20" hasCustomPrompt="1"/>
          </p:nvPr>
        </p:nvSpPr>
        <p:spPr>
          <a:xfrm>
            <a:off x="659396" y="1362811"/>
            <a:ext cx="10934310" cy="780209"/>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698664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98753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98753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1597018"/>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1591069"/>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0073746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189535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071101" y="107949"/>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189535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223634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2504838"/>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223039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2498889"/>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2" name="テキスト プレースホルダー 4">
            <a:extLst>
              <a:ext uri="{FF2B5EF4-FFF2-40B4-BE49-F238E27FC236}">
                <a16:creationId xmlns:a16="http://schemas.microsoft.com/office/drawing/2014/main" id="{A58D85D4-5AF5-18D4-3710-3C633EC01B6D}"/>
              </a:ext>
            </a:extLst>
          </p:cNvPr>
          <p:cNvSpPr>
            <a:spLocks noGrp="1"/>
          </p:cNvSpPr>
          <p:nvPr>
            <p:ph type="body" sz="quarter" idx="19" hasCustomPrompt="1"/>
          </p:nvPr>
        </p:nvSpPr>
        <p:spPr>
          <a:xfrm>
            <a:off x="335361" y="944723"/>
            <a:ext cx="11521280" cy="762347"/>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751C6E1D-1D68-E95D-2158-449726ED5DD8}"/>
              </a:ext>
            </a:extLst>
          </p:cNvPr>
          <p:cNvSpPr>
            <a:spLocks noGrp="1"/>
          </p:cNvSpPr>
          <p:nvPr>
            <p:ph type="body" sz="quarter" idx="20" hasCustomPrompt="1"/>
          </p:nvPr>
        </p:nvSpPr>
        <p:spPr>
          <a:xfrm>
            <a:off x="659396" y="1362811"/>
            <a:ext cx="10934310" cy="528181"/>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5519093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
        <p:nvSpPr>
          <p:cNvPr id="7" name="フッター プレースホルダー 4">
            <a:extLst>
              <a:ext uri="{FF2B5EF4-FFF2-40B4-BE49-F238E27FC236}">
                <a16:creationId xmlns:a16="http://schemas.microsoft.com/office/drawing/2014/main" id="{49EEE3C3-B5F5-C452-603F-24911301575E}"/>
              </a:ext>
            </a:extLst>
          </p:cNvPr>
          <p:cNvSpPr txBox="1">
            <a:spLocks/>
          </p:cNvSpPr>
          <p:nvPr userDrawn="1"/>
        </p:nvSpPr>
        <p:spPr>
          <a:xfrm>
            <a:off x="82550" y="6679264"/>
            <a:ext cx="3092451" cy="151135"/>
          </a:xfrm>
          <a:prstGeom prst="rect">
            <a:avLst/>
          </a:prstGeom>
        </p:spPr>
        <p:txBody>
          <a:bodyPr vert="horz" lIns="91434" tIns="45717" rIns="91434" bIns="45717"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rPr>
              <a:t>Copyright ©The Asahi Shimbun Company. All rights reserved.</a:t>
            </a:r>
            <a:endParaRPr kumimoji="1" lang="ja-JP" altLang="en-US"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0672689"/>
      </p:ext>
    </p:extLst>
  </p:cSld>
  <p:clrMap bg1="lt1" tx1="dk1" bg2="lt2" tx2="dk2" accent1="accent1" accent2="accent2" accent3="accent3" accent4="accent4" accent5="accent5" accent6="accent6" hlink="hlink" folHlink="folHlink"/>
  <p:sldLayoutIdLst>
    <p:sldLayoutId id="2147483758" r:id="rId1"/>
    <p:sldLayoutId id="2147483804" r:id="rId2"/>
    <p:sldLayoutId id="2147483759" r:id="rId3"/>
    <p:sldLayoutId id="2147483788" r:id="rId4"/>
    <p:sldLayoutId id="2147483760" r:id="rId5"/>
    <p:sldLayoutId id="2147483761"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3/11/2026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
        <p:nvSpPr>
          <p:cNvPr id="7" name="フッター プレースホルダー 4">
            <a:extLst>
              <a:ext uri="{FF2B5EF4-FFF2-40B4-BE49-F238E27FC236}">
                <a16:creationId xmlns:a16="http://schemas.microsoft.com/office/drawing/2014/main" id="{E8B89694-0C3F-153A-89C6-9C0943D28833}"/>
              </a:ext>
            </a:extLst>
          </p:cNvPr>
          <p:cNvSpPr txBox="1">
            <a:spLocks/>
          </p:cNvSpPr>
          <p:nvPr userDrawn="1"/>
        </p:nvSpPr>
        <p:spPr>
          <a:xfrm>
            <a:off x="82550" y="6679264"/>
            <a:ext cx="3092451" cy="151135"/>
          </a:xfrm>
          <a:prstGeom prst="rect">
            <a:avLst/>
          </a:prstGeom>
        </p:spPr>
        <p:txBody>
          <a:bodyPr vert="horz" lIns="91434" tIns="45717" rIns="91434" bIns="45717"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rPr>
              <a:t>Copyright ©The Asahi Shimbun Company. All rights reserved.</a:t>
            </a:r>
            <a:endParaRPr kumimoji="1" lang="ja-JP" altLang="en-US"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35717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Lst>
  <p:hf hdr="0" ftr="0" dt="0"/>
  <p:txStyles>
    <p:titleStyle>
      <a:lvl1pPr algn="l" defTabSz="91435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8" rtl="0" eaLnBrk="1" latinLnBrk="0" hangingPunct="1">
        <a:defRPr kumimoji="1" sz="1800" kern="1200">
          <a:solidFill>
            <a:schemeClr val="tx1"/>
          </a:solidFill>
          <a:latin typeface="+mn-lt"/>
          <a:ea typeface="+mn-ea"/>
          <a:cs typeface="+mn-cs"/>
        </a:defRPr>
      </a:lvl1pPr>
      <a:lvl2pPr marL="457179" algn="l" defTabSz="914358" rtl="0" eaLnBrk="1" latinLnBrk="0" hangingPunct="1">
        <a:defRPr kumimoji="1" sz="1800" kern="1200">
          <a:solidFill>
            <a:schemeClr val="tx1"/>
          </a:solidFill>
          <a:latin typeface="+mn-lt"/>
          <a:ea typeface="+mn-ea"/>
          <a:cs typeface="+mn-cs"/>
        </a:defRPr>
      </a:lvl2pPr>
      <a:lvl3pPr marL="914358" algn="l" defTabSz="914358" rtl="0" eaLnBrk="1" latinLnBrk="0" hangingPunct="1">
        <a:defRPr kumimoji="1" sz="1800" kern="1200">
          <a:solidFill>
            <a:schemeClr val="tx1"/>
          </a:solidFill>
          <a:latin typeface="+mn-lt"/>
          <a:ea typeface="+mn-ea"/>
          <a:cs typeface="+mn-cs"/>
        </a:defRPr>
      </a:lvl3pPr>
      <a:lvl4pPr marL="1371536" algn="l" defTabSz="914358" rtl="0" eaLnBrk="1" latinLnBrk="0" hangingPunct="1">
        <a:defRPr kumimoji="1" sz="1800" kern="1200">
          <a:solidFill>
            <a:schemeClr val="tx1"/>
          </a:solidFill>
          <a:latin typeface="+mn-lt"/>
          <a:ea typeface="+mn-ea"/>
          <a:cs typeface="+mn-cs"/>
        </a:defRPr>
      </a:lvl4pPr>
      <a:lvl5pPr marL="1828715" algn="l" defTabSz="914358" rtl="0" eaLnBrk="1" latinLnBrk="0" hangingPunct="1">
        <a:defRPr kumimoji="1" sz="1800" kern="1200">
          <a:solidFill>
            <a:schemeClr val="tx1"/>
          </a:solidFill>
          <a:latin typeface="+mn-lt"/>
          <a:ea typeface="+mn-ea"/>
          <a:cs typeface="+mn-cs"/>
        </a:defRPr>
      </a:lvl5pPr>
      <a:lvl6pPr marL="2285894" algn="l" defTabSz="914358" rtl="0" eaLnBrk="1" latinLnBrk="0" hangingPunct="1">
        <a:defRPr kumimoji="1" sz="1800" kern="1200">
          <a:solidFill>
            <a:schemeClr val="tx1"/>
          </a:solidFill>
          <a:latin typeface="+mn-lt"/>
          <a:ea typeface="+mn-ea"/>
          <a:cs typeface="+mn-cs"/>
        </a:defRPr>
      </a:lvl6pPr>
      <a:lvl7pPr marL="2743073" algn="l" defTabSz="914358" rtl="0" eaLnBrk="1" latinLnBrk="0" hangingPunct="1">
        <a:defRPr kumimoji="1" sz="1800" kern="1200">
          <a:solidFill>
            <a:schemeClr val="tx1"/>
          </a:solidFill>
          <a:latin typeface="+mn-lt"/>
          <a:ea typeface="+mn-ea"/>
          <a:cs typeface="+mn-cs"/>
        </a:defRPr>
      </a:lvl7pPr>
      <a:lvl8pPr marL="3200252" algn="l" defTabSz="914358" rtl="0" eaLnBrk="1" latinLnBrk="0" hangingPunct="1">
        <a:defRPr kumimoji="1" sz="1800" kern="1200">
          <a:solidFill>
            <a:schemeClr val="tx1"/>
          </a:solidFill>
          <a:latin typeface="+mn-lt"/>
          <a:ea typeface="+mn-ea"/>
          <a:cs typeface="+mn-cs"/>
        </a:defRPr>
      </a:lvl8pPr>
      <a:lvl9pPr marL="3657430" algn="l" defTabSz="91435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hyperlink" Target="https://www.asahi.com/ads/creativelab/works/" TargetMode="Externa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mailto:ad-info@asahi.com" TargetMode="External"/><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mailto:ad-info@asahi.com" TargetMode="External"/><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8" Type="http://schemas.openxmlformats.org/officeDocument/2006/relationships/hyperlink" Target="mailto:ad-info@asahi.com" TargetMode="External"/><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8.jpeg"/><Relationship Id="rId7" Type="http://schemas.microsoft.com/office/2007/relationships/hdphoto" Target="../media/hdphoto2.wdp"/><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image" Target="../media/image67.png"/><Relationship Id="rId16"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70.png"/><Relationship Id="rId11" Type="http://schemas.openxmlformats.org/officeDocument/2006/relationships/image" Target="../media/image73.svg"/><Relationship Id="rId5" Type="http://schemas.microsoft.com/office/2007/relationships/hdphoto" Target="../media/hdphoto1.wdp"/><Relationship Id="rId15" Type="http://schemas.openxmlformats.org/officeDocument/2006/relationships/image" Target="../media/image77.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9.png"/><Relationship Id="rId9" Type="http://schemas.openxmlformats.org/officeDocument/2006/relationships/image" Target="../media/image71.png"/><Relationship Id="rId14" Type="http://schemas.openxmlformats.org/officeDocument/2006/relationships/image" Target="../media/image76.svg"/></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jpeg"/><Relationship Id="rId12" Type="http://schemas.openxmlformats.org/officeDocument/2006/relationships/image" Target="../media/image92.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gif"/><Relationship Id="rId5" Type="http://schemas.openxmlformats.org/officeDocument/2006/relationships/image" Target="../media/image85.png"/><Relationship Id="rId10" Type="http://schemas.openxmlformats.org/officeDocument/2006/relationships/image" Target="../media/image90.gif"/><Relationship Id="rId4" Type="http://schemas.openxmlformats.org/officeDocument/2006/relationships/image" Target="../media/image84.png"/><Relationship Id="rId9" Type="http://schemas.openxmlformats.org/officeDocument/2006/relationships/image" Target="../media/image8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48.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jpeg"/><Relationship Id="rId17" Type="http://schemas.openxmlformats.org/officeDocument/2006/relationships/image" Target="../media/image52.png"/><Relationship Id="rId2" Type="http://schemas.openxmlformats.org/officeDocument/2006/relationships/image" Target="../media/image53.png"/><Relationship Id="rId16"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5.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07.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12.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09.png"/><Relationship Id="rId1" Type="http://schemas.openxmlformats.org/officeDocument/2006/relationships/slideLayout" Target="../slideLayouts/slideLayout5.xml"/><Relationship Id="rId6" Type="http://schemas.openxmlformats.org/officeDocument/2006/relationships/image" Target="../media/image111.png"/><Relationship Id="rId5" Type="http://schemas.microsoft.com/office/2007/relationships/hdphoto" Target="../media/hdphoto5.wdp"/><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8" Type="http://schemas.openxmlformats.org/officeDocument/2006/relationships/image" Target="../media/image112.png"/><Relationship Id="rId3" Type="http://schemas.microsoft.com/office/2007/relationships/hdphoto" Target="../media/hdphoto7.wdp"/><Relationship Id="rId7" Type="http://schemas.microsoft.com/office/2007/relationships/hdphoto" Target="../media/hdphoto5.wdp"/><Relationship Id="rId2" Type="http://schemas.openxmlformats.org/officeDocument/2006/relationships/image" Target="../media/image113.png"/><Relationship Id="rId1" Type="http://schemas.openxmlformats.org/officeDocument/2006/relationships/slideLayout" Target="../slideLayouts/slideLayout5.xml"/><Relationship Id="rId6" Type="http://schemas.openxmlformats.org/officeDocument/2006/relationships/image" Target="../media/image110.png"/><Relationship Id="rId5" Type="http://schemas.microsoft.com/office/2007/relationships/hdphoto" Target="../media/hdphoto8.wdp"/><Relationship Id="rId4" Type="http://schemas.openxmlformats.org/officeDocument/2006/relationships/image" Target="../media/image114.png"/></Relationships>
</file>

<file path=ppt/slides/_rels/slide3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xml"/><Relationship Id="rId5" Type="http://schemas.openxmlformats.org/officeDocument/2006/relationships/image" Target="../media/image112.png"/><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emf"/><Relationship Id="rId1" Type="http://schemas.openxmlformats.org/officeDocument/2006/relationships/slideLayout" Target="../slideLayouts/slideLayout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2.png"/><Relationship Id="rId7" Type="http://schemas.openxmlformats.org/officeDocument/2006/relationships/image" Target="../media/image109.png"/><Relationship Id="rId2" Type="http://schemas.openxmlformats.org/officeDocument/2006/relationships/image" Target="../media/image117.emf"/><Relationship Id="rId1" Type="http://schemas.openxmlformats.org/officeDocument/2006/relationships/slideLayout" Target="../slideLayouts/slideLayout5.xml"/><Relationship Id="rId6" Type="http://schemas.openxmlformats.org/officeDocument/2006/relationships/image" Target="../media/image121.png"/><Relationship Id="rId5" Type="http://schemas.microsoft.com/office/2007/relationships/hdphoto" Target="../media/hdphoto10.wdp"/><Relationship Id="rId4" Type="http://schemas.openxmlformats.org/officeDocument/2006/relationships/image" Target="../media/image123.png"/><Relationship Id="rId9" Type="http://schemas.openxmlformats.org/officeDocument/2006/relationships/image" Target="../media/image112.png"/></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09.png"/><Relationship Id="rId7" Type="http://schemas.microsoft.com/office/2007/relationships/hdphoto" Target="../media/hdphoto11.wdp"/><Relationship Id="rId2" Type="http://schemas.openxmlformats.org/officeDocument/2006/relationships/image" Target="../media/image124.png"/><Relationship Id="rId1" Type="http://schemas.openxmlformats.org/officeDocument/2006/relationships/slideLayout" Target="../slideLayouts/slideLayout5.xml"/><Relationship Id="rId6" Type="http://schemas.openxmlformats.org/officeDocument/2006/relationships/image" Target="../media/image125.png"/><Relationship Id="rId5" Type="http://schemas.openxmlformats.org/officeDocument/2006/relationships/image" Target="../media/image112.png"/><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6.png"/><Relationship Id="rId1" Type="http://schemas.openxmlformats.org/officeDocument/2006/relationships/slideLayout" Target="../slideLayouts/slideLayout32.xml"/><Relationship Id="rId4" Type="http://schemas.openxmlformats.org/officeDocument/2006/relationships/image" Target="../media/image127.png"/></Relationships>
</file>

<file path=ppt/slides/_rels/slide3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8.png"/><Relationship Id="rId1" Type="http://schemas.openxmlformats.org/officeDocument/2006/relationships/slideLayout" Target="../slideLayouts/slideLayout32.xml"/><Relationship Id="rId6" Type="http://schemas.openxmlformats.org/officeDocument/2006/relationships/image" Target="../media/image130.png"/><Relationship Id="rId5" Type="http://schemas.microsoft.com/office/2007/relationships/hdphoto" Target="../media/hdphoto14.wdp"/><Relationship Id="rId4" Type="http://schemas.openxmlformats.org/officeDocument/2006/relationships/image" Target="../media/image129.png"/></Relationships>
</file>

<file path=ppt/slides/_rels/slide3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31.png"/><Relationship Id="rId1" Type="http://schemas.openxmlformats.org/officeDocument/2006/relationships/slideLayout" Target="../slideLayouts/slideLayout32.xml"/><Relationship Id="rId4" Type="http://schemas.openxmlformats.org/officeDocument/2006/relationships/image" Target="../media/image1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31.png"/><Relationship Id="rId1" Type="http://schemas.openxmlformats.org/officeDocument/2006/relationships/slideLayout" Target="../slideLayouts/slideLayout32.xml"/><Relationship Id="rId4" Type="http://schemas.openxmlformats.org/officeDocument/2006/relationships/image" Target="../media/image132.png"/></Relationships>
</file>

<file path=ppt/slides/_rels/slide4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31.png"/><Relationship Id="rId1" Type="http://schemas.openxmlformats.org/officeDocument/2006/relationships/slideLayout" Target="../slideLayouts/slideLayout32.xml"/><Relationship Id="rId4" Type="http://schemas.openxmlformats.org/officeDocument/2006/relationships/image" Target="../media/image1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svg"/><Relationship Id="rId2" Type="http://schemas.openxmlformats.org/officeDocument/2006/relationships/hyperlink" Target="https://adv.asahi.com/services/media/flow" TargetMode="External"/><Relationship Id="rId1" Type="http://schemas.openxmlformats.org/officeDocument/2006/relationships/slideLayout" Target="../slideLayouts/slideLayout5.xml"/><Relationship Id="rId6" Type="http://schemas.openxmlformats.org/officeDocument/2006/relationships/image" Target="../media/image138.sv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svg"/><Relationship Id="rId4" Type="http://schemas.openxmlformats.org/officeDocument/2006/relationships/image" Target="../media/image136.svg"/><Relationship Id="rId9" Type="http://schemas.openxmlformats.org/officeDocument/2006/relationships/image" Target="../media/image14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0F8682-BCE7-4510-0BF2-366FEFFFD080}"/>
              </a:ext>
            </a:extLst>
          </p:cNvPr>
          <p:cNvSpPr>
            <a:spLocks noGrp="1"/>
          </p:cNvSpPr>
          <p:nvPr>
            <p:ph type="body" sz="quarter" idx="10"/>
          </p:nvPr>
        </p:nvSpPr>
        <p:spPr>
          <a:xfrm>
            <a:off x="536279" y="4051072"/>
            <a:ext cx="4087972" cy="938371"/>
          </a:xfrm>
        </p:spPr>
        <p:txBody>
          <a:bodyPr lIns="121920" tIns="60960" rIns="121920" bIns="60960" anchor="t">
            <a:normAutofit/>
          </a:bodyPr>
          <a:lstStyle/>
          <a:p>
            <a:r>
              <a:rPr lang="ja-JP" altLang="en-US" sz="2000" dirty="0">
                <a:solidFill>
                  <a:schemeClr val="tx1">
                    <a:lumMod val="85000"/>
                    <a:lumOff val="15000"/>
                  </a:schemeClr>
                </a:solidFill>
                <a:latin typeface="+mj-ea"/>
                <a:ea typeface="+mj-ea"/>
              </a:rPr>
              <a:t>朝日新聞グループデジタル版</a:t>
            </a:r>
            <a:endParaRPr lang="en-US" altLang="ja-JP" sz="2000" dirty="0">
              <a:solidFill>
                <a:schemeClr val="tx1">
                  <a:lumMod val="85000"/>
                  <a:lumOff val="15000"/>
                </a:schemeClr>
              </a:solidFill>
              <a:latin typeface="+mj-ea"/>
              <a:ea typeface="+mj-ea"/>
            </a:endParaRPr>
          </a:p>
          <a:p>
            <a:r>
              <a:rPr lang="ja-JP" altLang="en-US" sz="2000" dirty="0">
                <a:solidFill>
                  <a:schemeClr val="tx1">
                    <a:lumMod val="85000"/>
                    <a:lumOff val="15000"/>
                  </a:schemeClr>
                </a:solidFill>
                <a:latin typeface="+mj-ea"/>
                <a:ea typeface="+mj-ea"/>
              </a:rPr>
              <a:t>広告メニュー</a:t>
            </a:r>
          </a:p>
        </p:txBody>
      </p:sp>
    </p:spTree>
    <p:extLst>
      <p:ext uri="{BB962C8B-B14F-4D97-AF65-F5344CB8AC3E}">
        <p14:creationId xmlns:p14="http://schemas.microsoft.com/office/powerpoint/2010/main" val="9624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10</a:t>
            </a:fld>
            <a:endParaRPr lang="ja-JP" altLang="en-US"/>
          </a:p>
        </p:txBody>
      </p:sp>
      <p:sp>
        <p:nvSpPr>
          <p:cNvPr id="6" name="タイトル 5">
            <a:extLst>
              <a:ext uri="{FF2B5EF4-FFF2-40B4-BE49-F238E27FC236}">
                <a16:creationId xmlns:a16="http://schemas.microsoft.com/office/drawing/2014/main" id="{D3B00A31-2FB0-1AE9-3621-AAB7112E95AB}"/>
              </a:ext>
            </a:extLst>
          </p:cNvPr>
          <p:cNvSpPr>
            <a:spLocks noGrp="1"/>
          </p:cNvSpPr>
          <p:nvPr>
            <p:ph type="title"/>
          </p:nvPr>
        </p:nvSpPr>
        <p:spPr>
          <a:xfrm>
            <a:off x="533401" y="255643"/>
            <a:ext cx="9105900" cy="425395"/>
          </a:xfrm>
        </p:spPr>
        <p:txBody>
          <a:bodyPr/>
          <a:lstStyle/>
          <a:p>
            <a:r>
              <a:rPr lang="ja-JP" altLang="en-US"/>
              <a:t>動画制作</a:t>
            </a:r>
          </a:p>
        </p:txBody>
      </p:sp>
      <p:sp>
        <p:nvSpPr>
          <p:cNvPr id="3" name="正方形/長方形 2">
            <a:extLst>
              <a:ext uri="{FF2B5EF4-FFF2-40B4-BE49-F238E27FC236}">
                <a16:creationId xmlns:a16="http://schemas.microsoft.com/office/drawing/2014/main" id="{9F0F3D67-8078-C526-83C1-E68053D7E272}"/>
              </a:ext>
            </a:extLst>
          </p:cNvPr>
          <p:cNvSpPr/>
          <p:nvPr/>
        </p:nvSpPr>
        <p:spPr>
          <a:xfrm>
            <a:off x="1479946" y="1927975"/>
            <a:ext cx="2740615" cy="2410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紙面・</a:t>
            </a:r>
            <a:r>
              <a:rPr kumimoji="1" lang="en-US" altLang="ja-JP" sz="1092" b="1" dirty="0">
                <a:solidFill>
                  <a:srgbClr val="F5296C"/>
                </a:solidFill>
                <a:latin typeface="游ゴシック" panose="020B0400000000000000" pitchFamily="50" charset="-128"/>
                <a:ea typeface="游ゴシック" panose="020B0400000000000000" pitchFamily="50" charset="-128"/>
              </a:rPr>
              <a:t>WEB</a:t>
            </a:r>
            <a:r>
              <a:rPr kumimoji="1" lang="ja-JP" altLang="en-US" sz="1092" b="1" dirty="0">
                <a:solidFill>
                  <a:srgbClr val="F5296C"/>
                </a:solidFill>
                <a:latin typeface="游ゴシック" panose="020B0400000000000000" pitchFamily="50" charset="-128"/>
                <a:ea typeface="游ゴシック" panose="020B0400000000000000" pitchFamily="50" charset="-128"/>
              </a:rPr>
              <a:t>・動画の一気通貫した企画</a:t>
            </a:r>
            <a:br>
              <a:rPr kumimoji="1" lang="en-US" altLang="ja-JP" sz="1092" b="1" dirty="0">
                <a:solidFill>
                  <a:srgbClr val="F5296C"/>
                </a:solidFill>
                <a:latin typeface="游ゴシック" panose="020B0400000000000000" pitchFamily="50" charset="-128"/>
                <a:ea typeface="游ゴシック" panose="020B0400000000000000" pitchFamily="50" charset="-128"/>
              </a:rPr>
            </a:br>
            <a:endParaRPr kumimoji="1" lang="ja-JP" altLang="en-US" b="1" dirty="0">
              <a:solidFill>
                <a:srgbClr val="F5296C"/>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6C9C9E9D-7DCF-C08A-6833-49CC80B0C859}"/>
              </a:ext>
            </a:extLst>
          </p:cNvPr>
          <p:cNvSpPr/>
          <p:nvPr/>
        </p:nvSpPr>
        <p:spPr>
          <a:xfrm>
            <a:off x="4660668" y="1927975"/>
            <a:ext cx="2709196" cy="209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取材力、脚本力</a:t>
            </a:r>
            <a:endParaRPr kumimoji="1" lang="en-US" altLang="ja-JP" sz="1092" b="1" dirty="0">
              <a:solidFill>
                <a:srgbClr val="F5296C"/>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0DA1CDB1-BBCC-DBB2-8C10-8CC8EE993091}"/>
              </a:ext>
            </a:extLst>
          </p:cNvPr>
          <p:cNvSpPr/>
          <p:nvPr/>
        </p:nvSpPr>
        <p:spPr>
          <a:xfrm>
            <a:off x="1479947" y="4271488"/>
            <a:ext cx="4248475" cy="21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（撮影困難なシーンを所有している写真データで）</a:t>
            </a:r>
            <a:br>
              <a:rPr kumimoji="1" lang="en-US" altLang="ja-JP" sz="1092" b="1" dirty="0">
                <a:solidFill>
                  <a:srgbClr val="F5296C"/>
                </a:solidFill>
                <a:latin typeface="游ゴシック" panose="020B0400000000000000" pitchFamily="50" charset="-128"/>
                <a:ea typeface="游ゴシック" panose="020B0400000000000000" pitchFamily="50" charset="-128"/>
              </a:rPr>
            </a:br>
            <a:endParaRPr kumimoji="1" lang="ja-JP" altLang="en-US" b="1" dirty="0">
              <a:solidFill>
                <a:srgbClr val="F5296C"/>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DC836E36-E767-CED0-FFE1-33063B6892FB}"/>
              </a:ext>
            </a:extLst>
          </p:cNvPr>
          <p:cNvSpPr/>
          <p:nvPr/>
        </p:nvSpPr>
        <p:spPr>
          <a:xfrm>
            <a:off x="7787356" y="1919655"/>
            <a:ext cx="2758595" cy="2493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92" b="1" dirty="0">
                <a:solidFill>
                  <a:srgbClr val="F5296C"/>
                </a:solidFill>
                <a:latin typeface="游ゴシック" panose="020B0400000000000000" pitchFamily="50" charset="-128"/>
                <a:ea typeface="游ゴシック" panose="020B0400000000000000" pitchFamily="50" charset="-128"/>
              </a:rPr>
              <a:t>ハイクオリティな撮影が可能</a:t>
            </a:r>
            <a:endParaRPr kumimoji="1" lang="ja-JP" altLang="en-US" b="1" dirty="0">
              <a:solidFill>
                <a:srgbClr val="F5296C"/>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98FD2761-E58A-1CE3-09DF-DBC7931DC044}"/>
              </a:ext>
            </a:extLst>
          </p:cNvPr>
          <p:cNvSpPr/>
          <p:nvPr/>
        </p:nvSpPr>
        <p:spPr>
          <a:xfrm>
            <a:off x="6297467" y="4236421"/>
            <a:ext cx="4248483" cy="21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en-US" altLang="ja-JP" sz="1092" b="1">
                <a:solidFill>
                  <a:srgbClr val="F5296C"/>
                </a:solidFill>
                <a:latin typeface="游ゴシック" panose="020B0400000000000000" pitchFamily="50" charset="-128"/>
                <a:ea typeface="游ゴシック" panose="020B0400000000000000" pitchFamily="50" charset="-128"/>
                <a:hlinkClick r:id="rId2">
                  <a:extLst>
                    <a:ext uri="{A12FA001-AC4F-418D-AE19-62706E023703}">
                      <ahyp:hlinkClr xmlns:ahyp="http://schemas.microsoft.com/office/drawing/2018/hyperlinkcolor" val="tx"/>
                    </a:ext>
                  </a:extLst>
                </a:hlinkClick>
              </a:rPr>
              <a:t>https://www.asahi.com/ads/creativelab/works/</a:t>
            </a:r>
            <a:endParaRPr kumimoji="1" lang="en-US" altLang="ja-JP" sz="1092" b="1">
              <a:solidFill>
                <a:srgbClr val="F5296C"/>
              </a:solidFill>
              <a:latin typeface="游ゴシック" panose="020B0400000000000000" pitchFamily="50" charset="-128"/>
              <a:ea typeface="游ゴシック" panose="020B0400000000000000" pitchFamily="50" charset="-128"/>
            </a:endParaRPr>
          </a:p>
          <a:p>
            <a:pPr algn="ctr"/>
            <a:endParaRPr kumimoji="1" lang="ja-JP" altLang="en-US" b="1">
              <a:solidFill>
                <a:srgbClr val="F5296C"/>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3962757C-694B-E8DD-D0A5-7B53031496A8}"/>
              </a:ext>
            </a:extLst>
          </p:cNvPr>
          <p:cNvSpPr txBox="1"/>
          <p:nvPr/>
        </p:nvSpPr>
        <p:spPr>
          <a:xfrm>
            <a:off x="1479946" y="1566224"/>
            <a:ext cx="2740615" cy="309736"/>
          </a:xfrm>
          <a:prstGeom prst="roundRect">
            <a:avLst/>
          </a:prstGeom>
          <a:solidFill>
            <a:schemeClr val="tx1">
              <a:lumMod val="75000"/>
              <a:lumOff val="25000"/>
            </a:schemeClr>
          </a:solidFill>
        </p:spPr>
        <p:txBody>
          <a:bodyPr wrap="square" anchor="ctr" anchorCtr="0">
            <a:noAutofit/>
          </a:bodyPr>
          <a:lstStyle/>
          <a:p>
            <a:pPr algn="ctr"/>
            <a:r>
              <a:rPr kumimoji="1" lang="ja-JP" altLang="en-US" sz="1455" b="1">
                <a:solidFill>
                  <a:schemeClr val="bg1"/>
                </a:solidFill>
                <a:latin typeface="游ゴシック" panose="020B0400000000000000" pitchFamily="50" charset="-128"/>
                <a:ea typeface="游ゴシック" panose="020B0400000000000000" pitchFamily="50" charset="-128"/>
                <a:cs typeface="+mn-cs"/>
              </a:rPr>
              <a:t>一括制作</a:t>
            </a:r>
            <a:endParaRPr lang="ja-JP" altLang="en-US" sz="1455" b="1">
              <a:solidFill>
                <a:schemeClr val="bg1"/>
              </a:solidFill>
            </a:endParaRPr>
          </a:p>
        </p:txBody>
      </p:sp>
      <p:sp>
        <p:nvSpPr>
          <p:cNvPr id="22" name="テキスト ボックス 21">
            <a:extLst>
              <a:ext uri="{FF2B5EF4-FFF2-40B4-BE49-F238E27FC236}">
                <a16:creationId xmlns:a16="http://schemas.microsoft.com/office/drawing/2014/main" id="{B767F0DF-044C-CE53-3486-DEBF800FF105}"/>
              </a:ext>
            </a:extLst>
          </p:cNvPr>
          <p:cNvSpPr txBox="1"/>
          <p:nvPr/>
        </p:nvSpPr>
        <p:spPr>
          <a:xfrm>
            <a:off x="4660668" y="1566224"/>
            <a:ext cx="2740615" cy="309736"/>
          </a:xfrm>
          <a:prstGeom prst="roundRect">
            <a:avLst/>
          </a:prstGeom>
          <a:solidFill>
            <a:schemeClr val="tx1">
              <a:lumMod val="75000"/>
              <a:lumOff val="25000"/>
            </a:schemeClr>
          </a:solidFill>
        </p:spPr>
        <p:txBody>
          <a:bodyPr wrap="square" anchor="ctr" anchorCtr="0">
            <a:noAutofit/>
          </a:bodyPr>
          <a:lstStyle/>
          <a:p>
            <a:pPr algn="ctr"/>
            <a:r>
              <a:rPr kumimoji="1" lang="ja-JP" altLang="en-US" sz="1455" b="1" dirty="0">
                <a:solidFill>
                  <a:schemeClr val="bg1"/>
                </a:solidFill>
                <a:latin typeface="游ゴシック" panose="020B0400000000000000" pitchFamily="50" charset="-128"/>
                <a:ea typeface="游ゴシック" panose="020B0400000000000000" pitchFamily="50" charset="-128"/>
                <a:cs typeface="+mn-cs"/>
              </a:rPr>
              <a:t>新聞社ならではの取材力</a:t>
            </a:r>
            <a:endParaRPr lang="ja-JP" altLang="en-US" sz="1455" b="1" dirty="0">
              <a:solidFill>
                <a:schemeClr val="bg1"/>
              </a:solidFill>
            </a:endParaRPr>
          </a:p>
        </p:txBody>
      </p:sp>
      <p:sp>
        <p:nvSpPr>
          <p:cNvPr id="23" name="テキスト ボックス 22">
            <a:extLst>
              <a:ext uri="{FF2B5EF4-FFF2-40B4-BE49-F238E27FC236}">
                <a16:creationId xmlns:a16="http://schemas.microsoft.com/office/drawing/2014/main" id="{AFBBDC65-BA28-CBAA-2A51-C8368DE41C12}"/>
              </a:ext>
            </a:extLst>
          </p:cNvPr>
          <p:cNvSpPr txBox="1"/>
          <p:nvPr/>
        </p:nvSpPr>
        <p:spPr>
          <a:xfrm>
            <a:off x="7805336" y="1560104"/>
            <a:ext cx="2740615" cy="309736"/>
          </a:xfrm>
          <a:prstGeom prst="roundRect">
            <a:avLst/>
          </a:prstGeom>
          <a:solidFill>
            <a:schemeClr val="tx1">
              <a:lumMod val="75000"/>
              <a:lumOff val="25000"/>
            </a:schemeClr>
          </a:solidFill>
        </p:spPr>
        <p:txBody>
          <a:bodyPr wrap="square" anchor="ctr" anchorCtr="0">
            <a:noAutofit/>
          </a:bodyPr>
          <a:lstStyle/>
          <a:p>
            <a:pPr algn="ctr"/>
            <a:r>
              <a:rPr kumimoji="1" lang="ja-JP" altLang="en-US" sz="1455" b="1">
                <a:solidFill>
                  <a:schemeClr val="bg1"/>
                </a:solidFill>
                <a:latin typeface="游ゴシック" panose="020B0400000000000000" pitchFamily="50" charset="-128"/>
                <a:ea typeface="游ゴシック" panose="020B0400000000000000" pitchFamily="50" charset="-128"/>
                <a:cs typeface="+mn-cs"/>
              </a:rPr>
              <a:t>映画基準の機材、空撮</a:t>
            </a:r>
            <a:endParaRPr lang="ja-JP" altLang="en-US" sz="1455" b="1">
              <a:solidFill>
                <a:schemeClr val="bg1"/>
              </a:solidFill>
            </a:endParaRPr>
          </a:p>
        </p:txBody>
      </p:sp>
      <p:sp>
        <p:nvSpPr>
          <p:cNvPr id="24" name="テキスト ボックス 23">
            <a:extLst>
              <a:ext uri="{FF2B5EF4-FFF2-40B4-BE49-F238E27FC236}">
                <a16:creationId xmlns:a16="http://schemas.microsoft.com/office/drawing/2014/main" id="{49C9FAC7-30A2-A9CA-E873-07D954A4CE78}"/>
              </a:ext>
            </a:extLst>
          </p:cNvPr>
          <p:cNvSpPr txBox="1"/>
          <p:nvPr/>
        </p:nvSpPr>
        <p:spPr>
          <a:xfrm>
            <a:off x="1479945" y="3880757"/>
            <a:ext cx="4248475" cy="309736"/>
          </a:xfrm>
          <a:prstGeom prst="roundRect">
            <a:avLst/>
          </a:prstGeom>
          <a:solidFill>
            <a:schemeClr val="tx1">
              <a:lumMod val="75000"/>
              <a:lumOff val="25000"/>
            </a:schemeClr>
          </a:solidFill>
        </p:spPr>
        <p:txBody>
          <a:bodyPr wrap="square" anchor="ctr" anchorCtr="0">
            <a:noAutofit/>
          </a:bodyPr>
          <a:lstStyle/>
          <a:p>
            <a:pPr algn="ctr"/>
            <a:r>
              <a:rPr kumimoji="1" lang="en-US" altLang="ja-JP" sz="1455" b="1">
                <a:solidFill>
                  <a:schemeClr val="bg1"/>
                </a:solidFill>
                <a:latin typeface="游ゴシック" panose="020B0400000000000000" pitchFamily="50" charset="-128"/>
                <a:ea typeface="游ゴシック" panose="020B0400000000000000" pitchFamily="50" charset="-128"/>
                <a:cs typeface="+mn-cs"/>
              </a:rPr>
              <a:t>140</a:t>
            </a:r>
            <a:r>
              <a:rPr kumimoji="1" lang="ja-JP" altLang="en-US" sz="1455" b="1">
                <a:solidFill>
                  <a:schemeClr val="bg1"/>
                </a:solidFill>
                <a:latin typeface="游ゴシック" panose="020B0400000000000000" pitchFamily="50" charset="-128"/>
                <a:ea typeface="游ゴシック" panose="020B0400000000000000" pitchFamily="50" charset="-128"/>
                <a:cs typeface="+mn-cs"/>
              </a:rPr>
              <a:t>年分の素材</a:t>
            </a:r>
            <a:endParaRPr lang="ja-JP" altLang="en-US" sz="1455" b="1">
              <a:solidFill>
                <a:schemeClr val="bg1"/>
              </a:solidFill>
            </a:endParaRPr>
          </a:p>
        </p:txBody>
      </p:sp>
      <p:sp>
        <p:nvSpPr>
          <p:cNvPr id="25" name="テキスト ボックス 24">
            <a:extLst>
              <a:ext uri="{FF2B5EF4-FFF2-40B4-BE49-F238E27FC236}">
                <a16:creationId xmlns:a16="http://schemas.microsoft.com/office/drawing/2014/main" id="{82352BD7-1514-52A6-8BBF-08DB164A47D8}"/>
              </a:ext>
            </a:extLst>
          </p:cNvPr>
          <p:cNvSpPr txBox="1"/>
          <p:nvPr/>
        </p:nvSpPr>
        <p:spPr>
          <a:xfrm>
            <a:off x="6297468" y="3880757"/>
            <a:ext cx="4248483" cy="309736"/>
          </a:xfrm>
          <a:prstGeom prst="roundRect">
            <a:avLst/>
          </a:prstGeom>
          <a:solidFill>
            <a:schemeClr val="tx1">
              <a:lumMod val="75000"/>
              <a:lumOff val="25000"/>
            </a:schemeClr>
          </a:solidFill>
        </p:spPr>
        <p:txBody>
          <a:bodyPr wrap="square" anchor="ctr" anchorCtr="0">
            <a:noAutofit/>
          </a:bodyPr>
          <a:lstStyle/>
          <a:p>
            <a:pPr algn="ctr"/>
            <a:r>
              <a:rPr kumimoji="1" lang="zh-TW" altLang="en-US" sz="1455" b="1">
                <a:solidFill>
                  <a:schemeClr val="bg1"/>
                </a:solidFill>
                <a:latin typeface="游ゴシック" panose="020B0400000000000000" pitchFamily="50" charset="-128"/>
                <a:ea typeface="游ゴシック" panose="020B0400000000000000" pitchFamily="50" charset="-128"/>
                <a:cs typeface="+mn-cs"/>
              </a:rPr>
              <a:t>圧倒的制作実績</a:t>
            </a:r>
            <a:endParaRPr lang="ja-JP" altLang="en-US" sz="1455" b="1">
              <a:solidFill>
                <a:schemeClr val="bg1"/>
              </a:solidFill>
            </a:endParaRPr>
          </a:p>
        </p:txBody>
      </p:sp>
      <p:grpSp>
        <p:nvGrpSpPr>
          <p:cNvPr id="33" name="グループ化 32">
            <a:extLst>
              <a:ext uri="{FF2B5EF4-FFF2-40B4-BE49-F238E27FC236}">
                <a16:creationId xmlns:a16="http://schemas.microsoft.com/office/drawing/2014/main" id="{70EE19BA-A25E-57E1-D1D3-01B34816CC68}"/>
              </a:ext>
            </a:extLst>
          </p:cNvPr>
          <p:cNvGrpSpPr/>
          <p:nvPr/>
        </p:nvGrpSpPr>
        <p:grpSpPr>
          <a:xfrm>
            <a:off x="6297467" y="4528020"/>
            <a:ext cx="4248483" cy="1469550"/>
            <a:chOff x="10417629" y="7815172"/>
            <a:chExt cx="8635298" cy="2986950"/>
          </a:xfrm>
          <a:effectLst>
            <a:outerShdw blurRad="50800" dist="38100" dir="2700000" algn="tl" rotWithShape="0">
              <a:prstClr val="black">
                <a:alpha val="20000"/>
              </a:prstClr>
            </a:outerShdw>
          </a:effectLst>
        </p:grpSpPr>
        <p:pic>
          <p:nvPicPr>
            <p:cNvPr id="27" name="図 26">
              <a:extLst>
                <a:ext uri="{FF2B5EF4-FFF2-40B4-BE49-F238E27FC236}">
                  <a16:creationId xmlns:a16="http://schemas.microsoft.com/office/drawing/2014/main" id="{7CE1688F-3E52-571B-4A59-AA746DFA85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17629" y="7815172"/>
              <a:ext cx="2769716" cy="1421588"/>
            </a:xfrm>
            <a:prstGeom prst="rect">
              <a:avLst/>
            </a:prstGeom>
          </p:spPr>
        </p:pic>
        <p:pic>
          <p:nvPicPr>
            <p:cNvPr id="28" name="図 27">
              <a:extLst>
                <a:ext uri="{FF2B5EF4-FFF2-40B4-BE49-F238E27FC236}">
                  <a16:creationId xmlns:a16="http://schemas.microsoft.com/office/drawing/2014/main" id="{9BBF9FF9-8D2F-7C85-5AC0-977AFDC1EA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350420" y="7815172"/>
              <a:ext cx="2769716" cy="1421588"/>
            </a:xfrm>
            <a:prstGeom prst="rect">
              <a:avLst/>
            </a:prstGeom>
          </p:spPr>
        </p:pic>
        <p:pic>
          <p:nvPicPr>
            <p:cNvPr id="29" name="図 28">
              <a:extLst>
                <a:ext uri="{FF2B5EF4-FFF2-40B4-BE49-F238E27FC236}">
                  <a16:creationId xmlns:a16="http://schemas.microsoft.com/office/drawing/2014/main" id="{AE0AEAFA-F546-5801-FFE5-F3CC7BB8E92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283211" y="7815172"/>
              <a:ext cx="2769716" cy="1421588"/>
            </a:xfrm>
            <a:prstGeom prst="rect">
              <a:avLst/>
            </a:prstGeom>
          </p:spPr>
        </p:pic>
        <p:pic>
          <p:nvPicPr>
            <p:cNvPr id="30" name="図 29">
              <a:extLst>
                <a:ext uri="{FF2B5EF4-FFF2-40B4-BE49-F238E27FC236}">
                  <a16:creationId xmlns:a16="http://schemas.microsoft.com/office/drawing/2014/main" id="{63C9A06F-E52F-ADB5-3711-1709C879C8C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417629" y="9380534"/>
              <a:ext cx="2769716" cy="1421588"/>
            </a:xfrm>
            <a:prstGeom prst="rect">
              <a:avLst/>
            </a:prstGeom>
          </p:spPr>
        </p:pic>
        <p:pic>
          <p:nvPicPr>
            <p:cNvPr id="31" name="図 30">
              <a:extLst>
                <a:ext uri="{FF2B5EF4-FFF2-40B4-BE49-F238E27FC236}">
                  <a16:creationId xmlns:a16="http://schemas.microsoft.com/office/drawing/2014/main" id="{0E37A09D-EB10-9ACF-8548-54771B0D2A0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3350420" y="9380534"/>
              <a:ext cx="2769716" cy="1421588"/>
            </a:xfrm>
            <a:prstGeom prst="rect">
              <a:avLst/>
            </a:prstGeom>
          </p:spPr>
        </p:pic>
        <p:pic>
          <p:nvPicPr>
            <p:cNvPr id="32" name="図 31">
              <a:extLst>
                <a:ext uri="{FF2B5EF4-FFF2-40B4-BE49-F238E27FC236}">
                  <a16:creationId xmlns:a16="http://schemas.microsoft.com/office/drawing/2014/main" id="{F9C5E234-B7E7-7D38-E3C4-76A790DE9D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6283211" y="9380534"/>
              <a:ext cx="2769716" cy="1421588"/>
            </a:xfrm>
            <a:prstGeom prst="rect">
              <a:avLst/>
            </a:prstGeom>
          </p:spPr>
        </p:pic>
      </p:grpSp>
      <p:pic>
        <p:nvPicPr>
          <p:cNvPr id="35" name="図 34">
            <a:extLst>
              <a:ext uri="{FF2B5EF4-FFF2-40B4-BE49-F238E27FC236}">
                <a16:creationId xmlns:a16="http://schemas.microsoft.com/office/drawing/2014/main" id="{AA6FE7FA-A1C0-1E8F-5546-D205B1D240E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1479947" y="2242590"/>
            <a:ext cx="2709195" cy="1368697"/>
          </a:xfrm>
          <a:prstGeom prst="rect">
            <a:avLst/>
          </a:prstGeom>
        </p:spPr>
      </p:pic>
      <p:pic>
        <p:nvPicPr>
          <p:cNvPr id="36" name="図 35">
            <a:extLst>
              <a:ext uri="{FF2B5EF4-FFF2-40B4-BE49-F238E27FC236}">
                <a16:creationId xmlns:a16="http://schemas.microsoft.com/office/drawing/2014/main" id="{B363A01F-0EF5-0FCC-4142-620BC144CEE2}"/>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4662637" y="2242590"/>
            <a:ext cx="2709196" cy="1368697"/>
          </a:xfrm>
          <a:prstGeom prst="rect">
            <a:avLst/>
          </a:prstGeom>
        </p:spPr>
      </p:pic>
      <p:pic>
        <p:nvPicPr>
          <p:cNvPr id="37" name="図 36">
            <a:extLst>
              <a:ext uri="{FF2B5EF4-FFF2-40B4-BE49-F238E27FC236}">
                <a16:creationId xmlns:a16="http://schemas.microsoft.com/office/drawing/2014/main" id="{685E8C55-9C0D-0B24-00F4-2D8489EADB3F}"/>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7841390" y="2242590"/>
            <a:ext cx="2709197" cy="1368697"/>
          </a:xfrm>
          <a:prstGeom prst="rect">
            <a:avLst/>
          </a:prstGeom>
        </p:spPr>
      </p:pic>
      <p:pic>
        <p:nvPicPr>
          <p:cNvPr id="38" name="図 37">
            <a:extLst>
              <a:ext uri="{FF2B5EF4-FFF2-40B4-BE49-F238E27FC236}">
                <a16:creationId xmlns:a16="http://schemas.microsoft.com/office/drawing/2014/main" id="{DB61DE1A-CE7B-C7D1-5446-DAC31CB386A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479946" y="4563388"/>
            <a:ext cx="4248476" cy="1469550"/>
          </a:xfrm>
          <a:prstGeom prst="rect">
            <a:avLst/>
          </a:prstGeom>
        </p:spPr>
      </p:pic>
      <p:sp>
        <p:nvSpPr>
          <p:cNvPr id="8" name="テキスト プレースホルダー 1">
            <a:extLst>
              <a:ext uri="{FF2B5EF4-FFF2-40B4-BE49-F238E27FC236}">
                <a16:creationId xmlns:a16="http://schemas.microsoft.com/office/drawing/2014/main" id="{C697F103-2147-FAEB-F22B-1F681075D9FD}"/>
              </a:ext>
            </a:extLst>
          </p:cNvPr>
          <p:cNvSpPr txBox="1">
            <a:spLocks/>
          </p:cNvSpPr>
          <p:nvPr/>
        </p:nvSpPr>
        <p:spPr>
          <a:xfrm>
            <a:off x="1374777" y="945923"/>
            <a:ext cx="9171173" cy="35691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sz="1600" b="1" dirty="0">
                <a:solidFill>
                  <a:prstClr val="black"/>
                </a:solidFill>
                <a:latin typeface="游ゴシック" panose="020B0400000000000000" pitchFamily="50" charset="-128"/>
                <a:ea typeface="游ゴシック" panose="020B0400000000000000" pitchFamily="50" charset="-128"/>
              </a:rPr>
              <a:t>新聞社ならではの企画や構成力により、多くの動画制作の実績がございます。</a:t>
            </a:r>
          </a:p>
        </p:txBody>
      </p:sp>
      <p:sp>
        <p:nvSpPr>
          <p:cNvPr id="12" name="テキスト ボックス 11">
            <a:extLst>
              <a:ext uri="{FF2B5EF4-FFF2-40B4-BE49-F238E27FC236}">
                <a16:creationId xmlns:a16="http://schemas.microsoft.com/office/drawing/2014/main" id="{ECC2E3B0-6C14-4853-1680-99AD84617AC7}"/>
              </a:ext>
            </a:extLst>
          </p:cNvPr>
          <p:cNvSpPr txBox="1"/>
          <p:nvPr/>
        </p:nvSpPr>
        <p:spPr>
          <a:xfrm>
            <a:off x="1479947" y="6214935"/>
            <a:ext cx="9833133" cy="276999"/>
          </a:xfrm>
          <a:prstGeom prst="rect">
            <a:avLst/>
          </a:prstGeom>
          <a:noFill/>
        </p:spPr>
        <p:txBody>
          <a:bodyPr wrap="square">
            <a:spAutoFit/>
          </a:bodyPr>
          <a:lstStyle/>
          <a:p>
            <a:pPr marL="171442" indent="-171442" defTabSz="914358">
              <a:buFont typeface="Arial" panose="020B0604020202020204" pitchFamily="34" charset="0"/>
              <a:buChar char="•"/>
              <a:defRPr/>
            </a:pPr>
            <a:r>
              <a:rPr lang="ja-JP" altLang="en-US" sz="1200" dirty="0">
                <a:solidFill>
                  <a:prstClr val="black"/>
                </a:solidFill>
                <a:latin typeface="游ゴシック" panose="020B0400000000000000" pitchFamily="50" charset="-128"/>
                <a:ea typeface="游ゴシック" panose="020B0400000000000000" pitchFamily="50" charset="-128"/>
              </a:rPr>
              <a:t>料金やお見積りは制作内容のプランによって異なりますので担当者へお問合せ下さい</a:t>
            </a:r>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2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BF76B-C8B5-3EFC-CC45-99EB8216E88B}"/>
            </a:ext>
          </a:extLst>
        </p:cNvPr>
        <p:cNvGrpSpPr/>
        <p:nvPr/>
      </p:nvGrpSpPr>
      <p:grpSpPr>
        <a:xfrm>
          <a:off x="0" y="0"/>
          <a:ext cx="0" cy="0"/>
          <a:chOff x="0" y="0"/>
          <a:chExt cx="0" cy="0"/>
        </a:xfrm>
      </p:grpSpPr>
      <p:grpSp>
        <p:nvGrpSpPr>
          <p:cNvPr id="72" name="グループ化 71">
            <a:extLst>
              <a:ext uri="{FF2B5EF4-FFF2-40B4-BE49-F238E27FC236}">
                <a16:creationId xmlns:a16="http://schemas.microsoft.com/office/drawing/2014/main" id="{BFBE0B0C-C103-A2F8-2F40-D38F743E506A}"/>
              </a:ext>
            </a:extLst>
          </p:cNvPr>
          <p:cNvGrpSpPr/>
          <p:nvPr/>
        </p:nvGrpSpPr>
        <p:grpSpPr>
          <a:xfrm>
            <a:off x="1044552" y="2916244"/>
            <a:ext cx="676752" cy="1629930"/>
            <a:chOff x="6336647" y="3155984"/>
            <a:chExt cx="676800" cy="1630044"/>
          </a:xfrm>
        </p:grpSpPr>
        <p:sp>
          <p:nvSpPr>
            <p:cNvPr id="73" name="正方形/長方形 72">
              <a:extLst>
                <a:ext uri="{FF2B5EF4-FFF2-40B4-BE49-F238E27FC236}">
                  <a16:creationId xmlns:a16="http://schemas.microsoft.com/office/drawing/2014/main" id="{44F0D169-8B12-E908-ACC7-FBAF090CAB85}"/>
                </a:ext>
              </a:extLst>
            </p:cNvPr>
            <p:cNvSpPr/>
            <p:nvPr/>
          </p:nvSpPr>
          <p:spPr>
            <a:xfrm>
              <a:off x="6336647" y="3746151"/>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20844E24-48CE-73C1-1267-79DF5EF3B0CB}"/>
                </a:ext>
              </a:extLst>
            </p:cNvPr>
            <p:cNvSpPr/>
            <p:nvPr/>
          </p:nvSpPr>
          <p:spPr>
            <a:xfrm>
              <a:off x="6336647" y="3155984"/>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id="{BF98F447-0C0C-95BE-3C5A-80D1E555B2A2}"/>
                </a:ext>
              </a:extLst>
            </p:cNvPr>
            <p:cNvSpPr/>
            <p:nvPr/>
          </p:nvSpPr>
          <p:spPr>
            <a:xfrm>
              <a:off x="6336647" y="4336318"/>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1" name="グループ化 70">
            <a:extLst>
              <a:ext uri="{FF2B5EF4-FFF2-40B4-BE49-F238E27FC236}">
                <a16:creationId xmlns:a16="http://schemas.microsoft.com/office/drawing/2014/main" id="{A80B5FD2-DED5-B4A7-4B86-98ED83D5DFFE}"/>
              </a:ext>
            </a:extLst>
          </p:cNvPr>
          <p:cNvGrpSpPr/>
          <p:nvPr/>
        </p:nvGrpSpPr>
        <p:grpSpPr>
          <a:xfrm>
            <a:off x="6408011" y="2916244"/>
            <a:ext cx="676752" cy="1629930"/>
            <a:chOff x="6336647" y="3155984"/>
            <a:chExt cx="676800" cy="1630044"/>
          </a:xfrm>
        </p:grpSpPr>
        <p:sp>
          <p:nvSpPr>
            <p:cNvPr id="64" name="正方形/長方形 63">
              <a:extLst>
                <a:ext uri="{FF2B5EF4-FFF2-40B4-BE49-F238E27FC236}">
                  <a16:creationId xmlns:a16="http://schemas.microsoft.com/office/drawing/2014/main" id="{2136F6F2-9D16-3A25-397A-804551130194}"/>
                </a:ext>
              </a:extLst>
            </p:cNvPr>
            <p:cNvSpPr/>
            <p:nvPr/>
          </p:nvSpPr>
          <p:spPr>
            <a:xfrm>
              <a:off x="6336647" y="3746151"/>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3" name="正方形/長方形 62">
              <a:extLst>
                <a:ext uri="{FF2B5EF4-FFF2-40B4-BE49-F238E27FC236}">
                  <a16:creationId xmlns:a16="http://schemas.microsoft.com/office/drawing/2014/main" id="{0E106774-CFFF-7AAE-1D75-58246DA69D26}"/>
                </a:ext>
              </a:extLst>
            </p:cNvPr>
            <p:cNvSpPr/>
            <p:nvPr/>
          </p:nvSpPr>
          <p:spPr>
            <a:xfrm>
              <a:off x="6336647" y="3155984"/>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 name="正方形/長方形 64">
              <a:extLst>
                <a:ext uri="{FF2B5EF4-FFF2-40B4-BE49-F238E27FC236}">
                  <a16:creationId xmlns:a16="http://schemas.microsoft.com/office/drawing/2014/main" id="{2440BE53-0C48-C669-2B05-8195B7C69ACD}"/>
                </a:ext>
              </a:extLst>
            </p:cNvPr>
            <p:cNvSpPr/>
            <p:nvPr/>
          </p:nvSpPr>
          <p:spPr>
            <a:xfrm>
              <a:off x="6336647" y="4336318"/>
              <a:ext cx="676800" cy="449710"/>
            </a:xfrm>
            <a:prstGeom prst="rect">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50" name="テキスト ボックス 49">
            <a:extLst>
              <a:ext uri="{FF2B5EF4-FFF2-40B4-BE49-F238E27FC236}">
                <a16:creationId xmlns:a16="http://schemas.microsoft.com/office/drawing/2014/main" id="{39F523D4-FE44-77AB-7B4E-1DABD915BC03}"/>
              </a:ext>
            </a:extLst>
          </p:cNvPr>
          <p:cNvSpPr txBox="1"/>
          <p:nvPr/>
        </p:nvSpPr>
        <p:spPr>
          <a:xfrm>
            <a:off x="6410076" y="3518660"/>
            <a:ext cx="668491" cy="429292"/>
          </a:xfrm>
          <a:prstGeom prst="rect">
            <a:avLst/>
          </a:prstGeom>
          <a:noFill/>
        </p:spPr>
        <p:txBody>
          <a:bodyPr wrap="none" rtlCol="0">
            <a:noAutofit/>
          </a:bodyPr>
          <a:lstStyle/>
          <a:p>
            <a:pPr algn="ctr" defTabSz="914358" rtl="0">
              <a:defRPr/>
            </a:pP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テキスト</a:t>
            </a:r>
            <a:b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b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＋写真</a:t>
            </a:r>
          </a:p>
        </p:txBody>
      </p:sp>
      <p:grpSp>
        <p:nvGrpSpPr>
          <p:cNvPr id="15" name="グループ化 14">
            <a:extLst>
              <a:ext uri="{FF2B5EF4-FFF2-40B4-BE49-F238E27FC236}">
                <a16:creationId xmlns:a16="http://schemas.microsoft.com/office/drawing/2014/main" id="{FF32B1BF-F05B-492C-159F-123DDAEB859D}"/>
              </a:ext>
            </a:extLst>
          </p:cNvPr>
          <p:cNvGrpSpPr/>
          <p:nvPr/>
        </p:nvGrpSpPr>
        <p:grpSpPr>
          <a:xfrm>
            <a:off x="689683" y="1880769"/>
            <a:ext cx="10705876" cy="430732"/>
            <a:chOff x="444500" y="2780703"/>
            <a:chExt cx="7514531" cy="460793"/>
          </a:xfrm>
        </p:grpSpPr>
        <p:sp>
          <p:nvSpPr>
            <p:cNvPr id="16" name="四角形: 角を丸くする 15">
              <a:extLst>
                <a:ext uri="{FF2B5EF4-FFF2-40B4-BE49-F238E27FC236}">
                  <a16:creationId xmlns:a16="http://schemas.microsoft.com/office/drawing/2014/main" id="{E5D55307-4D6C-8D66-DDD7-9CDDB17FD1AE}"/>
                </a:ext>
              </a:extLst>
            </p:cNvPr>
            <p:cNvSpPr/>
            <p:nvPr/>
          </p:nvSpPr>
          <p:spPr>
            <a:xfrm>
              <a:off x="444500" y="2780703"/>
              <a:ext cx="3592236" cy="460793"/>
            </a:xfrm>
            <a:prstGeom prst="roundRect">
              <a:avLst>
                <a:gd name="adj" fmla="val 84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広告主様が運営・発行している媒体</a:t>
              </a:r>
            </a:p>
          </p:txBody>
        </p:sp>
        <p:sp>
          <p:nvSpPr>
            <p:cNvPr id="17" name="四角形: 角を丸くする 16">
              <a:extLst>
                <a:ext uri="{FF2B5EF4-FFF2-40B4-BE49-F238E27FC236}">
                  <a16:creationId xmlns:a16="http://schemas.microsoft.com/office/drawing/2014/main" id="{C8A227DA-CC6A-0AA7-5C7C-88898F840C31}"/>
                </a:ext>
              </a:extLst>
            </p:cNvPr>
            <p:cNvSpPr/>
            <p:nvPr/>
          </p:nvSpPr>
          <p:spPr>
            <a:xfrm>
              <a:off x="4366795" y="2780703"/>
              <a:ext cx="3592236" cy="460793"/>
            </a:xfrm>
            <a:prstGeom prst="roundRect">
              <a:avLst>
                <a:gd name="adj" fmla="val 84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広告媒体</a:t>
              </a:r>
            </a:p>
          </p:txBody>
        </p:sp>
      </p:grpSp>
      <p:sp>
        <p:nvSpPr>
          <p:cNvPr id="4" name="スライド番号プレースホルダー 3">
            <a:extLst>
              <a:ext uri="{FF2B5EF4-FFF2-40B4-BE49-F238E27FC236}">
                <a16:creationId xmlns:a16="http://schemas.microsoft.com/office/drawing/2014/main" id="{5B301B5E-7F66-8C61-D195-01524C4DDA1B}"/>
              </a:ext>
            </a:extLst>
          </p:cNvPr>
          <p:cNvSpPr>
            <a:spLocks noGrp="1"/>
          </p:cNvSpPr>
          <p:nvPr>
            <p:ph type="sldNum" sz="quarter" idx="4"/>
          </p:nvPr>
        </p:nvSpPr>
        <p:spPr>
          <a:xfrm>
            <a:off x="11476235" y="6550889"/>
            <a:ext cx="715767" cy="303088"/>
          </a:xfrm>
        </p:spPr>
        <p:txBody>
          <a:bodyPr/>
          <a:lstStyle/>
          <a:p>
            <a:fld id="{F0930150-799C-42EB-9C9F-896D7359E95B}" type="slidenum">
              <a:rPr lang="ja-JP" altLang="en-US"/>
              <a:pPr/>
              <a:t>11</a:t>
            </a:fld>
            <a:endParaRPr lang="ja-JP" altLang="en-US"/>
          </a:p>
        </p:txBody>
      </p:sp>
      <p:sp>
        <p:nvSpPr>
          <p:cNvPr id="6" name="タイトル 5">
            <a:extLst>
              <a:ext uri="{FF2B5EF4-FFF2-40B4-BE49-F238E27FC236}">
                <a16:creationId xmlns:a16="http://schemas.microsoft.com/office/drawing/2014/main" id="{D479C011-E69F-0A04-271F-2479E9908223}"/>
              </a:ext>
            </a:extLst>
          </p:cNvPr>
          <p:cNvSpPr>
            <a:spLocks noGrp="1"/>
          </p:cNvSpPr>
          <p:nvPr>
            <p:ph type="title"/>
          </p:nvPr>
        </p:nvSpPr>
        <p:spPr>
          <a:xfrm>
            <a:off x="533401" y="255643"/>
            <a:ext cx="9105900" cy="425395"/>
          </a:xfrm>
        </p:spPr>
        <p:txBody>
          <a:bodyPr/>
          <a:lstStyle/>
          <a:p>
            <a:r>
              <a:rPr lang="ja-JP" altLang="en-US"/>
              <a:t>二次利用</a:t>
            </a:r>
          </a:p>
        </p:txBody>
      </p:sp>
      <p:sp>
        <p:nvSpPr>
          <p:cNvPr id="10" name="テキスト プレースホルダー 1">
            <a:extLst>
              <a:ext uri="{FF2B5EF4-FFF2-40B4-BE49-F238E27FC236}">
                <a16:creationId xmlns:a16="http://schemas.microsoft.com/office/drawing/2014/main" id="{E7377B63-DCF8-7F59-2D0D-2E6D9F2DCAAE}"/>
              </a:ext>
            </a:extLst>
          </p:cNvPr>
          <p:cNvSpPr txBox="1">
            <a:spLocks/>
          </p:cNvSpPr>
          <p:nvPr/>
        </p:nvSpPr>
        <p:spPr>
          <a:xfrm>
            <a:off x="702559" y="930016"/>
            <a:ext cx="10869377" cy="580834"/>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20000"/>
              </a:lnSpc>
              <a:defRPr/>
            </a:pPr>
            <a:r>
              <a:rPr lang="ja-JP" altLang="en-US" sz="1500" b="1" dirty="0">
                <a:solidFill>
                  <a:prstClr val="black"/>
                </a:solidFill>
                <a:latin typeface="游ゴシック" panose="020B0400000000000000" pitchFamily="50" charset="-128"/>
                <a:ea typeface="游ゴシック" panose="020B0400000000000000" pitchFamily="50" charset="-128"/>
              </a:rPr>
              <a:t>タイアップ広告は二次利用が可能です。広告主様</a:t>
            </a:r>
            <a:r>
              <a:rPr lang="en-US" altLang="ja-JP" sz="1500" b="1" dirty="0">
                <a:solidFill>
                  <a:prstClr val="black"/>
                </a:solidFill>
                <a:latin typeface="游ゴシック" panose="020B0400000000000000" pitchFamily="50" charset="-128"/>
                <a:ea typeface="游ゴシック" panose="020B0400000000000000" pitchFamily="50" charset="-128"/>
              </a:rPr>
              <a:t>Web</a:t>
            </a:r>
            <a:r>
              <a:rPr lang="ja-JP" altLang="en-US" sz="1500" b="1" dirty="0">
                <a:solidFill>
                  <a:prstClr val="black"/>
                </a:solidFill>
                <a:latin typeface="游ゴシック" panose="020B0400000000000000" pitchFamily="50" charset="-128"/>
                <a:ea typeface="游ゴシック" panose="020B0400000000000000" pitchFamily="50" charset="-128"/>
              </a:rPr>
              <a:t>サイトの</a:t>
            </a:r>
            <a:r>
              <a:rPr lang="en-US" altLang="ja-JP" sz="1500" b="1" dirty="0">
                <a:solidFill>
                  <a:prstClr val="black"/>
                </a:solidFill>
                <a:latin typeface="游ゴシック" panose="020B0400000000000000" pitchFamily="50" charset="-128"/>
                <a:ea typeface="游ゴシック" panose="020B0400000000000000" pitchFamily="50" charset="-128"/>
              </a:rPr>
              <a:t>1</a:t>
            </a:r>
            <a:r>
              <a:rPr lang="ja-JP" altLang="en-US" sz="1500" b="1" dirty="0">
                <a:solidFill>
                  <a:prstClr val="black"/>
                </a:solidFill>
                <a:latin typeface="游ゴシック" panose="020B0400000000000000" pitchFamily="50" charset="-128"/>
                <a:ea typeface="游ゴシック" panose="020B0400000000000000" pitchFamily="50" charset="-128"/>
              </a:rPr>
              <a:t>コンテンツとして再掲や、アドネットワークやリスティング広告のランディングページとして活用、パンフレットなど紙媒体に転載してイベントで配布するなどの有効活用が可能です</a:t>
            </a:r>
          </a:p>
        </p:txBody>
      </p:sp>
      <p:sp>
        <p:nvSpPr>
          <p:cNvPr id="19" name="テキスト ボックス 18">
            <a:extLst>
              <a:ext uri="{FF2B5EF4-FFF2-40B4-BE49-F238E27FC236}">
                <a16:creationId xmlns:a16="http://schemas.microsoft.com/office/drawing/2014/main" id="{0278B949-7B08-ADC9-F0B2-8C8E1145C276}"/>
              </a:ext>
            </a:extLst>
          </p:cNvPr>
          <p:cNvSpPr txBox="1"/>
          <p:nvPr/>
        </p:nvSpPr>
        <p:spPr>
          <a:xfrm>
            <a:off x="1885993" y="2471865"/>
            <a:ext cx="954108"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オンライン</a:t>
            </a:r>
          </a:p>
        </p:txBody>
      </p:sp>
      <p:sp>
        <p:nvSpPr>
          <p:cNvPr id="20" name="テキスト ボックス 19">
            <a:extLst>
              <a:ext uri="{FF2B5EF4-FFF2-40B4-BE49-F238E27FC236}">
                <a16:creationId xmlns:a16="http://schemas.microsoft.com/office/drawing/2014/main" id="{F980952E-C152-14F5-3FE4-D0D76ABDAA40}"/>
              </a:ext>
            </a:extLst>
          </p:cNvPr>
          <p:cNvSpPr txBox="1"/>
          <p:nvPr/>
        </p:nvSpPr>
        <p:spPr>
          <a:xfrm>
            <a:off x="3220980" y="2471865"/>
            <a:ext cx="954108"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オフライン</a:t>
            </a:r>
          </a:p>
        </p:txBody>
      </p:sp>
      <p:sp>
        <p:nvSpPr>
          <p:cNvPr id="21" name="テキスト ボックス 20">
            <a:extLst>
              <a:ext uri="{FF2B5EF4-FFF2-40B4-BE49-F238E27FC236}">
                <a16:creationId xmlns:a16="http://schemas.microsoft.com/office/drawing/2014/main" id="{49C70A81-5C82-272B-777B-6707F6BCBAE3}"/>
              </a:ext>
            </a:extLst>
          </p:cNvPr>
          <p:cNvSpPr txBox="1"/>
          <p:nvPr/>
        </p:nvSpPr>
        <p:spPr>
          <a:xfrm>
            <a:off x="4555968" y="2471865"/>
            <a:ext cx="131478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TV/</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映像</a:t>
            </a: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メディア</a:t>
            </a:r>
          </a:p>
        </p:txBody>
      </p:sp>
      <p:sp>
        <p:nvSpPr>
          <p:cNvPr id="25" name="テキスト ボックス 24">
            <a:extLst>
              <a:ext uri="{FF2B5EF4-FFF2-40B4-BE49-F238E27FC236}">
                <a16:creationId xmlns:a16="http://schemas.microsoft.com/office/drawing/2014/main" id="{872F89D8-BA38-D29F-24FC-F71E3965E07F}"/>
              </a:ext>
            </a:extLst>
          </p:cNvPr>
          <p:cNvSpPr txBox="1"/>
          <p:nvPr/>
        </p:nvSpPr>
        <p:spPr>
          <a:xfrm>
            <a:off x="2051365"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26" name="テキスト ボックス 25">
            <a:extLst>
              <a:ext uri="{FF2B5EF4-FFF2-40B4-BE49-F238E27FC236}">
                <a16:creationId xmlns:a16="http://schemas.microsoft.com/office/drawing/2014/main" id="{36B1BE2A-C1CD-B08A-E9BC-CFB7FBF4BC2D}"/>
              </a:ext>
            </a:extLst>
          </p:cNvPr>
          <p:cNvSpPr txBox="1"/>
          <p:nvPr/>
        </p:nvSpPr>
        <p:spPr>
          <a:xfrm>
            <a:off x="3410336"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27" name="テキスト ボックス 26">
            <a:extLst>
              <a:ext uri="{FF2B5EF4-FFF2-40B4-BE49-F238E27FC236}">
                <a16:creationId xmlns:a16="http://schemas.microsoft.com/office/drawing/2014/main" id="{3D3D7940-7625-B101-30A2-E2E74C247BF4}"/>
              </a:ext>
            </a:extLst>
          </p:cNvPr>
          <p:cNvSpPr txBox="1"/>
          <p:nvPr/>
        </p:nvSpPr>
        <p:spPr>
          <a:xfrm>
            <a:off x="4886606" y="3020034"/>
            <a:ext cx="646331"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１放映</a:t>
            </a:r>
          </a:p>
        </p:txBody>
      </p:sp>
      <p:sp>
        <p:nvSpPr>
          <p:cNvPr id="28" name="テキスト ボックス 27">
            <a:extLst>
              <a:ext uri="{FF2B5EF4-FFF2-40B4-BE49-F238E27FC236}">
                <a16:creationId xmlns:a16="http://schemas.microsoft.com/office/drawing/2014/main" id="{ED025A78-1A9A-B552-1B53-0E5032BB2CB6}"/>
              </a:ext>
            </a:extLst>
          </p:cNvPr>
          <p:cNvSpPr txBox="1"/>
          <p:nvPr/>
        </p:nvSpPr>
        <p:spPr>
          <a:xfrm>
            <a:off x="1916477" y="3586975"/>
            <a:ext cx="1019830" cy="276999"/>
          </a:xfrm>
          <a:prstGeom prst="rect">
            <a:avLst/>
          </a:prstGeom>
          <a:noFill/>
        </p:spPr>
        <p:txBody>
          <a:bodyPr wrap="none" rtlCol="0">
            <a:spAutoFit/>
          </a:bodyPr>
          <a:lstStyle/>
          <a:p>
            <a:pPr algn="ctr" defTabSz="914358" rtl="0">
              <a:defRPr/>
            </a:pPr>
            <a:r>
              <a:rPr kumimoji="1" lang="en-US" altLang="ja-JP" sz="1200" b="1" kern="1200" spc="100" dirty="0">
                <a:solidFill>
                  <a:prstClr val="black"/>
                </a:solidFill>
                <a:latin typeface="游ゴシック" panose="020B0400000000000000" pitchFamily="50" charset="-128"/>
                <a:ea typeface="游ゴシック" panose="020B0400000000000000" pitchFamily="50" charset="-128"/>
                <a:cs typeface="+mn-cs"/>
              </a:rPr>
              <a:t>N30</a:t>
            </a:r>
            <a:r>
              <a:rPr kumimoji="1" lang="ja-JP" altLang="en-US" sz="1200" b="1" kern="1200" spc="100" dirty="0">
                <a:solidFill>
                  <a:prstClr val="black"/>
                </a:solidFill>
                <a:latin typeface="游ゴシック" panose="020B0400000000000000" pitchFamily="50" charset="-128"/>
                <a:ea typeface="游ゴシック" panose="020B0400000000000000" pitchFamily="50" charset="-128"/>
                <a:cs typeface="+mn-cs"/>
              </a:rPr>
              <a:t>万円～</a:t>
            </a:r>
          </a:p>
        </p:txBody>
      </p:sp>
      <p:sp>
        <p:nvSpPr>
          <p:cNvPr id="29" name="テキスト ボックス 28">
            <a:extLst>
              <a:ext uri="{FF2B5EF4-FFF2-40B4-BE49-F238E27FC236}">
                <a16:creationId xmlns:a16="http://schemas.microsoft.com/office/drawing/2014/main" id="{8F31CA41-4FB8-57EF-5D25-FA0F1C715BCB}"/>
              </a:ext>
            </a:extLst>
          </p:cNvPr>
          <p:cNvSpPr txBox="1"/>
          <p:nvPr/>
        </p:nvSpPr>
        <p:spPr>
          <a:xfrm>
            <a:off x="3275448" y="3586975"/>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N30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0" name="テキスト ボックス 29">
            <a:extLst>
              <a:ext uri="{FF2B5EF4-FFF2-40B4-BE49-F238E27FC236}">
                <a16:creationId xmlns:a16="http://schemas.microsoft.com/office/drawing/2014/main" id="{9F1B55B3-2849-50F1-C66A-BE1B60FA1DD2}"/>
              </a:ext>
            </a:extLst>
          </p:cNvPr>
          <p:cNvSpPr txBox="1"/>
          <p:nvPr/>
        </p:nvSpPr>
        <p:spPr>
          <a:xfrm>
            <a:off x="4730336" y="3586975"/>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N30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1" name="テキスト ボックス 30">
            <a:extLst>
              <a:ext uri="{FF2B5EF4-FFF2-40B4-BE49-F238E27FC236}">
                <a16:creationId xmlns:a16="http://schemas.microsoft.com/office/drawing/2014/main" id="{E3001FE5-435F-1D1C-4340-3A526217F9CB}"/>
              </a:ext>
            </a:extLst>
          </p:cNvPr>
          <p:cNvSpPr txBox="1"/>
          <p:nvPr/>
        </p:nvSpPr>
        <p:spPr>
          <a:xfrm>
            <a:off x="1136725" y="2920638"/>
            <a:ext cx="492408" cy="461665"/>
          </a:xfrm>
          <a:prstGeom prst="rect">
            <a:avLst/>
          </a:prstGeom>
          <a:noFill/>
        </p:spPr>
        <p:txBody>
          <a:bodyPr wrap="squar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利用</a:t>
            </a:r>
            <a:endPar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期間</a:t>
            </a:r>
          </a:p>
        </p:txBody>
      </p:sp>
      <p:grpSp>
        <p:nvGrpSpPr>
          <p:cNvPr id="38" name="グループ化 37">
            <a:extLst>
              <a:ext uri="{FF2B5EF4-FFF2-40B4-BE49-F238E27FC236}">
                <a16:creationId xmlns:a16="http://schemas.microsoft.com/office/drawing/2014/main" id="{5A67DAF0-134E-23B7-28B7-67B913CF67DF}"/>
              </a:ext>
            </a:extLst>
          </p:cNvPr>
          <p:cNvGrpSpPr/>
          <p:nvPr/>
        </p:nvGrpSpPr>
        <p:grpSpPr>
          <a:xfrm>
            <a:off x="923865" y="2841172"/>
            <a:ext cx="5065691" cy="1773040"/>
            <a:chOff x="681446" y="3080905"/>
            <a:chExt cx="5073895" cy="1773165"/>
          </a:xfrm>
        </p:grpSpPr>
        <p:cxnSp>
          <p:nvCxnSpPr>
            <p:cNvPr id="23" name="直線コネクタ 22">
              <a:extLst>
                <a:ext uri="{FF2B5EF4-FFF2-40B4-BE49-F238E27FC236}">
                  <a16:creationId xmlns:a16="http://schemas.microsoft.com/office/drawing/2014/main" id="{4500D273-DD18-25DA-DD19-22EEDCBB5DC7}"/>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EF3877-F7C0-3FA5-8E79-7D95C80B19E6}"/>
                </a:ext>
              </a:extLst>
            </p:cNvPr>
            <p:cNvCxnSpPr>
              <a:cxnSpLocks/>
            </p:cNvCxnSpPr>
            <p:nvPr/>
          </p:nvCxnSpPr>
          <p:spPr>
            <a:xfrm>
              <a:off x="681446" y="367196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60F4DBD-FF65-4C72-E13C-670F69BFA2CF}"/>
                </a:ext>
              </a:extLst>
            </p:cNvPr>
            <p:cNvCxnSpPr>
              <a:cxnSpLocks/>
            </p:cNvCxnSpPr>
            <p:nvPr/>
          </p:nvCxnSpPr>
          <p:spPr>
            <a:xfrm>
              <a:off x="681446" y="4263015"/>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6CBCDFC-1744-5D51-D23D-45D2808F7CB6}"/>
                </a:ext>
              </a:extLst>
            </p:cNvPr>
            <p:cNvCxnSpPr>
              <a:cxnSpLocks/>
            </p:cNvCxnSpPr>
            <p:nvPr/>
          </p:nvCxnSpPr>
          <p:spPr>
            <a:xfrm>
              <a:off x="681446" y="485407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EF413F0A-168D-9151-5354-B07F26B2C6F5}"/>
              </a:ext>
            </a:extLst>
          </p:cNvPr>
          <p:cNvSpPr txBox="1"/>
          <p:nvPr/>
        </p:nvSpPr>
        <p:spPr>
          <a:xfrm>
            <a:off x="1916477"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6" name="テキスト ボックス 35">
            <a:extLst>
              <a:ext uri="{FF2B5EF4-FFF2-40B4-BE49-F238E27FC236}">
                <a16:creationId xmlns:a16="http://schemas.microsoft.com/office/drawing/2014/main" id="{984809CE-1CBB-0E7E-0213-76F3A74B0EF0}"/>
              </a:ext>
            </a:extLst>
          </p:cNvPr>
          <p:cNvSpPr txBox="1"/>
          <p:nvPr/>
        </p:nvSpPr>
        <p:spPr>
          <a:xfrm>
            <a:off x="3275448"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7" name="テキスト ボックス 36">
            <a:extLst>
              <a:ext uri="{FF2B5EF4-FFF2-40B4-BE49-F238E27FC236}">
                <a16:creationId xmlns:a16="http://schemas.microsoft.com/office/drawing/2014/main" id="{9B10A3B0-3DFF-BFBC-4A2F-6F416FEEC015}"/>
              </a:ext>
            </a:extLst>
          </p:cNvPr>
          <p:cNvSpPr txBox="1"/>
          <p:nvPr/>
        </p:nvSpPr>
        <p:spPr>
          <a:xfrm>
            <a:off x="4730336"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39" name="テキスト ボックス 38">
            <a:extLst>
              <a:ext uri="{FF2B5EF4-FFF2-40B4-BE49-F238E27FC236}">
                <a16:creationId xmlns:a16="http://schemas.microsoft.com/office/drawing/2014/main" id="{ECAF208D-CD07-2A14-661D-70B3C157FB69}"/>
              </a:ext>
            </a:extLst>
          </p:cNvPr>
          <p:cNvSpPr txBox="1"/>
          <p:nvPr/>
        </p:nvSpPr>
        <p:spPr>
          <a:xfrm>
            <a:off x="1136709" y="4200500"/>
            <a:ext cx="492443"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動画</a:t>
            </a:r>
          </a:p>
        </p:txBody>
      </p:sp>
      <p:sp>
        <p:nvSpPr>
          <p:cNvPr id="40" name="テキスト ボックス 39">
            <a:extLst>
              <a:ext uri="{FF2B5EF4-FFF2-40B4-BE49-F238E27FC236}">
                <a16:creationId xmlns:a16="http://schemas.microsoft.com/office/drawing/2014/main" id="{1ED8AB49-3B1D-E57E-CB8C-F3ADBA2F91A6}"/>
              </a:ext>
            </a:extLst>
          </p:cNvPr>
          <p:cNvSpPr txBox="1"/>
          <p:nvPr/>
        </p:nvSpPr>
        <p:spPr>
          <a:xfrm>
            <a:off x="7311453" y="2471865"/>
            <a:ext cx="954108"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オンライン</a:t>
            </a:r>
          </a:p>
        </p:txBody>
      </p:sp>
      <p:sp>
        <p:nvSpPr>
          <p:cNvPr id="41" name="テキスト ボックス 40">
            <a:extLst>
              <a:ext uri="{FF2B5EF4-FFF2-40B4-BE49-F238E27FC236}">
                <a16:creationId xmlns:a16="http://schemas.microsoft.com/office/drawing/2014/main" id="{CB50BD24-B550-120B-FABE-C9891ACA8599}"/>
              </a:ext>
            </a:extLst>
          </p:cNvPr>
          <p:cNvSpPr txBox="1"/>
          <p:nvPr/>
        </p:nvSpPr>
        <p:spPr>
          <a:xfrm>
            <a:off x="8626983" y="2471865"/>
            <a:ext cx="954108"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オフライン</a:t>
            </a:r>
          </a:p>
        </p:txBody>
      </p:sp>
      <p:sp>
        <p:nvSpPr>
          <p:cNvPr id="43" name="テキスト ボックス 42">
            <a:extLst>
              <a:ext uri="{FF2B5EF4-FFF2-40B4-BE49-F238E27FC236}">
                <a16:creationId xmlns:a16="http://schemas.microsoft.com/office/drawing/2014/main" id="{9D9C76A2-B12A-AE90-666F-130857662A66}"/>
              </a:ext>
            </a:extLst>
          </p:cNvPr>
          <p:cNvSpPr txBox="1"/>
          <p:nvPr/>
        </p:nvSpPr>
        <p:spPr>
          <a:xfrm>
            <a:off x="7476824"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44" name="テキスト ボックス 43">
            <a:extLst>
              <a:ext uri="{FF2B5EF4-FFF2-40B4-BE49-F238E27FC236}">
                <a16:creationId xmlns:a16="http://schemas.microsoft.com/office/drawing/2014/main" id="{0E287990-00C7-BC2F-D34F-62A21703FAE1}"/>
              </a:ext>
            </a:extLst>
          </p:cNvPr>
          <p:cNvSpPr txBox="1"/>
          <p:nvPr/>
        </p:nvSpPr>
        <p:spPr>
          <a:xfrm>
            <a:off x="8825682" y="3020034"/>
            <a:ext cx="66877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12</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ヶ月</a:t>
            </a:r>
          </a:p>
        </p:txBody>
      </p:sp>
      <p:sp>
        <p:nvSpPr>
          <p:cNvPr id="45" name="テキスト ボックス 44">
            <a:extLst>
              <a:ext uri="{FF2B5EF4-FFF2-40B4-BE49-F238E27FC236}">
                <a16:creationId xmlns:a16="http://schemas.microsoft.com/office/drawing/2014/main" id="{3EA32F22-D251-7A49-0629-FED715E9FFBD}"/>
              </a:ext>
            </a:extLst>
          </p:cNvPr>
          <p:cNvSpPr txBox="1"/>
          <p:nvPr/>
        </p:nvSpPr>
        <p:spPr>
          <a:xfrm>
            <a:off x="10246260" y="3020034"/>
            <a:ext cx="646331" cy="276999"/>
          </a:xfrm>
          <a:prstGeom prst="rect">
            <a:avLst/>
          </a:prstGeom>
          <a:noFill/>
        </p:spPr>
        <p:txBody>
          <a:bodyPr wrap="none" rtlCol="0">
            <a:spAutoFit/>
          </a:bodyPr>
          <a:lstStyle/>
          <a:p>
            <a:pPr algn="ctr" defTabSz="914358" rtl="0">
              <a:defRPr/>
            </a:pP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１放映</a:t>
            </a:r>
          </a:p>
        </p:txBody>
      </p:sp>
      <p:sp>
        <p:nvSpPr>
          <p:cNvPr id="46" name="テキスト ボックス 45">
            <a:extLst>
              <a:ext uri="{FF2B5EF4-FFF2-40B4-BE49-F238E27FC236}">
                <a16:creationId xmlns:a16="http://schemas.microsoft.com/office/drawing/2014/main" id="{4C837A31-F9D2-D6C7-C9DC-9A0E17AC28B5}"/>
              </a:ext>
            </a:extLst>
          </p:cNvPr>
          <p:cNvSpPr txBox="1"/>
          <p:nvPr/>
        </p:nvSpPr>
        <p:spPr>
          <a:xfrm>
            <a:off x="7341936" y="3586975"/>
            <a:ext cx="1019830" cy="276999"/>
          </a:xfrm>
          <a:prstGeom prst="rect">
            <a:avLst/>
          </a:prstGeom>
          <a:noFill/>
        </p:spPr>
        <p:txBody>
          <a:bodyPr wrap="none" rtlCol="0">
            <a:spAutoFit/>
          </a:bodyPr>
          <a:lstStyle/>
          <a:p>
            <a:pPr algn="ctr" defTabSz="914358" rtl="0">
              <a:defRPr/>
            </a:pPr>
            <a:r>
              <a:rPr kumimoji="1" lang="en-US" altLang="ja-JP" sz="1200" b="1" kern="1200" spc="100" dirty="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dirty="0">
                <a:solidFill>
                  <a:prstClr val="black"/>
                </a:solidFill>
                <a:latin typeface="游ゴシック" panose="020B0400000000000000" pitchFamily="50" charset="-128"/>
                <a:ea typeface="游ゴシック" panose="020B0400000000000000" pitchFamily="50" charset="-128"/>
                <a:cs typeface="+mn-cs"/>
              </a:rPr>
              <a:t>万円～</a:t>
            </a:r>
          </a:p>
        </p:txBody>
      </p:sp>
      <p:sp>
        <p:nvSpPr>
          <p:cNvPr id="47" name="テキスト ボックス 46">
            <a:extLst>
              <a:ext uri="{FF2B5EF4-FFF2-40B4-BE49-F238E27FC236}">
                <a16:creationId xmlns:a16="http://schemas.microsoft.com/office/drawing/2014/main" id="{9B0D416E-1825-E3B0-940D-DA14857D3D01}"/>
              </a:ext>
            </a:extLst>
          </p:cNvPr>
          <p:cNvSpPr txBox="1"/>
          <p:nvPr/>
        </p:nvSpPr>
        <p:spPr>
          <a:xfrm>
            <a:off x="8690794" y="3586975"/>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48" name="テキスト ボックス 47">
            <a:extLst>
              <a:ext uri="{FF2B5EF4-FFF2-40B4-BE49-F238E27FC236}">
                <a16:creationId xmlns:a16="http://schemas.microsoft.com/office/drawing/2014/main" id="{F1326AEE-D7F6-072F-60DB-63E40AC21B1A}"/>
              </a:ext>
            </a:extLst>
          </p:cNvPr>
          <p:cNvSpPr txBox="1"/>
          <p:nvPr/>
        </p:nvSpPr>
        <p:spPr>
          <a:xfrm>
            <a:off x="10039495" y="3586975"/>
            <a:ext cx="112082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N100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49" name="テキスト ボックス 48">
            <a:extLst>
              <a:ext uri="{FF2B5EF4-FFF2-40B4-BE49-F238E27FC236}">
                <a16:creationId xmlns:a16="http://schemas.microsoft.com/office/drawing/2014/main" id="{30BC3618-AFEE-E15F-597A-53C051014F88}"/>
              </a:ext>
            </a:extLst>
          </p:cNvPr>
          <p:cNvSpPr txBox="1"/>
          <p:nvPr/>
        </p:nvSpPr>
        <p:spPr>
          <a:xfrm>
            <a:off x="6500183" y="2920638"/>
            <a:ext cx="492408" cy="461665"/>
          </a:xfrm>
          <a:prstGeom prst="rect">
            <a:avLst/>
          </a:prstGeom>
          <a:noFill/>
        </p:spPr>
        <p:txBody>
          <a:bodyPr wrap="squar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利用</a:t>
            </a:r>
            <a:endParaRPr kumimoji="1" lang="en-US" altLang="ja-JP" sz="1200" b="1" kern="1200">
              <a:solidFill>
                <a:prstClr val="black"/>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期間</a:t>
            </a:r>
          </a:p>
        </p:txBody>
      </p:sp>
      <p:grpSp>
        <p:nvGrpSpPr>
          <p:cNvPr id="51" name="グループ化 50">
            <a:extLst>
              <a:ext uri="{FF2B5EF4-FFF2-40B4-BE49-F238E27FC236}">
                <a16:creationId xmlns:a16="http://schemas.microsoft.com/office/drawing/2014/main" id="{B51A49B2-68C0-DBC2-95B3-49D2D11E8204}"/>
              </a:ext>
            </a:extLst>
          </p:cNvPr>
          <p:cNvGrpSpPr/>
          <p:nvPr/>
        </p:nvGrpSpPr>
        <p:grpSpPr>
          <a:xfrm>
            <a:off x="6311212" y="2841172"/>
            <a:ext cx="5037998" cy="1773040"/>
            <a:chOff x="681446" y="3080905"/>
            <a:chExt cx="5073895" cy="1773165"/>
          </a:xfrm>
        </p:grpSpPr>
        <p:cxnSp>
          <p:nvCxnSpPr>
            <p:cNvPr id="52" name="直線コネクタ 51">
              <a:extLst>
                <a:ext uri="{FF2B5EF4-FFF2-40B4-BE49-F238E27FC236}">
                  <a16:creationId xmlns:a16="http://schemas.microsoft.com/office/drawing/2014/main" id="{560BF7AB-BB6F-6FB2-ADA0-8BD5B1EE684F}"/>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10128C4-2BFD-31E7-0CF1-1FC9693831FC}"/>
                </a:ext>
              </a:extLst>
            </p:cNvPr>
            <p:cNvCxnSpPr>
              <a:cxnSpLocks/>
            </p:cNvCxnSpPr>
            <p:nvPr/>
          </p:nvCxnSpPr>
          <p:spPr>
            <a:xfrm>
              <a:off x="681446" y="367196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A5F871E-6875-6989-A5C8-FDE74FE96195}"/>
                </a:ext>
              </a:extLst>
            </p:cNvPr>
            <p:cNvCxnSpPr>
              <a:cxnSpLocks/>
            </p:cNvCxnSpPr>
            <p:nvPr/>
          </p:nvCxnSpPr>
          <p:spPr>
            <a:xfrm>
              <a:off x="681446" y="4263015"/>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ACCFF27-1D67-2C8E-DEA8-D89AA01B088B}"/>
                </a:ext>
              </a:extLst>
            </p:cNvPr>
            <p:cNvCxnSpPr>
              <a:cxnSpLocks/>
            </p:cNvCxnSpPr>
            <p:nvPr/>
          </p:nvCxnSpPr>
          <p:spPr>
            <a:xfrm>
              <a:off x="681446" y="4854070"/>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a:extLst>
              <a:ext uri="{FF2B5EF4-FFF2-40B4-BE49-F238E27FC236}">
                <a16:creationId xmlns:a16="http://schemas.microsoft.com/office/drawing/2014/main" id="{9E7B6097-7AFE-47E8-388F-0B445335C690}"/>
              </a:ext>
            </a:extLst>
          </p:cNvPr>
          <p:cNvSpPr txBox="1"/>
          <p:nvPr/>
        </p:nvSpPr>
        <p:spPr>
          <a:xfrm>
            <a:off x="7341936"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N80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57" name="テキスト ボックス 56">
            <a:extLst>
              <a:ext uri="{FF2B5EF4-FFF2-40B4-BE49-F238E27FC236}">
                <a16:creationId xmlns:a16="http://schemas.microsoft.com/office/drawing/2014/main" id="{E5F32DE0-35DE-5081-FB3A-04DD9677AE33}"/>
              </a:ext>
            </a:extLst>
          </p:cNvPr>
          <p:cNvSpPr txBox="1"/>
          <p:nvPr/>
        </p:nvSpPr>
        <p:spPr>
          <a:xfrm>
            <a:off x="8690794" y="4182012"/>
            <a:ext cx="101983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N80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58" name="テキスト ボックス 57">
            <a:extLst>
              <a:ext uri="{FF2B5EF4-FFF2-40B4-BE49-F238E27FC236}">
                <a16:creationId xmlns:a16="http://schemas.microsoft.com/office/drawing/2014/main" id="{E6C79DB5-0FFF-4DFE-535D-021CCCF294D9}"/>
              </a:ext>
            </a:extLst>
          </p:cNvPr>
          <p:cNvSpPr txBox="1"/>
          <p:nvPr/>
        </p:nvSpPr>
        <p:spPr>
          <a:xfrm>
            <a:off x="10039495" y="4182012"/>
            <a:ext cx="1120820" cy="276999"/>
          </a:xfrm>
          <a:prstGeom prst="rect">
            <a:avLst/>
          </a:prstGeom>
          <a:noFill/>
        </p:spPr>
        <p:txBody>
          <a:bodyPr wrap="none" rtlCol="0">
            <a:spAutoFit/>
          </a:bodyPr>
          <a:lstStyle/>
          <a:p>
            <a:pPr algn="ctr" defTabSz="914358" rtl="0">
              <a:defRPr/>
            </a:pPr>
            <a:r>
              <a:rPr kumimoji="1" lang="en-US" altLang="ja-JP" sz="1200" b="1" kern="1200" spc="100">
                <a:solidFill>
                  <a:prstClr val="black"/>
                </a:solidFill>
                <a:latin typeface="游ゴシック" panose="020B0400000000000000" pitchFamily="50" charset="-128"/>
                <a:ea typeface="游ゴシック" panose="020B0400000000000000" pitchFamily="50" charset="-128"/>
                <a:cs typeface="+mn-cs"/>
              </a:rPr>
              <a:t>N150</a:t>
            </a:r>
            <a:r>
              <a:rPr kumimoji="1" lang="ja-JP" altLang="en-US" sz="1200" b="1" kern="1200" spc="100">
                <a:solidFill>
                  <a:prstClr val="black"/>
                </a:solidFill>
                <a:latin typeface="游ゴシック" panose="020B0400000000000000" pitchFamily="50" charset="-128"/>
                <a:ea typeface="游ゴシック" panose="020B0400000000000000" pitchFamily="50" charset="-128"/>
                <a:cs typeface="+mn-cs"/>
              </a:rPr>
              <a:t>万円～</a:t>
            </a:r>
          </a:p>
        </p:txBody>
      </p:sp>
      <p:sp>
        <p:nvSpPr>
          <p:cNvPr id="59" name="テキスト ボックス 58">
            <a:extLst>
              <a:ext uri="{FF2B5EF4-FFF2-40B4-BE49-F238E27FC236}">
                <a16:creationId xmlns:a16="http://schemas.microsoft.com/office/drawing/2014/main" id="{38AB9A23-7748-D85D-FC7B-20A5A67B0D53}"/>
              </a:ext>
            </a:extLst>
          </p:cNvPr>
          <p:cNvSpPr txBox="1"/>
          <p:nvPr/>
        </p:nvSpPr>
        <p:spPr>
          <a:xfrm>
            <a:off x="6500167" y="4200500"/>
            <a:ext cx="492443" cy="276999"/>
          </a:xfrm>
          <a:prstGeom prst="rect">
            <a:avLst/>
          </a:prstGeom>
          <a:noFill/>
        </p:spPr>
        <p:txBody>
          <a:bodyPr wrap="none" rtlCol="0">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mn-cs"/>
              </a:rPr>
              <a:t>動画</a:t>
            </a:r>
          </a:p>
        </p:txBody>
      </p:sp>
      <p:grpSp>
        <p:nvGrpSpPr>
          <p:cNvPr id="76" name="グループ化 75">
            <a:extLst>
              <a:ext uri="{FF2B5EF4-FFF2-40B4-BE49-F238E27FC236}">
                <a16:creationId xmlns:a16="http://schemas.microsoft.com/office/drawing/2014/main" id="{D86418E6-DE78-B441-AF3A-85C5A2C01F3D}"/>
              </a:ext>
            </a:extLst>
          </p:cNvPr>
          <p:cNvGrpSpPr/>
          <p:nvPr/>
        </p:nvGrpSpPr>
        <p:grpSpPr>
          <a:xfrm>
            <a:off x="843049" y="4981165"/>
            <a:ext cx="10869376" cy="1572721"/>
            <a:chOff x="574073" y="5238406"/>
            <a:chExt cx="10836469" cy="1572832"/>
          </a:xfrm>
        </p:grpSpPr>
        <p:sp>
          <p:nvSpPr>
            <p:cNvPr id="8" name="テキスト プレースホルダー 1">
              <a:extLst>
                <a:ext uri="{FF2B5EF4-FFF2-40B4-BE49-F238E27FC236}">
                  <a16:creationId xmlns:a16="http://schemas.microsoft.com/office/drawing/2014/main" id="{85D2BF53-6F46-0003-8AE5-6489D98928D6}"/>
                </a:ext>
              </a:extLst>
            </p:cNvPr>
            <p:cNvSpPr txBox="1">
              <a:spLocks/>
            </p:cNvSpPr>
            <p:nvPr/>
          </p:nvSpPr>
          <p:spPr>
            <a:xfrm>
              <a:off x="634971" y="5533133"/>
              <a:ext cx="10775571" cy="1278105"/>
            </a:xfrm>
            <a:prstGeom prst="rect">
              <a:avLst/>
            </a:prstGeom>
          </p:spPr>
          <p:txBody>
            <a:bodyPr vert="horz" lIns="91434" tIns="45717" rIns="91434" bIns="45717" numCol="2"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上記料金はネット金額（朝日新聞社にお支払いいただく金額）です。</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タイアップ広告の記事量や写真点数、また出演者などにより料金は変わります。</a:t>
              </a:r>
              <a:br>
                <a:rPr lang="en-US" altLang="ja-JP" sz="1000" dirty="0">
                  <a:solidFill>
                    <a:prstClr val="black"/>
                  </a:solidFill>
                  <a:latin typeface="游ゴシック" panose="020B0400000000000000" pitchFamily="50" charset="-128"/>
                  <a:ea typeface="游ゴシック" panose="020B0400000000000000" pitchFamily="50" charset="-128"/>
                </a:rPr>
              </a:br>
              <a:r>
                <a:rPr lang="ja-JP" altLang="en-US" sz="1000" dirty="0">
                  <a:solidFill>
                    <a:prstClr val="black"/>
                  </a:solidFill>
                  <a:latin typeface="游ゴシック" panose="020B0400000000000000" pitchFamily="50" charset="-128"/>
                  <a:ea typeface="游ゴシック" panose="020B0400000000000000" pitchFamily="50" charset="-128"/>
                </a:rPr>
                <a:t>お問い合わせください。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タイアップ広告の内容によっては二次利用いただけない場合があります。予めご了承ください。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編集記事の二次利用は</a:t>
              </a:r>
              <a:r>
                <a:rPr lang="en-US" altLang="ja-JP" sz="1000" dirty="0">
                  <a:solidFill>
                    <a:prstClr val="black"/>
                  </a:solidFill>
                  <a:latin typeface="游ゴシック" panose="020B0400000000000000" pitchFamily="50" charset="-128"/>
                  <a:ea typeface="游ゴシック" panose="020B0400000000000000" pitchFamily="50" charset="-128"/>
                </a:rPr>
                <a:t>https://www.asahi.com/shimbun/chizai/</a:t>
              </a:r>
              <a:r>
                <a:rPr lang="ja-JP" altLang="en-US" sz="1000" dirty="0">
                  <a:solidFill>
                    <a:prstClr val="black"/>
                  </a:solidFill>
                  <a:latin typeface="游ゴシック" panose="020B0400000000000000" pitchFamily="50" charset="-128"/>
                  <a:ea typeface="游ゴシック" panose="020B0400000000000000" pitchFamily="50" charset="-128"/>
                </a:rPr>
                <a:t>をご確認の上、</a:t>
              </a:r>
              <a:br>
                <a:rPr lang="en-US" altLang="ja-JP" sz="1000" dirty="0">
                  <a:solidFill>
                    <a:prstClr val="black"/>
                  </a:solidFill>
                  <a:latin typeface="游ゴシック" panose="020B0400000000000000" pitchFamily="50" charset="-128"/>
                  <a:ea typeface="游ゴシック" panose="020B0400000000000000" pitchFamily="50" charset="-128"/>
                </a:rPr>
              </a:br>
              <a:r>
                <a:rPr lang="ja-JP" altLang="en-US" sz="1000" dirty="0">
                  <a:solidFill>
                    <a:prstClr val="black"/>
                  </a:solidFill>
                  <a:latin typeface="游ゴシック" panose="020B0400000000000000" pitchFamily="50" charset="-128"/>
                  <a:ea typeface="游ゴシック" panose="020B0400000000000000" pitchFamily="50" charset="-128"/>
                </a:rPr>
                <a:t>お問い合わせください。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オフラインには屋外のサイネージや販売店、イベントブースなどを含みます。</a:t>
              </a:r>
              <a:br>
                <a:rPr lang="en-US" altLang="ja-JP" sz="1000" dirty="0">
                  <a:solidFill>
                    <a:prstClr val="black"/>
                  </a:solidFill>
                  <a:latin typeface="游ゴシック" panose="020B0400000000000000" pitchFamily="50" charset="-128"/>
                  <a:ea typeface="游ゴシック" panose="020B0400000000000000" pitchFamily="50" charset="-128"/>
                </a:rPr>
              </a:br>
              <a:r>
                <a:rPr lang="en-US" altLang="ja-JP" sz="1000" dirty="0">
                  <a:solidFill>
                    <a:prstClr val="black"/>
                  </a:solidFill>
                  <a:latin typeface="游ゴシック" panose="020B0400000000000000" pitchFamily="50" charset="-128"/>
                  <a:ea typeface="游ゴシック" panose="020B0400000000000000" pitchFamily="50" charset="-128"/>
                </a:rPr>
                <a:t>100</a:t>
              </a:r>
              <a:r>
                <a:rPr lang="ja-JP" altLang="en-US" sz="1000" dirty="0">
                  <a:solidFill>
                    <a:prstClr val="black"/>
                  </a:solidFill>
                  <a:latin typeface="游ゴシック" panose="020B0400000000000000" pitchFamily="50" charset="-128"/>
                  <a:ea typeface="游ゴシック" panose="020B0400000000000000" pitchFamily="50" charset="-128"/>
                </a:rPr>
                <a:t>か所を超える場合は別途ご相談ください。</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ja-JP" altLang="en-US" sz="1000" dirty="0">
                  <a:solidFill>
                    <a:prstClr val="black"/>
                  </a:solidFill>
                  <a:latin typeface="游ゴシック" panose="020B0400000000000000" pitchFamily="50" charset="-128"/>
                  <a:ea typeface="游ゴシック" panose="020B0400000000000000" pitchFamily="50" charset="-128"/>
                </a:rPr>
                <a:t>映像メディアには</a:t>
              </a:r>
              <a:r>
                <a:rPr lang="en-US" altLang="ja-JP" sz="1000" dirty="0">
                  <a:solidFill>
                    <a:prstClr val="black"/>
                  </a:solidFill>
                  <a:latin typeface="游ゴシック" panose="020B0400000000000000" pitchFamily="50" charset="-128"/>
                  <a:ea typeface="游ゴシック" panose="020B0400000000000000" pitchFamily="50" charset="-128"/>
                </a:rPr>
                <a:t>YouTube</a:t>
              </a:r>
              <a:r>
                <a:rPr lang="ja-JP" altLang="en-US" sz="1000" dirty="0">
                  <a:solidFill>
                    <a:prstClr val="black"/>
                  </a:solidFill>
                  <a:latin typeface="游ゴシック" panose="020B0400000000000000" pitchFamily="50" charset="-128"/>
                  <a:ea typeface="游ゴシック" panose="020B0400000000000000" pitchFamily="50" charset="-128"/>
                </a:rPr>
                <a:t>やニコニコ動画などの動画共有サービス、</a:t>
              </a:r>
              <a:r>
                <a:rPr lang="en-US" altLang="ja-JP" sz="1000" dirty="0" err="1">
                  <a:solidFill>
                    <a:prstClr val="black"/>
                  </a:solidFill>
                  <a:latin typeface="游ゴシック" panose="020B0400000000000000" pitchFamily="50" charset="-128"/>
                  <a:ea typeface="游ゴシック" panose="020B0400000000000000" pitchFamily="50" charset="-128"/>
                </a:rPr>
                <a:t>AbemaTV</a:t>
              </a:r>
              <a:r>
                <a:rPr lang="ja-JP" altLang="en-US" sz="1000" dirty="0">
                  <a:solidFill>
                    <a:prstClr val="black"/>
                  </a:solidFill>
                  <a:latin typeface="游ゴシック" panose="020B0400000000000000" pitchFamily="50" charset="-128"/>
                  <a:ea typeface="游ゴシック" panose="020B0400000000000000" pitchFamily="50" charset="-128"/>
                </a:rPr>
                <a:t>などのインターネットテレビ局を含みます。</a:t>
              </a:r>
              <a:endParaRPr lang="en-US" altLang="ja-JP" sz="1000" dirty="0">
                <a:solidFill>
                  <a:prstClr val="black"/>
                </a:solidFill>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1CF2ABCE-CFEB-2074-AE7B-56728DDE7BA6}"/>
                </a:ext>
              </a:extLst>
            </p:cNvPr>
            <p:cNvSpPr txBox="1"/>
            <p:nvPr/>
          </p:nvSpPr>
          <p:spPr>
            <a:xfrm>
              <a:off x="574073" y="5238406"/>
              <a:ext cx="857987" cy="253934"/>
            </a:xfrm>
            <a:prstGeom prst="rect">
              <a:avLst/>
            </a:prstGeom>
            <a:noFill/>
          </p:spPr>
          <p:txBody>
            <a:bodyPr wrap="none" rtlCol="0">
              <a:spAutoFit/>
            </a:bodyPr>
            <a:lstStyle/>
            <a:p>
              <a:pPr algn="l" defTabSz="914358" rtl="0">
                <a:defRPr/>
              </a:pP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dirty="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dirty="0">
                  <a:solidFill>
                    <a:prstClr val="black"/>
                  </a:solidFill>
                  <a:latin typeface="游ゴシック" panose="020B0400000000000000" pitchFamily="50" charset="-128"/>
                  <a:ea typeface="游ゴシック" panose="020B0400000000000000" pitchFamily="50" charset="-128"/>
                  <a:cs typeface="+mn-cs"/>
                </a:rPr>
                <a:t>】</a:t>
              </a:r>
            </a:p>
          </p:txBody>
        </p:sp>
      </p:grpSp>
      <p:sp>
        <p:nvSpPr>
          <p:cNvPr id="5" name="テキスト ボックス 20">
            <a:extLst>
              <a:ext uri="{FF2B5EF4-FFF2-40B4-BE49-F238E27FC236}">
                <a16:creationId xmlns:a16="http://schemas.microsoft.com/office/drawing/2014/main" id="{661D207D-29CC-8EA6-4512-56B2FBBF3779}"/>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grpSp>
        <p:nvGrpSpPr>
          <p:cNvPr id="66" name="グループ化 65">
            <a:extLst>
              <a:ext uri="{FF2B5EF4-FFF2-40B4-BE49-F238E27FC236}">
                <a16:creationId xmlns:a16="http://schemas.microsoft.com/office/drawing/2014/main" id="{E3F8E806-9591-3773-8A51-2133A2D475FD}"/>
              </a:ext>
            </a:extLst>
          </p:cNvPr>
          <p:cNvGrpSpPr/>
          <p:nvPr/>
        </p:nvGrpSpPr>
        <p:grpSpPr>
          <a:xfrm>
            <a:off x="919544" y="1874377"/>
            <a:ext cx="5117822" cy="433613"/>
            <a:chOff x="6647196" y="4085990"/>
            <a:chExt cx="3717296" cy="746920"/>
          </a:xfrm>
        </p:grpSpPr>
        <p:pic>
          <p:nvPicPr>
            <p:cNvPr id="67" name="Google Shape;748;p44">
              <a:extLst>
                <a:ext uri="{FF2B5EF4-FFF2-40B4-BE49-F238E27FC236}">
                  <a16:creationId xmlns:a16="http://schemas.microsoft.com/office/drawing/2014/main" id="{4B74C098-7B5E-A5EE-A110-00D6F84FC94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28433"/>
              </a:avLst>
            </a:prstGeom>
            <a:noFill/>
            <a:ln>
              <a:noFill/>
            </a:ln>
          </p:spPr>
        </p:pic>
        <p:sp>
          <p:nvSpPr>
            <p:cNvPr id="68" name="四角形: 角を丸くする 67">
              <a:extLst>
                <a:ext uri="{FF2B5EF4-FFF2-40B4-BE49-F238E27FC236}">
                  <a16:creationId xmlns:a16="http://schemas.microsoft.com/office/drawing/2014/main" id="{354656E1-940F-7C53-7E52-1F2D8907A2D9}"/>
                </a:ext>
              </a:extLst>
            </p:cNvPr>
            <p:cNvSpPr/>
            <p:nvPr/>
          </p:nvSpPr>
          <p:spPr>
            <a:xfrm>
              <a:off x="6703859" y="4170569"/>
              <a:ext cx="3605884" cy="573943"/>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400" b="1" spc="182" dirty="0">
                  <a:solidFill>
                    <a:srgbClr val="FFFFFF"/>
                  </a:solidFill>
                  <a:latin typeface="游ゴシック" panose="020B0400000000000000" pitchFamily="50" charset="-128"/>
                  <a:ea typeface="游ゴシック" panose="020B0400000000000000" pitchFamily="50" charset="-128"/>
                  <a:cs typeface="+mn-cs"/>
                  <a:sym typeface="Arial"/>
                </a:rPr>
                <a:t>広告主様が運営・発行している媒体</a:t>
              </a:r>
              <a:endParaRPr kumimoji="0" lang="ja-JP" altLang="en-US" sz="140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grpSp>
        <p:nvGrpSpPr>
          <p:cNvPr id="70" name="グループ化 69">
            <a:extLst>
              <a:ext uri="{FF2B5EF4-FFF2-40B4-BE49-F238E27FC236}">
                <a16:creationId xmlns:a16="http://schemas.microsoft.com/office/drawing/2014/main" id="{4533A70E-B2B0-3145-D425-7DCCA81957DD}"/>
              </a:ext>
            </a:extLst>
          </p:cNvPr>
          <p:cNvGrpSpPr/>
          <p:nvPr/>
        </p:nvGrpSpPr>
        <p:grpSpPr>
          <a:xfrm>
            <a:off x="6311212" y="1874890"/>
            <a:ext cx="5117822" cy="433613"/>
            <a:chOff x="6647196" y="4085990"/>
            <a:chExt cx="3717296" cy="746920"/>
          </a:xfrm>
        </p:grpSpPr>
        <p:pic>
          <p:nvPicPr>
            <p:cNvPr id="77" name="Google Shape;748;p44">
              <a:extLst>
                <a:ext uri="{FF2B5EF4-FFF2-40B4-BE49-F238E27FC236}">
                  <a16:creationId xmlns:a16="http://schemas.microsoft.com/office/drawing/2014/main" id="{9EE06CB7-7E50-1C9F-FB0B-DCCAA635DFA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10800000" flipH="1">
              <a:off x="6647196" y="4085990"/>
              <a:ext cx="3717296" cy="746920"/>
            </a:xfrm>
            <a:prstGeom prst="roundRect">
              <a:avLst>
                <a:gd name="adj" fmla="val 28433"/>
              </a:avLst>
            </a:prstGeom>
            <a:noFill/>
            <a:ln>
              <a:noFill/>
            </a:ln>
          </p:spPr>
        </p:pic>
        <p:sp>
          <p:nvSpPr>
            <p:cNvPr id="78" name="四角形: 角を丸くする 77">
              <a:extLst>
                <a:ext uri="{FF2B5EF4-FFF2-40B4-BE49-F238E27FC236}">
                  <a16:creationId xmlns:a16="http://schemas.microsoft.com/office/drawing/2014/main" id="{104FECFF-5713-CED3-5D38-7598E68992D8}"/>
                </a:ext>
              </a:extLst>
            </p:cNvPr>
            <p:cNvSpPr/>
            <p:nvPr/>
          </p:nvSpPr>
          <p:spPr>
            <a:xfrm>
              <a:off x="6703859" y="4170569"/>
              <a:ext cx="3605884" cy="573943"/>
            </a:xfrm>
            <a:prstGeom prst="roundRect">
              <a:avLst/>
            </a:prstGeom>
            <a:noFill/>
            <a:ln w="9525" cap="flat" cmpd="sng" algn="ctr">
              <a:solidFill>
                <a:srgbClr val="FFFFFF"/>
              </a:solidFill>
              <a:prstDash val="solid"/>
            </a:ln>
            <a:effectLst/>
          </p:spPr>
          <p:txBody>
            <a:bodyPr rtlCol="0" anchor="ctr"/>
            <a:lstStyle/>
            <a:p>
              <a:pPr marL="0" marR="0" lvl="0" indent="0" algn="ctr" defTabSz="554492" rtl="0" eaLnBrk="1" fontAlgn="auto" latinLnBrk="0" hangingPunct="1">
                <a:lnSpc>
                  <a:spcPct val="100000"/>
                </a:lnSpc>
                <a:spcBef>
                  <a:spcPts val="0"/>
                </a:spcBef>
                <a:spcAft>
                  <a:spcPts val="0"/>
                </a:spcAft>
                <a:buClr>
                  <a:srgbClr val="000000"/>
                </a:buClr>
                <a:buSzTx/>
                <a:buFontTx/>
                <a:buNone/>
                <a:tabLst/>
                <a:defRPr/>
              </a:pPr>
              <a:r>
                <a:rPr lang="ja-JP" altLang="en-US" sz="1400" b="1" spc="182" dirty="0">
                  <a:solidFill>
                    <a:srgbClr val="FFFFFF"/>
                  </a:solidFill>
                  <a:latin typeface="游ゴシック" panose="020B0400000000000000" pitchFamily="50" charset="-128"/>
                  <a:ea typeface="游ゴシック" panose="020B0400000000000000" pitchFamily="50" charset="-128"/>
                  <a:cs typeface="+mn-cs"/>
                  <a:sym typeface="Arial"/>
                </a:rPr>
                <a:t>広告媒体</a:t>
              </a:r>
              <a:endParaRPr kumimoji="0" lang="ja-JP" altLang="en-US" sz="1400" b="1" i="0" u="none" strike="noStrike" kern="0" cap="none" spc="182"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sym typeface="Arial"/>
              </a:endParaRPr>
            </a:p>
          </p:txBody>
        </p:sp>
      </p:grpSp>
      <p:sp>
        <p:nvSpPr>
          <p:cNvPr id="79" name="テキスト ボックス 78">
            <a:extLst>
              <a:ext uri="{FF2B5EF4-FFF2-40B4-BE49-F238E27FC236}">
                <a16:creationId xmlns:a16="http://schemas.microsoft.com/office/drawing/2014/main" id="{748B5DC9-DF84-048A-1C2E-D5CD847BCCD5}"/>
              </a:ext>
            </a:extLst>
          </p:cNvPr>
          <p:cNvSpPr txBox="1"/>
          <p:nvPr/>
        </p:nvSpPr>
        <p:spPr>
          <a:xfrm>
            <a:off x="9942513" y="2471865"/>
            <a:ext cx="1314784" cy="276999"/>
          </a:xfrm>
          <a:prstGeom prst="rect">
            <a:avLst/>
          </a:prstGeom>
          <a:noFill/>
        </p:spPr>
        <p:txBody>
          <a:bodyPr wrap="none" rtlCol="0">
            <a:spAutoFit/>
          </a:bodyPr>
          <a:lstStyle/>
          <a:p>
            <a:pPr algn="ctr" defTabSz="914358" rtl="0">
              <a:defRPr/>
            </a:pPr>
            <a: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t>TV/</a:t>
            </a: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映像</a:t>
            </a: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メディア</a:t>
            </a:r>
          </a:p>
        </p:txBody>
      </p:sp>
      <p:sp>
        <p:nvSpPr>
          <p:cNvPr id="2" name="テキスト ボックス 1">
            <a:extLst>
              <a:ext uri="{FF2B5EF4-FFF2-40B4-BE49-F238E27FC236}">
                <a16:creationId xmlns:a16="http://schemas.microsoft.com/office/drawing/2014/main" id="{B8DEFDDE-861A-3C37-B4B2-3E07AE221967}"/>
              </a:ext>
            </a:extLst>
          </p:cNvPr>
          <p:cNvSpPr txBox="1"/>
          <p:nvPr/>
        </p:nvSpPr>
        <p:spPr>
          <a:xfrm>
            <a:off x="1050029" y="3504560"/>
            <a:ext cx="668491" cy="429292"/>
          </a:xfrm>
          <a:prstGeom prst="rect">
            <a:avLst/>
          </a:prstGeom>
          <a:noFill/>
        </p:spPr>
        <p:txBody>
          <a:bodyPr wrap="none" rtlCol="0">
            <a:noAutofit/>
          </a:bodyPr>
          <a:lstStyle/>
          <a:p>
            <a:pPr algn="ctr" defTabSz="914358" rtl="0">
              <a:defRPr/>
            </a:pPr>
            <a:r>
              <a:rPr kumimoji="1" lang="ja-JP" altLang="en-US" sz="1200" b="1" kern="1200" spc="-150" dirty="0">
                <a:solidFill>
                  <a:prstClr val="black"/>
                </a:solidFill>
                <a:latin typeface="游ゴシック" panose="020B0400000000000000" pitchFamily="50" charset="-128"/>
                <a:ea typeface="游ゴシック" panose="020B0400000000000000" pitchFamily="50" charset="-128"/>
                <a:cs typeface="+mn-cs"/>
              </a:rPr>
              <a:t>テキスト</a:t>
            </a:r>
            <a:br>
              <a:rPr kumimoji="1" lang="en-US" altLang="ja-JP" sz="1200" b="1" kern="1200" dirty="0">
                <a:solidFill>
                  <a:prstClr val="black"/>
                </a:solidFill>
                <a:latin typeface="游ゴシック" panose="020B0400000000000000" pitchFamily="50" charset="-128"/>
                <a:ea typeface="游ゴシック" panose="020B0400000000000000" pitchFamily="50" charset="-128"/>
                <a:cs typeface="+mn-cs"/>
              </a:rPr>
            </a:br>
            <a:r>
              <a:rPr kumimoji="1" lang="ja-JP" altLang="en-US" sz="1200" b="1" kern="1200" dirty="0">
                <a:solidFill>
                  <a:prstClr val="black"/>
                </a:solidFill>
                <a:latin typeface="游ゴシック" panose="020B0400000000000000" pitchFamily="50" charset="-128"/>
                <a:ea typeface="游ゴシック" panose="020B0400000000000000" pitchFamily="50" charset="-128"/>
                <a:cs typeface="+mn-cs"/>
              </a:rPr>
              <a:t>＋写真</a:t>
            </a:r>
          </a:p>
        </p:txBody>
      </p:sp>
    </p:spTree>
    <p:extLst>
      <p:ext uri="{BB962C8B-B14F-4D97-AF65-F5344CB8AC3E}">
        <p14:creationId xmlns:p14="http://schemas.microsoft.com/office/powerpoint/2010/main" val="248400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423EA59B-D2C7-CE1F-DD3F-BB297FC301F5}"/>
              </a:ext>
            </a:extLst>
          </p:cNvPr>
          <p:cNvSpPr/>
          <p:nvPr/>
        </p:nvSpPr>
        <p:spPr>
          <a:xfrm>
            <a:off x="782462"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DE4E977F-757C-322C-B65C-7BD2A03EB328}"/>
              </a:ext>
            </a:extLst>
          </p:cNvPr>
          <p:cNvSpPr/>
          <p:nvPr/>
        </p:nvSpPr>
        <p:spPr>
          <a:xfrm>
            <a:off x="3481750"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FE1375C4-05D0-6C87-57A7-807A623C1129}"/>
              </a:ext>
            </a:extLst>
          </p:cNvPr>
          <p:cNvSpPr/>
          <p:nvPr/>
        </p:nvSpPr>
        <p:spPr>
          <a:xfrm>
            <a:off x="6181039"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6031563F-25E2-65A3-5A55-C4781C242BCB}"/>
              </a:ext>
            </a:extLst>
          </p:cNvPr>
          <p:cNvSpPr/>
          <p:nvPr/>
        </p:nvSpPr>
        <p:spPr>
          <a:xfrm>
            <a:off x="8880327" y="1787038"/>
            <a:ext cx="2468623" cy="1796344"/>
          </a:xfrm>
          <a:prstGeom prst="roundRect">
            <a:avLst>
              <a:gd name="adj" fmla="val 8150"/>
            </a:avLst>
          </a:prstGeom>
          <a:pattFill prst="dkUpDiag">
            <a:fgClr>
              <a:schemeClr val="bg1">
                <a:lumMod val="95000"/>
              </a:schemeClr>
            </a:fgClr>
            <a:bgClr>
              <a:schemeClr val="bg1"/>
            </a:bgClr>
          </a:pattFill>
          <a:ln w="88900">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12</a:t>
            </a:fld>
            <a:endParaRPr lang="ja-JP" altLang="en-US"/>
          </a:p>
        </p:txBody>
      </p:sp>
      <p:sp>
        <p:nvSpPr>
          <p:cNvPr id="8" name="タイトル 7">
            <a:extLst>
              <a:ext uri="{FF2B5EF4-FFF2-40B4-BE49-F238E27FC236}">
                <a16:creationId xmlns:a16="http://schemas.microsoft.com/office/drawing/2014/main" id="{433203B4-32E9-B82B-EB49-DA7ED35F1E36}"/>
              </a:ext>
            </a:extLst>
          </p:cNvPr>
          <p:cNvSpPr>
            <a:spLocks noGrp="1"/>
          </p:cNvSpPr>
          <p:nvPr>
            <p:ph type="title"/>
          </p:nvPr>
        </p:nvSpPr>
        <p:spPr>
          <a:xfrm>
            <a:off x="533401" y="255643"/>
            <a:ext cx="9105900" cy="425395"/>
          </a:xfrm>
        </p:spPr>
        <p:txBody>
          <a:bodyPr/>
          <a:lstStyle/>
          <a:p>
            <a:r>
              <a:rPr lang="ja-JP" altLang="en-US"/>
              <a:t>外部誘導ブースト</a:t>
            </a:r>
          </a:p>
        </p:txBody>
      </p:sp>
      <p:grpSp>
        <p:nvGrpSpPr>
          <p:cNvPr id="11" name="グループ化 10">
            <a:extLst>
              <a:ext uri="{FF2B5EF4-FFF2-40B4-BE49-F238E27FC236}">
                <a16:creationId xmlns:a16="http://schemas.microsoft.com/office/drawing/2014/main" id="{BB515DFB-E84C-3852-88F5-F5B70142CBC3}"/>
              </a:ext>
            </a:extLst>
          </p:cNvPr>
          <p:cNvGrpSpPr/>
          <p:nvPr/>
        </p:nvGrpSpPr>
        <p:grpSpPr>
          <a:xfrm>
            <a:off x="533401" y="5835409"/>
            <a:ext cx="11361744" cy="700431"/>
            <a:chOff x="573456" y="5170659"/>
            <a:chExt cx="11362541" cy="700480"/>
          </a:xfrm>
        </p:grpSpPr>
        <p:sp>
          <p:nvSpPr>
            <p:cNvPr id="12" name="テキスト プレースホルダー 1">
              <a:extLst>
                <a:ext uri="{FF2B5EF4-FFF2-40B4-BE49-F238E27FC236}">
                  <a16:creationId xmlns:a16="http://schemas.microsoft.com/office/drawing/2014/main" id="{D19F2DA1-6E82-5788-521A-B9064F858B1E}"/>
                </a:ext>
              </a:extLst>
            </p:cNvPr>
            <p:cNvSpPr txBox="1">
              <a:spLocks/>
            </p:cNvSpPr>
            <p:nvPr/>
          </p:nvSpPr>
          <p:spPr>
            <a:xfrm>
              <a:off x="671067" y="5426240"/>
              <a:ext cx="5808855"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上記料金はネット金額（朝日新聞社にお支払いいただく金額）です。</a:t>
              </a:r>
            </a:p>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ブーストの運用は弊社にて行います。広告会社様や外部業者様にて運用いただくことはできません。</a:t>
              </a:r>
              <a:endParaRPr lang="en-US" altLang="ja-JP" sz="900" dirty="0">
                <a:solidFill>
                  <a:prstClr val="black"/>
                </a:solidFill>
                <a:latin typeface="游ゴシック" panose="020B0400000000000000" pitchFamily="50" charset="-128"/>
                <a:ea typeface="游ゴシック" panose="020B0400000000000000" pitchFamily="50" charset="-128"/>
              </a:endParaRPr>
            </a:p>
            <a:p>
              <a:pPr marL="171442" indent="-171442" defTabSz="914358">
                <a:buFont typeface="Arial" panose="020B0604020202020204" pitchFamily="34" charset="0"/>
                <a:buChar char="•"/>
                <a:defRPr/>
              </a:pPr>
              <a:r>
                <a:rPr lang="en-US" altLang="ja-JP" sz="900" dirty="0">
                  <a:latin typeface="游ゴシック" panose="020B0400000000000000" pitchFamily="50" charset="-128"/>
                  <a:ea typeface="游ゴシック" panose="020B0400000000000000" pitchFamily="50" charset="-128"/>
                </a:rPr>
                <a:t>X</a:t>
              </a:r>
              <a:r>
                <a:rPr lang="ja-JP" altLang="en-US" sz="900" dirty="0">
                  <a:latin typeface="游ゴシック" panose="020B0400000000000000" pitchFamily="50" charset="-128"/>
                  <a:ea typeface="游ゴシック" panose="020B0400000000000000" pitchFamily="50" charset="-128"/>
                </a:rPr>
                <a:t>広告は</a:t>
              </a:r>
              <a:r>
                <a:rPr lang="en-US" altLang="ja-JP" sz="900" dirty="0">
                  <a:latin typeface="游ゴシック" panose="020B0400000000000000" pitchFamily="50" charset="-128"/>
                  <a:ea typeface="游ゴシック" panose="020B0400000000000000" pitchFamily="50" charset="-128"/>
                </a:rPr>
                <a:t>N220</a:t>
              </a:r>
              <a:r>
                <a:rPr lang="ja-JP" altLang="en-US" sz="900" dirty="0">
                  <a:latin typeface="游ゴシック" panose="020B0400000000000000" pitchFamily="50" charset="-128"/>
                  <a:ea typeface="游ゴシック" panose="020B0400000000000000" pitchFamily="50" charset="-128"/>
                </a:rPr>
                <a:t>万円～になります</a:t>
              </a:r>
            </a:p>
          </p:txBody>
        </p:sp>
        <p:sp>
          <p:nvSpPr>
            <p:cNvPr id="13" name="テキスト ボックス 12">
              <a:extLst>
                <a:ext uri="{FF2B5EF4-FFF2-40B4-BE49-F238E27FC236}">
                  <a16:creationId xmlns:a16="http://schemas.microsoft.com/office/drawing/2014/main" id="{58CA2169-33C7-53E6-86E8-BB5D649B54E1}"/>
                </a:ext>
              </a:extLst>
            </p:cNvPr>
            <p:cNvSpPr txBox="1"/>
            <p:nvPr/>
          </p:nvSpPr>
          <p:spPr>
            <a:xfrm>
              <a:off x="573456" y="5170659"/>
              <a:ext cx="857987" cy="253934"/>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sp>
          <p:nvSpPr>
            <p:cNvPr id="22" name="テキスト プレースホルダー 1">
              <a:extLst>
                <a:ext uri="{FF2B5EF4-FFF2-40B4-BE49-F238E27FC236}">
                  <a16:creationId xmlns:a16="http://schemas.microsoft.com/office/drawing/2014/main" id="{5978179C-2035-472E-9881-6674FA802BB8}"/>
                </a:ext>
              </a:extLst>
            </p:cNvPr>
            <p:cNvSpPr txBox="1">
              <a:spLocks/>
            </p:cNvSpPr>
            <p:nvPr/>
          </p:nvSpPr>
          <p:spPr>
            <a:xfrm>
              <a:off x="6127142" y="5426240"/>
              <a:ext cx="5808855" cy="444899"/>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誘導数は配信条件により異なります。希望する配信対象やご予算についてお知らせください。</a:t>
              </a:r>
            </a:p>
            <a:p>
              <a:pPr marL="171442" indent="-171442" defTabSz="914358">
                <a:buFont typeface="Arial" panose="020B0604020202020204" pitchFamily="34" charset="0"/>
                <a:buChar char="•"/>
                <a:defRPr/>
              </a:pPr>
              <a:r>
                <a:rPr lang="ja-JP" altLang="en-US" sz="900" dirty="0">
                  <a:solidFill>
                    <a:prstClr val="black"/>
                  </a:solidFill>
                  <a:latin typeface="游ゴシック" panose="020B0400000000000000" pitchFamily="50" charset="-128"/>
                  <a:ea typeface="游ゴシック" panose="020B0400000000000000" pitchFamily="50" charset="-128"/>
                </a:rPr>
                <a:t>誘導枠によって配信レポート等をお出しできないものがございます。詳細はお問い合わせください。</a:t>
              </a:r>
            </a:p>
          </p:txBody>
        </p:sp>
      </p:grpSp>
      <p:grpSp>
        <p:nvGrpSpPr>
          <p:cNvPr id="20" name="グループ化 19">
            <a:extLst>
              <a:ext uri="{FF2B5EF4-FFF2-40B4-BE49-F238E27FC236}">
                <a16:creationId xmlns:a16="http://schemas.microsoft.com/office/drawing/2014/main" id="{AD2C117D-01FA-69EC-2213-7F0094DAA45C}"/>
              </a:ext>
            </a:extLst>
          </p:cNvPr>
          <p:cNvGrpSpPr/>
          <p:nvPr/>
        </p:nvGrpSpPr>
        <p:grpSpPr>
          <a:xfrm>
            <a:off x="750643" y="1764794"/>
            <a:ext cx="10598308" cy="1824482"/>
            <a:chOff x="750267" y="2120436"/>
            <a:chExt cx="12158909" cy="430762"/>
          </a:xfrm>
          <a:noFill/>
        </p:grpSpPr>
        <p:sp>
          <p:nvSpPr>
            <p:cNvPr id="15" name="四角形: 角を丸くする 14">
              <a:extLst>
                <a:ext uri="{FF2B5EF4-FFF2-40B4-BE49-F238E27FC236}">
                  <a16:creationId xmlns:a16="http://schemas.microsoft.com/office/drawing/2014/main" id="{2B54D613-4AED-EE54-9838-E065AAAEEC4E}"/>
                </a:ext>
              </a:extLst>
            </p:cNvPr>
            <p:cNvSpPr/>
            <p:nvPr/>
          </p:nvSpPr>
          <p:spPr>
            <a:xfrm>
              <a:off x="750267" y="2120436"/>
              <a:ext cx="2861878" cy="430762"/>
            </a:xfrm>
            <a:prstGeom prst="roundRect">
              <a:avLst>
                <a:gd name="adj" fmla="val 27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en-US" altLang="ja-JP" sz="1600" b="1" kern="1200" spc="100" dirty="0">
                  <a:solidFill>
                    <a:schemeClr val="tx1"/>
                  </a:solidFill>
                  <a:latin typeface="游ゴシック" panose="020B0400000000000000" pitchFamily="50" charset="-128"/>
                  <a:ea typeface="游ゴシック" panose="020B0400000000000000" pitchFamily="50" charset="-128"/>
                </a:rPr>
                <a:t>SNS</a:t>
              </a:r>
              <a:r>
                <a:rPr kumimoji="1" lang="ja-JP" altLang="en-US" sz="1600" b="1" kern="1200" spc="100" dirty="0">
                  <a:solidFill>
                    <a:schemeClr val="tx1"/>
                  </a:solidFill>
                  <a:latin typeface="游ゴシック" panose="020B0400000000000000" pitchFamily="50" charset="-128"/>
                  <a:ea typeface="游ゴシック" panose="020B0400000000000000" pitchFamily="50" charset="-128"/>
                </a:rPr>
                <a:t>からの誘導</a:t>
              </a: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年齢性別や興味関心</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でのターゲティング</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21246048-67D4-B6FE-486D-022DC4B33A3B}"/>
                </a:ext>
              </a:extLst>
            </p:cNvPr>
            <p:cNvSpPr/>
            <p:nvPr/>
          </p:nvSpPr>
          <p:spPr>
            <a:xfrm>
              <a:off x="3849277" y="2120436"/>
              <a:ext cx="2861878" cy="430762"/>
            </a:xfrm>
            <a:prstGeom prst="roundRect">
              <a:avLst>
                <a:gd name="adj" fmla="val 24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ja-JP" altLang="en-US" sz="1600" b="1" kern="1200" spc="100" dirty="0">
                  <a:solidFill>
                    <a:schemeClr val="tx1"/>
                  </a:solidFill>
                  <a:latin typeface="游ゴシック" panose="020B0400000000000000" pitchFamily="50" charset="-128"/>
                  <a:ea typeface="游ゴシック" panose="020B0400000000000000" pitchFamily="50" charset="-128"/>
                </a:rPr>
                <a:t>ニュースからの誘導</a:t>
              </a:r>
              <a:endParaRPr kumimoji="1" lang="en-US" altLang="ja-JP" sz="16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ネイティブ記事からの誘導</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ja-JP" altLang="en-US" sz="1100" b="1" kern="1200" spc="100" dirty="0">
                <a:solidFill>
                  <a:schemeClr val="tx1"/>
                </a:solidFill>
                <a:latin typeface="游ゴシック" panose="020B0400000000000000" pitchFamily="50" charset="-128"/>
                <a:ea typeface="游ゴシック" panose="020B0400000000000000" pitchFamily="50" charset="-128"/>
              </a:endParaRPr>
            </a:p>
          </p:txBody>
        </p:sp>
        <p:sp>
          <p:nvSpPr>
            <p:cNvPr id="18" name="四角形: 角を丸くする 17">
              <a:extLst>
                <a:ext uri="{FF2B5EF4-FFF2-40B4-BE49-F238E27FC236}">
                  <a16:creationId xmlns:a16="http://schemas.microsoft.com/office/drawing/2014/main" id="{7CF2E827-B260-49A2-6566-CB803FDBEFB5}"/>
                </a:ext>
              </a:extLst>
            </p:cNvPr>
            <p:cNvSpPr/>
            <p:nvPr/>
          </p:nvSpPr>
          <p:spPr>
            <a:xfrm>
              <a:off x="6948287" y="2120436"/>
              <a:ext cx="2861878" cy="430762"/>
            </a:xfrm>
            <a:prstGeom prst="roundRect">
              <a:avLst>
                <a:gd name="adj" fmla="val 28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ja-JP" altLang="en-US" sz="1600" b="1" kern="1200" dirty="0">
                  <a:solidFill>
                    <a:schemeClr val="tx1"/>
                  </a:solidFill>
                  <a:latin typeface="游ゴシック" panose="020B0400000000000000" pitchFamily="50" charset="-128"/>
                  <a:ea typeface="游ゴシック" panose="020B0400000000000000" pitchFamily="50" charset="-128"/>
                </a:rPr>
                <a:t>学生アプローチ</a:t>
              </a:r>
              <a:endParaRPr kumimoji="1" lang="en-US" altLang="ja-JP" sz="1600" b="1" kern="12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中高生ターゲティング</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ja-JP" altLang="en-US" sz="1100" b="1" kern="1200" dirty="0">
                <a:solidFill>
                  <a:schemeClr val="tx1"/>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253B5BA8-DC11-63EC-387A-AB3845A3604A}"/>
                </a:ext>
              </a:extLst>
            </p:cNvPr>
            <p:cNvSpPr/>
            <p:nvPr/>
          </p:nvSpPr>
          <p:spPr>
            <a:xfrm>
              <a:off x="10047298" y="2120436"/>
              <a:ext cx="2861878" cy="430762"/>
            </a:xfrm>
            <a:prstGeom prst="roundRect">
              <a:avLst>
                <a:gd name="adj" fmla="val 22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914358" rtl="0">
                <a:lnSpc>
                  <a:spcPct val="110000"/>
                </a:lnSpc>
                <a:defRPr/>
              </a:pPr>
              <a:r>
                <a:rPr kumimoji="1" lang="ja-JP" altLang="en-US" sz="1600" b="1" kern="1200" spc="80" dirty="0">
                  <a:solidFill>
                    <a:schemeClr val="tx1"/>
                  </a:solidFill>
                  <a:latin typeface="游ゴシック" panose="020B0400000000000000" pitchFamily="50" charset="-128"/>
                  <a:ea typeface="游ゴシック" panose="020B0400000000000000" pitchFamily="50" charset="-128"/>
                </a:rPr>
                <a:t>幅広いサイトから誘導</a:t>
              </a:r>
              <a:endParaRPr kumimoji="1" lang="en-US" altLang="ja-JP" sz="1600" b="1" kern="1200" spc="8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endParaRPr kumimoji="1" lang="en-US" altLang="ja-JP" sz="1200" b="1" kern="1200" spc="100" dirty="0">
                <a:solidFill>
                  <a:schemeClr val="tx1"/>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年齢性別や興味関心</a:t>
              </a:r>
              <a:endParaRPr kumimoji="1" lang="en-US" altLang="ja-JP"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defTabSz="914358" rtl="0">
                <a:lnSpc>
                  <a:spcPct val="110000"/>
                </a:lnSpc>
                <a:defRPr/>
              </a:pPr>
              <a:r>
                <a:rPr kumimoji="1" lang="ja-JP" altLang="en-US" sz="1100" b="1" kern="1200" spc="100" dirty="0">
                  <a:solidFill>
                    <a:schemeClr val="tx1">
                      <a:lumMod val="65000"/>
                      <a:lumOff val="35000"/>
                    </a:schemeClr>
                  </a:solidFill>
                  <a:latin typeface="游ゴシック" panose="020B0400000000000000" pitchFamily="50" charset="-128"/>
                  <a:ea typeface="游ゴシック" panose="020B0400000000000000" pitchFamily="50" charset="-128"/>
                </a:rPr>
                <a:t>でのターゲティング</a:t>
              </a:r>
              <a:endParaRPr kumimoji="1" lang="ja-JP" altLang="en-US" sz="1100" b="1" kern="1200" spc="100" dirty="0">
                <a:solidFill>
                  <a:schemeClr val="tx1"/>
                </a:solidFill>
                <a:latin typeface="游ゴシック" panose="020B0400000000000000" pitchFamily="50" charset="-128"/>
                <a:ea typeface="游ゴシック" panose="020B0400000000000000" pitchFamily="50" charset="-128"/>
              </a:endParaRPr>
            </a:p>
          </p:txBody>
        </p:sp>
      </p:grpSp>
      <p:sp>
        <p:nvSpPr>
          <p:cNvPr id="21" name="テキスト ボックス 20">
            <a:extLst>
              <a:ext uri="{FF2B5EF4-FFF2-40B4-BE49-F238E27FC236}">
                <a16:creationId xmlns:a16="http://schemas.microsoft.com/office/drawing/2014/main" id="{15B3B143-ACAB-0263-5E87-B25CCB3A26C3}"/>
              </a:ext>
            </a:extLst>
          </p:cNvPr>
          <p:cNvSpPr txBox="1"/>
          <p:nvPr/>
        </p:nvSpPr>
        <p:spPr>
          <a:xfrm>
            <a:off x="1417533" y="4985609"/>
            <a:ext cx="1486304" cy="461665"/>
          </a:xfrm>
          <a:prstGeom prst="rect">
            <a:avLst/>
          </a:prstGeom>
          <a:noFill/>
        </p:spPr>
        <p:txBody>
          <a:bodyPr wrap="none" lIns="91440" tIns="45720" rIns="91440" bIns="45720" rtlCol="0" anchor="t">
            <a:spAutoFit/>
          </a:bodyPr>
          <a:lstStyle/>
          <a:p>
            <a:pPr algn="ctr" defTabSz="914358">
              <a:defRPr/>
            </a:pPr>
            <a:r>
              <a:rPr kumimoji="1" lang="en-US" altLang="ja-JP" b="1" kern="1200" spc="200">
                <a:solidFill>
                  <a:prstClr val="black"/>
                </a:solidFill>
                <a:latin typeface="游ゴシック"/>
                <a:ea typeface="游ゴシック"/>
              </a:rPr>
              <a:t>N</a:t>
            </a:r>
            <a:r>
              <a:rPr kumimoji="1" lang="en-US" altLang="ja-JP" sz="2400" b="1" kern="1200" spc="200">
                <a:solidFill>
                  <a:prstClr val="black"/>
                </a:solidFill>
                <a:latin typeface="游ゴシック"/>
                <a:ea typeface="游ゴシック"/>
              </a:rPr>
              <a:t>50</a:t>
            </a:r>
            <a:r>
              <a:rPr kumimoji="1" lang="ja-JP" altLang="en-US" sz="1600" b="1" kern="1200" spc="200">
                <a:solidFill>
                  <a:prstClr val="black"/>
                </a:solidFill>
                <a:latin typeface="游ゴシック"/>
                <a:ea typeface="游ゴシック"/>
                <a:cs typeface="+mn-cs"/>
              </a:rPr>
              <a:t>万円～</a:t>
            </a:r>
            <a:endParaRPr lang="ja-JP" altLang="en-US" b="1" kern="1200" spc="200">
              <a:solidFill>
                <a:prstClr val="black"/>
              </a:solidFill>
              <a:latin typeface="游ゴシック"/>
              <a:ea typeface="游ゴシック"/>
              <a:cs typeface="+mn-cs"/>
            </a:endParaRPr>
          </a:p>
        </p:txBody>
      </p:sp>
      <p:sp>
        <p:nvSpPr>
          <p:cNvPr id="23" name="テキスト ボックス 22">
            <a:extLst>
              <a:ext uri="{FF2B5EF4-FFF2-40B4-BE49-F238E27FC236}">
                <a16:creationId xmlns:a16="http://schemas.microsoft.com/office/drawing/2014/main" id="{31A87A6A-BE92-D9E7-9599-88878F6E6E66}"/>
              </a:ext>
            </a:extLst>
          </p:cNvPr>
          <p:cNvSpPr txBox="1"/>
          <p:nvPr/>
        </p:nvSpPr>
        <p:spPr>
          <a:xfrm>
            <a:off x="3990503" y="4985609"/>
            <a:ext cx="1486304" cy="461665"/>
          </a:xfrm>
          <a:prstGeom prst="rect">
            <a:avLst/>
          </a:prstGeom>
          <a:noFill/>
        </p:spPr>
        <p:txBody>
          <a:bodyPr wrap="none" lIns="91440" tIns="45720" rIns="91440" bIns="45720" rtlCol="0" anchor="t">
            <a:spAutoFit/>
          </a:bodyPr>
          <a:lstStyle/>
          <a:p>
            <a:pPr algn="ctr" defTabSz="914358">
              <a:defRPr/>
            </a:pPr>
            <a:r>
              <a:rPr kumimoji="1" lang="en-US" b="1" kern="1200" spc="200" dirty="0">
                <a:solidFill>
                  <a:prstClr val="black"/>
                </a:solidFill>
                <a:latin typeface="游ゴシック"/>
                <a:ea typeface="游ゴシック"/>
                <a:cs typeface="+mn-cs"/>
              </a:rPr>
              <a:t>N</a:t>
            </a:r>
            <a:r>
              <a:rPr kumimoji="1" lang="en-US" altLang="ja-JP" sz="2400" b="1" kern="1200" spc="200" dirty="0">
                <a:solidFill>
                  <a:prstClr val="black"/>
                </a:solidFill>
                <a:latin typeface="游ゴシック"/>
                <a:ea typeface="游ゴシック"/>
                <a:cs typeface="+mn-cs"/>
              </a:rPr>
              <a:t>50</a:t>
            </a:r>
            <a:r>
              <a:rPr kumimoji="1" lang="ja-JP" altLang="en-US" sz="1600" b="1" kern="1200" spc="200" dirty="0">
                <a:solidFill>
                  <a:prstClr val="black"/>
                </a:solidFill>
                <a:latin typeface="游ゴシック"/>
                <a:ea typeface="游ゴシック"/>
                <a:cs typeface="+mn-cs"/>
              </a:rPr>
              <a:t>万円～</a:t>
            </a:r>
            <a:endParaRPr lang="ja-JP" altLang="en-US" b="1" kern="1200" spc="200" dirty="0">
              <a:solidFill>
                <a:prstClr val="black"/>
              </a:solidFill>
              <a:latin typeface="游ゴシック"/>
              <a:ea typeface="游ゴシック"/>
              <a:cs typeface="+mn-cs"/>
            </a:endParaRPr>
          </a:p>
        </p:txBody>
      </p:sp>
      <p:grpSp>
        <p:nvGrpSpPr>
          <p:cNvPr id="24" name="グループ化 23">
            <a:extLst>
              <a:ext uri="{FF2B5EF4-FFF2-40B4-BE49-F238E27FC236}">
                <a16:creationId xmlns:a16="http://schemas.microsoft.com/office/drawing/2014/main" id="{D4EC9009-E522-7787-0AC2-DA5020EF4170}"/>
              </a:ext>
            </a:extLst>
          </p:cNvPr>
          <p:cNvGrpSpPr/>
          <p:nvPr/>
        </p:nvGrpSpPr>
        <p:grpSpPr>
          <a:xfrm flipV="1">
            <a:off x="735610" y="4841531"/>
            <a:ext cx="2494555" cy="590397"/>
            <a:chOff x="681446" y="3080905"/>
            <a:chExt cx="5073895" cy="590439"/>
          </a:xfrm>
        </p:grpSpPr>
        <p:cxnSp>
          <p:nvCxnSpPr>
            <p:cNvPr id="25" name="直線コネクタ 24">
              <a:extLst>
                <a:ext uri="{FF2B5EF4-FFF2-40B4-BE49-F238E27FC236}">
                  <a16:creationId xmlns:a16="http://schemas.microsoft.com/office/drawing/2014/main" id="{B5AE30EE-7BF3-2910-DC0F-44D11B2593F1}"/>
                </a:ext>
              </a:extLst>
            </p:cNvPr>
            <p:cNvCxnSpPr>
              <a:cxnSpLocks/>
            </p:cNvCxnSpPr>
            <p:nvPr/>
          </p:nvCxnSpPr>
          <p:spPr>
            <a:xfrm>
              <a:off x="681446" y="3080905"/>
              <a:ext cx="5073895"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315C3D6-1E5F-6D0E-6AEF-611349D1495D}"/>
                </a:ext>
              </a:extLst>
            </p:cNvPr>
            <p:cNvCxnSpPr>
              <a:cxnSpLocks/>
            </p:cNvCxnSpPr>
            <p:nvPr/>
          </p:nvCxnSpPr>
          <p:spPr>
            <a:xfrm>
              <a:off x="681446" y="3671344"/>
              <a:ext cx="507389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DDB15A7A-26B7-7861-F9B9-0468B6050F15}"/>
              </a:ext>
            </a:extLst>
          </p:cNvPr>
          <p:cNvGrpSpPr/>
          <p:nvPr/>
        </p:nvGrpSpPr>
        <p:grpSpPr>
          <a:xfrm flipV="1">
            <a:off x="3451891" y="4841531"/>
            <a:ext cx="2494555" cy="590397"/>
            <a:chOff x="681446" y="3080905"/>
            <a:chExt cx="5073895" cy="590439"/>
          </a:xfrm>
        </p:grpSpPr>
        <p:cxnSp>
          <p:nvCxnSpPr>
            <p:cNvPr id="30" name="直線コネクタ 29">
              <a:extLst>
                <a:ext uri="{FF2B5EF4-FFF2-40B4-BE49-F238E27FC236}">
                  <a16:creationId xmlns:a16="http://schemas.microsoft.com/office/drawing/2014/main" id="{BAA22DF2-CAA5-462E-1A22-2A1A396E33D5}"/>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8AA303C-A2F6-9164-64C8-608E60F1F859}"/>
                </a:ext>
              </a:extLst>
            </p:cNvPr>
            <p:cNvCxnSpPr>
              <a:cxnSpLocks/>
            </p:cNvCxnSpPr>
            <p:nvPr/>
          </p:nvCxnSpPr>
          <p:spPr>
            <a:xfrm>
              <a:off x="681446" y="3671344"/>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18BC57C9-5A07-B28A-C353-B6068B351FD7}"/>
              </a:ext>
            </a:extLst>
          </p:cNvPr>
          <p:cNvSpPr txBox="1"/>
          <p:nvPr/>
        </p:nvSpPr>
        <p:spPr>
          <a:xfrm>
            <a:off x="6820035" y="4985609"/>
            <a:ext cx="1486304" cy="461665"/>
          </a:xfrm>
          <a:prstGeom prst="rect">
            <a:avLst/>
          </a:prstGeom>
          <a:noFill/>
        </p:spPr>
        <p:txBody>
          <a:bodyPr wrap="none" lIns="91440" tIns="45720" rIns="91440" bIns="45720" rtlCol="0" anchor="t">
            <a:spAutoFit/>
          </a:bodyPr>
          <a:lstStyle/>
          <a:p>
            <a:pPr algn="ctr" defTabSz="914358">
              <a:defRPr/>
            </a:pPr>
            <a:r>
              <a:rPr kumimoji="1" lang="en-US" b="1" kern="1200" spc="200">
                <a:solidFill>
                  <a:prstClr val="black"/>
                </a:solidFill>
                <a:latin typeface="游ゴシック"/>
                <a:ea typeface="游ゴシック"/>
                <a:cs typeface="+mn-cs"/>
              </a:rPr>
              <a:t>N</a:t>
            </a:r>
            <a:r>
              <a:rPr kumimoji="1" lang="en-US" altLang="ja-JP" sz="2400" b="1" kern="1200" spc="200">
                <a:solidFill>
                  <a:prstClr val="black"/>
                </a:solidFill>
                <a:latin typeface="游ゴシック"/>
                <a:ea typeface="游ゴシック"/>
                <a:cs typeface="+mn-cs"/>
              </a:rPr>
              <a:t>50</a:t>
            </a:r>
            <a:r>
              <a:rPr kumimoji="1" lang="ja-JP" altLang="en-US" sz="1600" b="1" kern="1200" spc="200">
                <a:solidFill>
                  <a:prstClr val="black"/>
                </a:solidFill>
                <a:latin typeface="游ゴシック"/>
                <a:ea typeface="游ゴシック"/>
                <a:cs typeface="+mn-cs"/>
              </a:rPr>
              <a:t>万円～</a:t>
            </a:r>
            <a:endParaRPr lang="ja-JP" altLang="en-US" b="1" kern="1200" spc="200">
              <a:solidFill>
                <a:prstClr val="black"/>
              </a:solidFill>
              <a:latin typeface="游ゴシック"/>
              <a:ea typeface="游ゴシック"/>
              <a:cs typeface="+mn-cs"/>
            </a:endParaRPr>
          </a:p>
        </p:txBody>
      </p:sp>
      <p:grpSp>
        <p:nvGrpSpPr>
          <p:cNvPr id="33" name="グループ化 32">
            <a:extLst>
              <a:ext uri="{FF2B5EF4-FFF2-40B4-BE49-F238E27FC236}">
                <a16:creationId xmlns:a16="http://schemas.microsoft.com/office/drawing/2014/main" id="{7469D294-2398-B8F3-4F32-B17F84B05216}"/>
              </a:ext>
            </a:extLst>
          </p:cNvPr>
          <p:cNvGrpSpPr/>
          <p:nvPr/>
        </p:nvGrpSpPr>
        <p:grpSpPr>
          <a:xfrm flipV="1">
            <a:off x="6153143" y="4841531"/>
            <a:ext cx="2494555" cy="590397"/>
            <a:chOff x="681446" y="3080905"/>
            <a:chExt cx="5073895" cy="590439"/>
          </a:xfrm>
        </p:grpSpPr>
        <p:cxnSp>
          <p:nvCxnSpPr>
            <p:cNvPr id="34" name="直線コネクタ 33">
              <a:extLst>
                <a:ext uri="{FF2B5EF4-FFF2-40B4-BE49-F238E27FC236}">
                  <a16:creationId xmlns:a16="http://schemas.microsoft.com/office/drawing/2014/main" id="{6B53C70A-6849-970C-145E-304257FE3B16}"/>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D8B86D1-9D8B-B1D0-1B37-3CB5A47F919D}"/>
                </a:ext>
              </a:extLst>
            </p:cNvPr>
            <p:cNvCxnSpPr>
              <a:cxnSpLocks/>
            </p:cNvCxnSpPr>
            <p:nvPr/>
          </p:nvCxnSpPr>
          <p:spPr>
            <a:xfrm>
              <a:off x="681446" y="3671344"/>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C749890B-7488-61D5-AC84-901C43F79FAA}"/>
              </a:ext>
            </a:extLst>
          </p:cNvPr>
          <p:cNvSpPr txBox="1"/>
          <p:nvPr/>
        </p:nvSpPr>
        <p:spPr>
          <a:xfrm>
            <a:off x="9439361" y="4985609"/>
            <a:ext cx="1486304" cy="461665"/>
          </a:xfrm>
          <a:prstGeom prst="rect">
            <a:avLst/>
          </a:prstGeom>
          <a:noFill/>
        </p:spPr>
        <p:txBody>
          <a:bodyPr wrap="none" lIns="91440" tIns="45720" rIns="91440" bIns="45720" rtlCol="0" anchor="t">
            <a:spAutoFit/>
          </a:bodyPr>
          <a:lstStyle/>
          <a:p>
            <a:pPr algn="ctr" defTabSz="914358">
              <a:defRPr/>
            </a:pPr>
            <a:r>
              <a:rPr kumimoji="1" lang="en-US" b="1" kern="1200" spc="200">
                <a:solidFill>
                  <a:prstClr val="black"/>
                </a:solidFill>
                <a:latin typeface="游ゴシック"/>
                <a:ea typeface="游ゴシック"/>
                <a:cs typeface="+mn-cs"/>
              </a:rPr>
              <a:t>N</a:t>
            </a:r>
            <a:r>
              <a:rPr kumimoji="1" lang="en-US" altLang="ja-JP" sz="2400" b="1" kern="1200" spc="200">
                <a:solidFill>
                  <a:prstClr val="black"/>
                </a:solidFill>
                <a:latin typeface="游ゴシック"/>
                <a:ea typeface="游ゴシック"/>
                <a:cs typeface="+mn-cs"/>
              </a:rPr>
              <a:t>50</a:t>
            </a:r>
            <a:r>
              <a:rPr kumimoji="1" lang="ja-JP" altLang="en-US" sz="1600" b="1" kern="1200" spc="200">
                <a:solidFill>
                  <a:prstClr val="black"/>
                </a:solidFill>
                <a:latin typeface="游ゴシック"/>
                <a:ea typeface="游ゴシック"/>
                <a:cs typeface="+mn-cs"/>
              </a:rPr>
              <a:t>万円～</a:t>
            </a:r>
            <a:endParaRPr lang="ja-JP" altLang="en-US" b="1" kern="1200" spc="200">
              <a:solidFill>
                <a:prstClr val="black"/>
              </a:solidFill>
              <a:latin typeface="游ゴシック"/>
              <a:ea typeface="游ゴシック"/>
              <a:cs typeface="+mn-cs"/>
            </a:endParaRPr>
          </a:p>
        </p:txBody>
      </p:sp>
      <p:grpSp>
        <p:nvGrpSpPr>
          <p:cNvPr id="37" name="グループ化 36">
            <a:extLst>
              <a:ext uri="{FF2B5EF4-FFF2-40B4-BE49-F238E27FC236}">
                <a16:creationId xmlns:a16="http://schemas.microsoft.com/office/drawing/2014/main" id="{A28E6236-583F-3211-9129-923FF13EB09A}"/>
              </a:ext>
            </a:extLst>
          </p:cNvPr>
          <p:cNvGrpSpPr/>
          <p:nvPr/>
        </p:nvGrpSpPr>
        <p:grpSpPr>
          <a:xfrm flipV="1">
            <a:off x="8854395" y="4841531"/>
            <a:ext cx="2494555" cy="590397"/>
            <a:chOff x="681446" y="3080905"/>
            <a:chExt cx="5073895" cy="590439"/>
          </a:xfrm>
        </p:grpSpPr>
        <p:cxnSp>
          <p:nvCxnSpPr>
            <p:cNvPr id="38" name="直線コネクタ 37">
              <a:extLst>
                <a:ext uri="{FF2B5EF4-FFF2-40B4-BE49-F238E27FC236}">
                  <a16:creationId xmlns:a16="http://schemas.microsoft.com/office/drawing/2014/main" id="{913D0A31-D90D-0441-1191-D2B78BEDAF37}"/>
                </a:ext>
              </a:extLst>
            </p:cNvPr>
            <p:cNvCxnSpPr>
              <a:cxnSpLocks/>
            </p:cNvCxnSpPr>
            <p:nvPr/>
          </p:nvCxnSpPr>
          <p:spPr>
            <a:xfrm>
              <a:off x="681446" y="3080905"/>
              <a:ext cx="5073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782169F-000D-D418-729C-4BD55BDE7CC1}"/>
                </a:ext>
              </a:extLst>
            </p:cNvPr>
            <p:cNvCxnSpPr>
              <a:cxnSpLocks/>
            </p:cNvCxnSpPr>
            <p:nvPr/>
          </p:nvCxnSpPr>
          <p:spPr>
            <a:xfrm>
              <a:off x="681446" y="3671344"/>
              <a:ext cx="50738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1" name="図 40" descr="アイコン&#10;&#10;自動的に生成された説明">
            <a:extLst>
              <a:ext uri="{FF2B5EF4-FFF2-40B4-BE49-F238E27FC236}">
                <a16:creationId xmlns:a16="http://schemas.microsoft.com/office/drawing/2014/main" id="{3B73530B-5596-5917-2797-023867E1A2A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26446" y="3883436"/>
            <a:ext cx="496989" cy="496989"/>
          </a:xfrm>
          <a:prstGeom prst="rect">
            <a:avLst/>
          </a:prstGeom>
        </p:spPr>
      </p:pic>
      <p:pic>
        <p:nvPicPr>
          <p:cNvPr id="43" name="図 42" descr="アイコン&#10;&#10;自動的に生成された説明">
            <a:extLst>
              <a:ext uri="{FF2B5EF4-FFF2-40B4-BE49-F238E27FC236}">
                <a16:creationId xmlns:a16="http://schemas.microsoft.com/office/drawing/2014/main" id="{83E44026-003C-6159-DF88-3F446D6213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2928" y="3905715"/>
            <a:ext cx="467967" cy="467967"/>
          </a:xfrm>
          <a:prstGeom prst="rect">
            <a:avLst/>
          </a:prstGeom>
        </p:spPr>
      </p:pic>
      <p:pic>
        <p:nvPicPr>
          <p:cNvPr id="46" name="Picture 2" descr="「outbrain」の画像検索結果">
            <a:extLst>
              <a:ext uri="{FF2B5EF4-FFF2-40B4-BE49-F238E27FC236}">
                <a16:creationId xmlns:a16="http://schemas.microsoft.com/office/drawing/2014/main" id="{E25E691D-A770-7E12-4DFE-3B2281B6E2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0494" y="3923889"/>
            <a:ext cx="1406322" cy="265906"/>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descr="図形&#10;&#10;中程度の精度で自動的に生成された説明">
            <a:extLst>
              <a:ext uri="{FF2B5EF4-FFF2-40B4-BE49-F238E27FC236}">
                <a16:creationId xmlns:a16="http://schemas.microsoft.com/office/drawing/2014/main" id="{F7DFD75E-733A-2F20-0B9A-1AC5ABF8E8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2639" y="4225455"/>
            <a:ext cx="1562032" cy="481107"/>
          </a:xfrm>
          <a:prstGeom prst="rect">
            <a:avLst/>
          </a:prstGeom>
        </p:spPr>
      </p:pic>
      <p:pic>
        <p:nvPicPr>
          <p:cNvPr id="51" name="図 50" descr="文字が書かれている&#10;&#10;中程度の精度で自動的に生成された説明">
            <a:extLst>
              <a:ext uri="{FF2B5EF4-FFF2-40B4-BE49-F238E27FC236}">
                <a16:creationId xmlns:a16="http://schemas.microsoft.com/office/drawing/2014/main" id="{167A53DF-3104-F99A-927F-6718DC4CB9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40705" y="4016488"/>
            <a:ext cx="1731261" cy="432815"/>
          </a:xfrm>
          <a:prstGeom prst="rect">
            <a:avLst/>
          </a:prstGeom>
        </p:spPr>
      </p:pic>
      <p:pic>
        <p:nvPicPr>
          <p:cNvPr id="52" name="図 51" descr="ロゴ&#10;&#10;自動的に生成された説明">
            <a:extLst>
              <a:ext uri="{FF2B5EF4-FFF2-40B4-BE49-F238E27FC236}">
                <a16:creationId xmlns:a16="http://schemas.microsoft.com/office/drawing/2014/main" id="{F512CE80-7C3B-8500-12B0-C31DD7913AE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894630" y="3868524"/>
            <a:ext cx="1105109" cy="552555"/>
          </a:xfrm>
          <a:prstGeom prst="rect">
            <a:avLst/>
          </a:prstGeom>
        </p:spPr>
      </p:pic>
      <p:pic>
        <p:nvPicPr>
          <p:cNvPr id="53" name="グラフィックス 52">
            <a:extLst>
              <a:ext uri="{FF2B5EF4-FFF2-40B4-BE49-F238E27FC236}">
                <a16:creationId xmlns:a16="http://schemas.microsoft.com/office/drawing/2014/main" id="{F12C3A11-76B6-4020-681F-EF740D0351A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04132" y="3989452"/>
            <a:ext cx="1293722" cy="389669"/>
          </a:xfrm>
          <a:prstGeom prst="rect">
            <a:avLst/>
          </a:prstGeom>
        </p:spPr>
      </p:pic>
      <p:sp>
        <p:nvSpPr>
          <p:cNvPr id="54" name="テキスト ボックス 53">
            <a:extLst>
              <a:ext uri="{FF2B5EF4-FFF2-40B4-BE49-F238E27FC236}">
                <a16:creationId xmlns:a16="http://schemas.microsoft.com/office/drawing/2014/main" id="{FE69F269-883C-7A67-B2DF-D194F6E84751}"/>
              </a:ext>
            </a:extLst>
          </p:cNvPr>
          <p:cNvSpPr txBox="1"/>
          <p:nvPr/>
        </p:nvSpPr>
        <p:spPr>
          <a:xfrm>
            <a:off x="9053789" y="4421079"/>
            <a:ext cx="2135521" cy="253916"/>
          </a:xfrm>
          <a:prstGeom prst="rect">
            <a:avLst/>
          </a:prstGeom>
          <a:noFill/>
        </p:spPr>
        <p:txBody>
          <a:bodyPr wrap="none" rtlCol="0">
            <a:spAutoFit/>
          </a:bodyPr>
          <a:lstStyle/>
          <a:p>
            <a:pPr algn="l" defTabSz="914358" rtl="0">
              <a:defRPr/>
            </a:pPr>
            <a:r>
              <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Google</a:t>
            </a:r>
            <a:r>
              <a:rPr kumimoji="1" lang="ja-JP" altLang="en-US"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広告</a:t>
            </a:r>
            <a:r>
              <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 </a:t>
            </a:r>
            <a:r>
              <a:rPr kumimoji="1" lang="ja-JP" altLang="en-US"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　　</a:t>
            </a:r>
            <a:r>
              <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Yahoo</a:t>
            </a:r>
            <a:r>
              <a:rPr kumimoji="1" lang="ja-JP" altLang="en-US"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rPr>
              <a:t>広告</a:t>
            </a:r>
            <a:endParaRPr kumimoji="1" lang="en-US" altLang="ja-JP" sz="1050" kern="1200" spc="100" dirty="0">
              <a:solidFill>
                <a:schemeClr val="tx1">
                  <a:lumMod val="50000"/>
                  <a:lumOff val="50000"/>
                </a:schemeClr>
              </a:solidFill>
              <a:latin typeface="游ゴシック" panose="020B0400000000000000" pitchFamily="50" charset="-128"/>
              <a:ea typeface="游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D9C1B411-15CA-F042-907D-E9F258FE9559}"/>
              </a:ext>
            </a:extLst>
          </p:cNvPr>
          <p:cNvSpPr txBox="1"/>
          <p:nvPr/>
        </p:nvSpPr>
        <p:spPr>
          <a:xfrm>
            <a:off x="1081271" y="4450375"/>
            <a:ext cx="787395" cy="253916"/>
          </a:xfrm>
          <a:prstGeom prst="rect">
            <a:avLst/>
          </a:prstGeom>
          <a:noFill/>
        </p:spPr>
        <p:txBody>
          <a:bodyPr wrap="none" rtlCol="0">
            <a:spAutoFit/>
          </a:bodyPr>
          <a:lstStyle/>
          <a:p>
            <a:pPr algn="l" defTabSz="914358" rtl="0">
              <a:defRPr/>
            </a:pPr>
            <a:r>
              <a:rPr kumimoji="1" lang="en-US" altLang="ja-JP" sz="1050" kern="1200" dirty="0">
                <a:solidFill>
                  <a:prstClr val="black"/>
                </a:solidFill>
                <a:latin typeface="游ゴシック" panose="020B0400000000000000" pitchFamily="50" charset="-128"/>
                <a:ea typeface="游ゴシック" panose="020B0400000000000000" pitchFamily="50" charset="-128"/>
                <a:cs typeface="+mn-cs"/>
              </a:rPr>
              <a:t>Facebook</a:t>
            </a:r>
          </a:p>
        </p:txBody>
      </p:sp>
      <p:sp>
        <p:nvSpPr>
          <p:cNvPr id="68" name="テキスト ボックス 67">
            <a:extLst>
              <a:ext uri="{FF2B5EF4-FFF2-40B4-BE49-F238E27FC236}">
                <a16:creationId xmlns:a16="http://schemas.microsoft.com/office/drawing/2014/main" id="{4CC191E6-A626-A5A5-A033-C228070C43C5}"/>
              </a:ext>
            </a:extLst>
          </p:cNvPr>
          <p:cNvSpPr txBox="1"/>
          <p:nvPr/>
        </p:nvSpPr>
        <p:spPr>
          <a:xfrm>
            <a:off x="2071861" y="4450375"/>
            <a:ext cx="809837" cy="253916"/>
          </a:xfrm>
          <a:prstGeom prst="rect">
            <a:avLst/>
          </a:prstGeom>
          <a:noFill/>
        </p:spPr>
        <p:txBody>
          <a:bodyPr wrap="none" rtlCol="0">
            <a:spAutoFit/>
          </a:bodyPr>
          <a:lstStyle/>
          <a:p>
            <a:pPr algn="l" defTabSz="914358" rtl="0">
              <a:defRPr/>
            </a:pPr>
            <a:r>
              <a:rPr kumimoji="1" lang="en-US" altLang="ja-JP" sz="1050" kern="1200" dirty="0">
                <a:solidFill>
                  <a:prstClr val="black"/>
                </a:solidFill>
                <a:latin typeface="游ゴシック" panose="020B0400000000000000" pitchFamily="50" charset="-128"/>
                <a:ea typeface="游ゴシック" panose="020B0400000000000000" pitchFamily="50" charset="-128"/>
                <a:cs typeface="+mn-cs"/>
              </a:rPr>
              <a:t>Instagram</a:t>
            </a:r>
          </a:p>
        </p:txBody>
      </p:sp>
      <p:sp>
        <p:nvSpPr>
          <p:cNvPr id="75" name="テキスト プレースホルダー 1">
            <a:extLst>
              <a:ext uri="{FF2B5EF4-FFF2-40B4-BE49-F238E27FC236}">
                <a16:creationId xmlns:a16="http://schemas.microsoft.com/office/drawing/2014/main" id="{DFDE096A-0F27-B181-1CC1-9332E01CA27F}"/>
              </a:ext>
            </a:extLst>
          </p:cNvPr>
          <p:cNvSpPr txBox="1">
            <a:spLocks/>
          </p:cNvSpPr>
          <p:nvPr/>
        </p:nvSpPr>
        <p:spPr>
          <a:xfrm>
            <a:off x="683384" y="927934"/>
            <a:ext cx="10774838" cy="527500"/>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sz="1500" b="1" dirty="0">
                <a:solidFill>
                  <a:prstClr val="black"/>
                </a:solidFill>
                <a:latin typeface="游ゴシック" panose="020B0400000000000000" pitchFamily="50" charset="-128"/>
                <a:ea typeface="游ゴシック" panose="020B0400000000000000" pitchFamily="50" charset="-128"/>
              </a:rPr>
              <a:t>タイアップ広告では「ブースト（外部からの誘導）」を行えます。より多くのユーザにリーチしたい、年齢・性別や興味関心などでターゲティングをしたい、</a:t>
            </a:r>
            <a:r>
              <a:rPr lang="en-US" altLang="ja-JP" sz="1500" b="1" dirty="0">
                <a:solidFill>
                  <a:prstClr val="black"/>
                </a:solidFill>
                <a:latin typeface="游ゴシック" panose="020B0400000000000000" pitchFamily="50" charset="-128"/>
                <a:ea typeface="游ゴシック" panose="020B0400000000000000" pitchFamily="50" charset="-128"/>
              </a:rPr>
              <a:t>SNS</a:t>
            </a:r>
            <a:r>
              <a:rPr lang="ja-JP" altLang="en-US" sz="1500" b="1" dirty="0">
                <a:solidFill>
                  <a:prstClr val="black"/>
                </a:solidFill>
                <a:latin typeface="游ゴシック" panose="020B0400000000000000" pitchFamily="50" charset="-128"/>
                <a:ea typeface="游ゴシック" panose="020B0400000000000000" pitchFamily="50" charset="-128"/>
              </a:rPr>
              <a:t>で拡散を狙いたいなど、用途に応じてプランをお選びいただけます</a:t>
            </a:r>
          </a:p>
        </p:txBody>
      </p:sp>
      <p:grpSp>
        <p:nvGrpSpPr>
          <p:cNvPr id="42" name="グループ化 41">
            <a:extLst>
              <a:ext uri="{FF2B5EF4-FFF2-40B4-BE49-F238E27FC236}">
                <a16:creationId xmlns:a16="http://schemas.microsoft.com/office/drawing/2014/main" id="{DD2FBBFD-1BD4-573E-AC3B-0D3B8B4726CF}"/>
              </a:ext>
            </a:extLst>
          </p:cNvPr>
          <p:cNvGrpSpPr/>
          <p:nvPr/>
        </p:nvGrpSpPr>
        <p:grpSpPr>
          <a:xfrm>
            <a:off x="730075" y="5424802"/>
            <a:ext cx="10631421" cy="40312"/>
            <a:chOff x="1215347" y="4240464"/>
            <a:chExt cx="23553943" cy="722250"/>
          </a:xfrm>
          <a:solidFill>
            <a:schemeClr val="tx1"/>
          </a:solidFill>
        </p:grpSpPr>
        <p:sp>
          <p:nvSpPr>
            <p:cNvPr id="44" name="四角形: 角を丸くする 43">
              <a:extLst>
                <a:ext uri="{FF2B5EF4-FFF2-40B4-BE49-F238E27FC236}">
                  <a16:creationId xmlns:a16="http://schemas.microsoft.com/office/drawing/2014/main" id="{6A993A55-F6C3-08D6-3D8C-6F692345FB74}"/>
                </a:ext>
              </a:extLst>
            </p:cNvPr>
            <p:cNvSpPr/>
            <p:nvPr/>
          </p:nvSpPr>
          <p:spPr>
            <a:xfrm>
              <a:off x="1215347"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518E988E-6332-FCCC-BFE0-9E7059E49A47}"/>
                </a:ext>
              </a:extLst>
            </p:cNvPr>
            <p:cNvSpPr/>
            <p:nvPr/>
          </p:nvSpPr>
          <p:spPr>
            <a:xfrm>
              <a:off x="7210209"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9F605BBE-FABB-A441-5446-D6A09FADAF66}"/>
                </a:ext>
              </a:extLst>
            </p:cNvPr>
            <p:cNvSpPr/>
            <p:nvPr/>
          </p:nvSpPr>
          <p:spPr>
            <a:xfrm>
              <a:off x="13205070"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EC99FDB8-7760-B5F8-F3CA-A278AFE1B2AF}"/>
                </a:ext>
              </a:extLst>
            </p:cNvPr>
            <p:cNvSpPr/>
            <p:nvPr/>
          </p:nvSpPr>
          <p:spPr>
            <a:xfrm>
              <a:off x="19199932"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20">
            <a:extLst>
              <a:ext uri="{FF2B5EF4-FFF2-40B4-BE49-F238E27FC236}">
                <a16:creationId xmlns:a16="http://schemas.microsoft.com/office/drawing/2014/main" id="{1CA2268A-92B8-479B-4EBB-2C993E0E89E4}"/>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321773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5D85A-A8CD-CEFF-0911-AAFC9867C394}"/>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AC430C78-47BC-A6AD-A353-8437863E8D47}"/>
              </a:ext>
            </a:extLst>
          </p:cNvPr>
          <p:cNvSpPr/>
          <p:nvPr/>
        </p:nvSpPr>
        <p:spPr>
          <a:xfrm>
            <a:off x="1036179" y="3620529"/>
            <a:ext cx="5395106" cy="2091447"/>
          </a:xfrm>
          <a:prstGeom prst="roundRect">
            <a:avLst>
              <a:gd name="adj" fmla="val 0"/>
            </a:avLst>
          </a:prstGeom>
          <a:noFill/>
          <a:ln w="12700" cap="flat" cmpd="sng" algn="ctr">
            <a:solidFill>
              <a:schemeClr val="bg1">
                <a:lumMod val="75000"/>
              </a:schemeClr>
            </a:solidFill>
            <a:prstDash val="solid"/>
            <a:miter lim="800000"/>
          </a:ln>
          <a:effectLst/>
        </p:spPr>
        <p:txBody>
          <a:bodyPr wrap="none" tIns="72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p:txBody>
      </p:sp>
      <p:sp>
        <p:nvSpPr>
          <p:cNvPr id="4" name="スライド番号プレースホルダー 3">
            <a:extLst>
              <a:ext uri="{FF2B5EF4-FFF2-40B4-BE49-F238E27FC236}">
                <a16:creationId xmlns:a16="http://schemas.microsoft.com/office/drawing/2014/main" id="{2D56D9EE-94F5-E096-D68B-D7F7AACAAA73}"/>
              </a:ext>
            </a:extLst>
          </p:cNvPr>
          <p:cNvSpPr>
            <a:spLocks noGrp="1"/>
          </p:cNvSpPr>
          <p:nvPr>
            <p:ph type="sldNum" sz="quarter" idx="4"/>
          </p:nvPr>
        </p:nvSpPr>
        <p:spPr/>
        <p:txBody>
          <a:bodyPr/>
          <a:lstStyle/>
          <a:p>
            <a:fld id="{F0930150-799C-42EB-9C9F-896D7359E95B}" type="slidenum">
              <a:rPr lang="ja-JP" altLang="en-US"/>
              <a:pPr/>
              <a:t>13</a:t>
            </a:fld>
            <a:endParaRPr lang="ja-JP" altLang="en-US"/>
          </a:p>
        </p:txBody>
      </p:sp>
      <p:sp>
        <p:nvSpPr>
          <p:cNvPr id="20" name="タイトル 19">
            <a:extLst>
              <a:ext uri="{FF2B5EF4-FFF2-40B4-BE49-F238E27FC236}">
                <a16:creationId xmlns:a16="http://schemas.microsoft.com/office/drawing/2014/main" id="{DA422970-BE43-C304-8B55-3764C9E7DAEA}"/>
              </a:ext>
            </a:extLst>
          </p:cNvPr>
          <p:cNvSpPr>
            <a:spLocks noGrp="1"/>
          </p:cNvSpPr>
          <p:nvPr>
            <p:ph type="title"/>
          </p:nvPr>
        </p:nvSpPr>
        <p:spPr/>
        <p:txBody>
          <a:bodyPr/>
          <a:lstStyle/>
          <a:p>
            <a:r>
              <a:rPr lang="en-US" altLang="ja-JP" dirty="0"/>
              <a:t>Run</a:t>
            </a:r>
            <a:r>
              <a:rPr lang="ja-JP" altLang="en-US" dirty="0"/>
              <a:t> </a:t>
            </a:r>
            <a:r>
              <a:rPr lang="en-US" altLang="ja-JP" dirty="0"/>
              <a:t>Of</a:t>
            </a:r>
            <a:r>
              <a:rPr lang="ja-JP" altLang="en-US" dirty="0"/>
              <a:t> 朝日新聞</a:t>
            </a:r>
            <a:r>
              <a:rPr lang="ja-JP" altLang="en-US" sz="2000" dirty="0"/>
              <a:t>（朝日新聞グループメディア横断）</a:t>
            </a:r>
            <a:endParaRPr lang="ja-JP" altLang="en-US" dirty="0"/>
          </a:p>
        </p:txBody>
      </p:sp>
      <p:sp>
        <p:nvSpPr>
          <p:cNvPr id="19" name="Google Shape;498;p32">
            <a:extLst>
              <a:ext uri="{FF2B5EF4-FFF2-40B4-BE49-F238E27FC236}">
                <a16:creationId xmlns:a16="http://schemas.microsoft.com/office/drawing/2014/main" id="{9540CFAC-AF2F-B961-2CF6-0CC0F732C90C}"/>
              </a:ext>
            </a:extLst>
          </p:cNvPr>
          <p:cNvSpPr txBox="1"/>
          <p:nvPr/>
        </p:nvSpPr>
        <p:spPr>
          <a:xfrm>
            <a:off x="1713317" y="997845"/>
            <a:ext cx="8765365" cy="489334"/>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Clr>
                <a:srgbClr val="000000"/>
              </a:buClr>
              <a:buSzPts val="1400"/>
              <a:buFont typeface="Arial"/>
              <a:buNone/>
            </a:pPr>
            <a:r>
              <a:rPr lang="en-US" altLang="ja-JP" b="1" dirty="0">
                <a:solidFill>
                  <a:schemeClr val="dk1"/>
                </a:solidFill>
                <a:latin typeface="游ゴシック" panose="020B0400000000000000" pitchFamily="50" charset="-128"/>
                <a:ea typeface="游ゴシック" panose="020B0400000000000000" pitchFamily="50" charset="-128"/>
              </a:rPr>
              <a:t>A-TANK</a:t>
            </a:r>
            <a:r>
              <a:rPr lang="ja-JP" altLang="en-US" b="1" dirty="0">
                <a:solidFill>
                  <a:schemeClr val="dk1"/>
                </a:solidFill>
                <a:latin typeface="游ゴシック" panose="020B0400000000000000" pitchFamily="50" charset="-128"/>
                <a:ea typeface="游ゴシック" panose="020B0400000000000000" pitchFamily="50" charset="-128"/>
              </a:rPr>
              <a:t>により</a:t>
            </a:r>
            <a:r>
              <a:rPr lang="ja-JP" altLang="en-US" b="1" dirty="0">
                <a:solidFill>
                  <a:schemeClr val="dk1"/>
                </a:solidFill>
                <a:latin typeface="游ゴシック"/>
                <a:ea typeface="游ゴシック"/>
              </a:rPr>
              <a:t>朝日新聞グループメディア横断でのターゲティング配信が可能</a:t>
            </a:r>
            <a:endParaRPr lang="en-US" altLang="ja-JP" b="1" dirty="0">
              <a:solidFill>
                <a:schemeClr val="dk1"/>
              </a:solidFill>
              <a:latin typeface="游ゴシック"/>
              <a:ea typeface="游ゴシック"/>
            </a:endParaRPr>
          </a:p>
        </p:txBody>
      </p:sp>
      <p:grpSp>
        <p:nvGrpSpPr>
          <p:cNvPr id="33" name="グループ化 32">
            <a:extLst>
              <a:ext uri="{FF2B5EF4-FFF2-40B4-BE49-F238E27FC236}">
                <a16:creationId xmlns:a16="http://schemas.microsoft.com/office/drawing/2014/main" id="{7C3A95D3-DEE1-C462-0D1F-5AB7A0FF600C}"/>
              </a:ext>
            </a:extLst>
          </p:cNvPr>
          <p:cNvGrpSpPr/>
          <p:nvPr/>
        </p:nvGrpSpPr>
        <p:grpSpPr>
          <a:xfrm>
            <a:off x="6729319" y="3913987"/>
            <a:ext cx="1971412" cy="1482631"/>
            <a:chOff x="1720731" y="2784450"/>
            <a:chExt cx="1217658" cy="852710"/>
          </a:xfrm>
        </p:grpSpPr>
        <p:pic>
          <p:nvPicPr>
            <p:cNvPr id="34" name="Google Shape;302;p25" descr="データベース・ストレージ の無料アイコン・イラスト素材 | アイコン・イラスト無料素材は「フリーアイコンズ」 - Free Vector  Download Site">
              <a:extLst>
                <a:ext uri="{FF2B5EF4-FFF2-40B4-BE49-F238E27FC236}">
                  <a16:creationId xmlns:a16="http://schemas.microsoft.com/office/drawing/2014/main" id="{D4D38E5F-B3A0-FDA9-EBDE-B6C1FF0812C7}"/>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916542" y="2784450"/>
              <a:ext cx="854400" cy="852710"/>
            </a:xfrm>
            <a:prstGeom prst="rect">
              <a:avLst/>
            </a:prstGeom>
            <a:noFill/>
            <a:ln>
              <a:noFill/>
            </a:ln>
          </p:spPr>
        </p:pic>
        <p:pic>
          <p:nvPicPr>
            <p:cNvPr id="35" name="Google Shape;338;p26">
              <a:extLst>
                <a:ext uri="{FF2B5EF4-FFF2-40B4-BE49-F238E27FC236}">
                  <a16:creationId xmlns:a16="http://schemas.microsoft.com/office/drawing/2014/main" id="{E408CC35-D6DC-7983-C1FB-9E586B6A756D}"/>
                </a:ext>
              </a:extLst>
            </p:cNvPr>
            <p:cNvPicPr preferRelativeResize="0"/>
            <p:nvPr/>
          </p:nvPicPr>
          <p:blipFill rotWithShape="1">
            <a:blip r:embed="rId3">
              <a:alphaModFix/>
            </a:blip>
            <a:srcRect/>
            <a:stretch/>
          </p:blipFill>
          <p:spPr>
            <a:xfrm>
              <a:off x="1720731" y="3099930"/>
              <a:ext cx="1217658" cy="312674"/>
            </a:xfrm>
            <a:prstGeom prst="rect">
              <a:avLst/>
            </a:prstGeom>
            <a:noFill/>
            <a:ln>
              <a:noFill/>
            </a:ln>
          </p:spPr>
        </p:pic>
      </p:grpSp>
      <p:sp>
        <p:nvSpPr>
          <p:cNvPr id="50" name="四角形: 角を丸くする 49">
            <a:extLst>
              <a:ext uri="{FF2B5EF4-FFF2-40B4-BE49-F238E27FC236}">
                <a16:creationId xmlns:a16="http://schemas.microsoft.com/office/drawing/2014/main" id="{D4A9BB39-E5AA-55BC-0657-193BBDFB5EEA}"/>
              </a:ext>
            </a:extLst>
          </p:cNvPr>
          <p:cNvSpPr/>
          <p:nvPr/>
        </p:nvSpPr>
        <p:spPr>
          <a:xfrm>
            <a:off x="1034886" y="2932281"/>
            <a:ext cx="7677094" cy="476227"/>
          </a:xfrm>
          <a:prstGeom prst="roundRect">
            <a:avLst>
              <a:gd name="adj" fmla="val 84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6998"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768">
              <a:buClrTx/>
              <a:defRPr/>
            </a:pPr>
            <a:r>
              <a:rPr kumimoji="1" lang="ja-JP" altLang="en-US" sz="1250" b="1" kern="1200" dirty="0">
                <a:solidFill>
                  <a:prstClr val="white"/>
                </a:solidFill>
                <a:latin typeface="游ゴシック"/>
                <a:ea typeface="游ゴシック"/>
              </a:rPr>
              <a:t>朝日新聞グループメディア横断でのオーディエンスデータ</a:t>
            </a:r>
            <a:endParaRPr lang="ja-JP" altLang="en-US" sz="1250" b="1" kern="1200" dirty="0">
              <a:solidFill>
                <a:prstClr val="white"/>
              </a:solidFill>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A2288073-535A-38DD-2874-001902A6E1A1}"/>
              </a:ext>
            </a:extLst>
          </p:cNvPr>
          <p:cNvGrpSpPr/>
          <p:nvPr/>
        </p:nvGrpSpPr>
        <p:grpSpPr>
          <a:xfrm>
            <a:off x="1351278" y="3863287"/>
            <a:ext cx="4748357" cy="1612578"/>
            <a:chOff x="5312780" y="3350033"/>
            <a:chExt cx="4748357" cy="1612578"/>
          </a:xfrm>
        </p:grpSpPr>
        <p:pic>
          <p:nvPicPr>
            <p:cNvPr id="58" name="Google Shape;246;p23">
              <a:extLst>
                <a:ext uri="{FF2B5EF4-FFF2-40B4-BE49-F238E27FC236}">
                  <a16:creationId xmlns:a16="http://schemas.microsoft.com/office/drawing/2014/main" id="{304C7D0E-0AB9-63A0-B168-A416FD56EB46}"/>
                </a:ext>
              </a:extLst>
            </p:cNvPr>
            <p:cNvPicPr preferRelativeResize="0"/>
            <p:nvPr/>
          </p:nvPicPr>
          <p:blipFill rotWithShape="1">
            <a:blip r:embed="rId4">
              <a:alphaModFix/>
            </a:blip>
            <a:srcRect/>
            <a:stretch/>
          </p:blipFill>
          <p:spPr>
            <a:xfrm>
              <a:off x="7252037" y="3375945"/>
              <a:ext cx="1066786" cy="356791"/>
            </a:xfrm>
            <a:prstGeom prst="rect">
              <a:avLst/>
            </a:prstGeom>
            <a:noFill/>
            <a:ln>
              <a:noFill/>
            </a:ln>
          </p:spPr>
        </p:pic>
        <p:pic>
          <p:nvPicPr>
            <p:cNvPr id="67" name="Google Shape;237;p23">
              <a:extLst>
                <a:ext uri="{FF2B5EF4-FFF2-40B4-BE49-F238E27FC236}">
                  <a16:creationId xmlns:a16="http://schemas.microsoft.com/office/drawing/2014/main" id="{FCA3B36E-FFE5-4AB0-5267-4CA9AE3DEF21}"/>
                </a:ext>
              </a:extLst>
            </p:cNvPr>
            <p:cNvPicPr preferRelativeResize="0"/>
            <p:nvPr/>
          </p:nvPicPr>
          <p:blipFill rotWithShape="1">
            <a:blip r:embed="rId5">
              <a:alphaModFix/>
            </a:blip>
            <a:srcRect/>
            <a:stretch/>
          </p:blipFill>
          <p:spPr>
            <a:xfrm>
              <a:off x="7260722" y="4641918"/>
              <a:ext cx="1084251" cy="215649"/>
            </a:xfrm>
            <a:prstGeom prst="rect">
              <a:avLst/>
            </a:prstGeom>
            <a:noFill/>
            <a:ln>
              <a:noFill/>
            </a:ln>
          </p:spPr>
        </p:pic>
        <p:pic>
          <p:nvPicPr>
            <p:cNvPr id="70" name="Google Shape;245;p23">
              <a:extLst>
                <a:ext uri="{FF2B5EF4-FFF2-40B4-BE49-F238E27FC236}">
                  <a16:creationId xmlns:a16="http://schemas.microsoft.com/office/drawing/2014/main" id="{EF6EA9E7-C288-479A-2480-E1E67A2A6741}"/>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252037" y="4047785"/>
              <a:ext cx="1095631" cy="255426"/>
            </a:xfrm>
            <a:prstGeom prst="rect">
              <a:avLst/>
            </a:prstGeom>
            <a:noFill/>
            <a:ln>
              <a:noFill/>
            </a:ln>
          </p:spPr>
        </p:pic>
        <p:pic>
          <p:nvPicPr>
            <p:cNvPr id="2" name="Google Shape;2136;p34" descr="テキスト&#10;&#10;中程度の精度で自動的に生成された説明">
              <a:extLst>
                <a:ext uri="{FF2B5EF4-FFF2-40B4-BE49-F238E27FC236}">
                  <a16:creationId xmlns:a16="http://schemas.microsoft.com/office/drawing/2014/main" id="{97464D85-B5E4-7A8E-CEB2-35C20F88B72B}"/>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8965555" y="3992070"/>
              <a:ext cx="1063811" cy="336129"/>
            </a:xfrm>
            <a:prstGeom prst="rect">
              <a:avLst/>
            </a:prstGeom>
            <a:noFill/>
            <a:ln>
              <a:noFill/>
            </a:ln>
          </p:spPr>
        </p:pic>
        <p:pic>
          <p:nvPicPr>
            <p:cNvPr id="14" name="図 13" descr="挿絵 が含まれている画像&#10;&#10;自動的に生成された説明">
              <a:extLst>
                <a:ext uri="{FF2B5EF4-FFF2-40B4-BE49-F238E27FC236}">
                  <a16:creationId xmlns:a16="http://schemas.microsoft.com/office/drawing/2014/main" id="{5FFD0044-6E27-995A-C6BC-719B90471CB1}"/>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64467" y="4631004"/>
              <a:ext cx="1096670" cy="292445"/>
            </a:xfrm>
            <a:prstGeom prst="rect">
              <a:avLst/>
            </a:prstGeom>
          </p:spPr>
        </p:pic>
        <p:pic>
          <p:nvPicPr>
            <p:cNvPr id="3" name="図 2" descr="図形&#10;&#10;中程度の精度で自動的に生成された説明">
              <a:extLst>
                <a:ext uri="{FF2B5EF4-FFF2-40B4-BE49-F238E27FC236}">
                  <a16:creationId xmlns:a16="http://schemas.microsoft.com/office/drawing/2014/main" id="{FFFA1168-0421-F5E4-FFAC-BE768D004D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05180" y="3350974"/>
              <a:ext cx="1134133" cy="377409"/>
            </a:xfrm>
            <a:prstGeom prst="rect">
              <a:avLst/>
            </a:prstGeom>
          </p:spPr>
        </p:pic>
        <p:pic>
          <p:nvPicPr>
            <p:cNvPr id="9" name="図 8" descr="図形&#10;&#10;AI によって生成されたコンテンツは間違っている可能性があります。">
              <a:extLst>
                <a:ext uri="{FF2B5EF4-FFF2-40B4-BE49-F238E27FC236}">
                  <a16:creationId xmlns:a16="http://schemas.microsoft.com/office/drawing/2014/main" id="{A32A052A-31E2-EF7E-1F5F-D53C7FC3BBE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314697" y="3350033"/>
              <a:ext cx="1324607" cy="355864"/>
            </a:xfrm>
            <a:prstGeom prst="rect">
              <a:avLst/>
            </a:prstGeom>
          </p:spPr>
        </p:pic>
        <p:pic>
          <p:nvPicPr>
            <p:cNvPr id="5" name="図 4">
              <a:extLst>
                <a:ext uri="{FF2B5EF4-FFF2-40B4-BE49-F238E27FC236}">
                  <a16:creationId xmlns:a16="http://schemas.microsoft.com/office/drawing/2014/main" id="{1EA927B4-58CE-FE8A-7E06-BE97EFD039D0}"/>
                </a:ext>
              </a:extLst>
            </p:cNvPr>
            <p:cNvPicPr>
              <a:picLocks noChangeAspect="1"/>
            </p:cNvPicPr>
            <p:nvPr/>
          </p:nvPicPr>
          <p:blipFill>
            <a:blip r:embed="rId11"/>
            <a:stretch>
              <a:fillRect/>
            </a:stretch>
          </p:blipFill>
          <p:spPr>
            <a:xfrm>
              <a:off x="5312780" y="3900057"/>
              <a:ext cx="1289028" cy="474597"/>
            </a:xfrm>
            <a:prstGeom prst="rect">
              <a:avLst/>
            </a:prstGeom>
          </p:spPr>
        </p:pic>
        <p:pic>
          <p:nvPicPr>
            <p:cNvPr id="15" name="Google Shape;265;p23">
              <a:extLst>
                <a:ext uri="{FF2B5EF4-FFF2-40B4-BE49-F238E27FC236}">
                  <a16:creationId xmlns:a16="http://schemas.microsoft.com/office/drawing/2014/main" id="{5157D3C3-A7E1-A9E3-E588-877ACEDB6CA5}"/>
                </a:ext>
              </a:extLst>
            </p:cNvPr>
            <p:cNvPicPr preferRelativeResize="0"/>
            <p:nvPr/>
          </p:nvPicPr>
          <p:blipFill rotWithShape="1">
            <a:blip r:embed="rId12">
              <a:alphaModFix/>
            </a:blip>
            <a:srcRect/>
            <a:stretch/>
          </p:blipFill>
          <p:spPr>
            <a:xfrm>
              <a:off x="5339715" y="4510387"/>
              <a:ext cx="1299589" cy="452224"/>
            </a:xfrm>
            <a:prstGeom prst="rect">
              <a:avLst/>
            </a:prstGeom>
            <a:noFill/>
            <a:ln>
              <a:noFill/>
            </a:ln>
          </p:spPr>
        </p:pic>
      </p:grpSp>
      <p:sp>
        <p:nvSpPr>
          <p:cNvPr id="10" name="Google Shape;813;p43">
            <a:extLst>
              <a:ext uri="{FF2B5EF4-FFF2-40B4-BE49-F238E27FC236}">
                <a16:creationId xmlns:a16="http://schemas.microsoft.com/office/drawing/2014/main" id="{AEB7A76E-AEEE-7E91-DDEB-CEADBC3052F1}"/>
              </a:ext>
            </a:extLst>
          </p:cNvPr>
          <p:cNvSpPr/>
          <p:nvPr/>
        </p:nvSpPr>
        <p:spPr>
          <a:xfrm rot="5402366" flipH="1">
            <a:off x="9061234" y="4437900"/>
            <a:ext cx="313934" cy="217175"/>
          </a:xfrm>
          <a:prstGeom prst="triangle">
            <a:avLst>
              <a:gd name="adj" fmla="val 50000"/>
            </a:avLst>
          </a:prstGeom>
          <a:solidFill>
            <a:schemeClr val="accent1"/>
          </a:solidFill>
          <a:ln>
            <a:noFill/>
          </a:ln>
        </p:spPr>
        <p:txBody>
          <a:bodyPr spcFirstLastPara="1" wrap="square" lIns="91433" tIns="45700" rIns="91433" bIns="45700" anchor="ctr" anchorCtr="0">
            <a:noAutofit/>
          </a:bodyPr>
          <a:lstStyle/>
          <a:p>
            <a:pPr algn="ctr" defTabSz="1219170">
              <a:buClr>
                <a:srgbClr val="000000"/>
              </a:buClr>
            </a:pPr>
            <a:endParaRPr kumimoji="0" sz="1400" kern="0" dirty="0">
              <a:solidFill>
                <a:srgbClr val="FFFFFF"/>
              </a:solidFill>
              <a:latin typeface="游ゴシック" panose="020B0400000000000000" pitchFamily="50" charset="-128"/>
              <a:ea typeface="游ゴシック" panose="020B0400000000000000" pitchFamily="50" charset="-128"/>
              <a:cs typeface="Arial"/>
              <a:sym typeface="Arial"/>
            </a:endParaRPr>
          </a:p>
        </p:txBody>
      </p:sp>
      <p:grpSp>
        <p:nvGrpSpPr>
          <p:cNvPr id="12" name="グループ化 11">
            <a:extLst>
              <a:ext uri="{FF2B5EF4-FFF2-40B4-BE49-F238E27FC236}">
                <a16:creationId xmlns:a16="http://schemas.microsoft.com/office/drawing/2014/main" id="{B84911AD-74C4-EF25-DE0F-2C67C63AC8CB}"/>
              </a:ext>
            </a:extLst>
          </p:cNvPr>
          <p:cNvGrpSpPr/>
          <p:nvPr/>
        </p:nvGrpSpPr>
        <p:grpSpPr>
          <a:xfrm>
            <a:off x="9609245" y="3620529"/>
            <a:ext cx="1547869" cy="2091447"/>
            <a:chOff x="1769687" y="4274083"/>
            <a:chExt cx="3808154" cy="5400881"/>
          </a:xfrm>
        </p:grpSpPr>
        <p:sp>
          <p:nvSpPr>
            <p:cNvPr id="13" name="Google Shape;511;p32">
              <a:extLst>
                <a:ext uri="{FF2B5EF4-FFF2-40B4-BE49-F238E27FC236}">
                  <a16:creationId xmlns:a16="http://schemas.microsoft.com/office/drawing/2014/main" id="{34C321DC-021C-ED5E-DFCE-32CF052AEFD1}"/>
                </a:ext>
              </a:extLst>
            </p:cNvPr>
            <p:cNvSpPr/>
            <p:nvPr/>
          </p:nvSpPr>
          <p:spPr>
            <a:xfrm>
              <a:off x="1769687" y="4274083"/>
              <a:ext cx="3808154" cy="5400881"/>
            </a:xfrm>
            <a:prstGeom prst="roundRect">
              <a:avLst>
                <a:gd name="adj" fmla="val 0"/>
              </a:avLst>
            </a:prstGeom>
            <a:solidFill>
              <a:schemeClr val="bg1">
                <a:lumMod val="95000"/>
              </a:schemeClr>
            </a:solidFill>
            <a:ln w="9525" cap="flat" cmpd="sng">
              <a:solidFill>
                <a:schemeClr val="bg1">
                  <a:lumMod val="75000"/>
                </a:schemeClr>
              </a:solid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dirty="0">
                <a:solidFill>
                  <a:schemeClr val="bg1"/>
                </a:solidFill>
                <a:latin typeface="游ゴシック"/>
                <a:ea typeface="游ゴシック"/>
              </a:endParaRPr>
            </a:p>
          </p:txBody>
        </p:sp>
        <p:grpSp>
          <p:nvGrpSpPr>
            <p:cNvPr id="16" name="グループ化 15">
              <a:extLst>
                <a:ext uri="{FF2B5EF4-FFF2-40B4-BE49-F238E27FC236}">
                  <a16:creationId xmlns:a16="http://schemas.microsoft.com/office/drawing/2014/main" id="{12E51978-C825-B6A1-936B-44020484AD8D}"/>
                </a:ext>
              </a:extLst>
            </p:cNvPr>
            <p:cNvGrpSpPr/>
            <p:nvPr/>
          </p:nvGrpSpPr>
          <p:grpSpPr>
            <a:xfrm>
              <a:off x="2153334" y="5143870"/>
              <a:ext cx="2992091" cy="1574107"/>
              <a:chOff x="2167738" y="4771600"/>
              <a:chExt cx="2992091" cy="1574107"/>
            </a:xfrm>
          </p:grpSpPr>
          <p:cxnSp>
            <p:nvCxnSpPr>
              <p:cNvPr id="24" name="直線コネクタ 23">
                <a:extLst>
                  <a:ext uri="{FF2B5EF4-FFF2-40B4-BE49-F238E27FC236}">
                    <a16:creationId xmlns:a16="http://schemas.microsoft.com/office/drawing/2014/main" id="{9F4DA37E-A10B-4B88-0C72-27AA57C03395}"/>
                  </a:ext>
                </a:extLst>
              </p:cNvPr>
              <p:cNvCxnSpPr>
                <a:cxnSpLocks/>
              </p:cNvCxnSpPr>
              <p:nvPr/>
            </p:nvCxnSpPr>
            <p:spPr>
              <a:xfrm>
                <a:off x="2167738" y="4771600"/>
                <a:ext cx="299209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C00DE54-C9FE-7D37-0249-5541934E761E}"/>
                  </a:ext>
                </a:extLst>
              </p:cNvPr>
              <p:cNvCxnSpPr>
                <a:cxnSpLocks/>
              </p:cNvCxnSpPr>
              <p:nvPr/>
            </p:nvCxnSpPr>
            <p:spPr>
              <a:xfrm>
                <a:off x="2167738" y="6345707"/>
                <a:ext cx="299209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91D0B36-AC2E-7F64-6593-0CF36C4359B1}"/>
                  </a:ext>
                </a:extLst>
              </p:cNvPr>
              <p:cNvCxnSpPr>
                <a:cxnSpLocks/>
              </p:cNvCxnSpPr>
              <p:nvPr/>
            </p:nvCxnSpPr>
            <p:spPr>
              <a:xfrm flipV="1">
                <a:off x="2167738" y="4778151"/>
                <a:ext cx="2992091" cy="15631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Google Shape;511;p32">
              <a:extLst>
                <a:ext uri="{FF2B5EF4-FFF2-40B4-BE49-F238E27FC236}">
                  <a16:creationId xmlns:a16="http://schemas.microsoft.com/office/drawing/2014/main" id="{B09C71A1-6A1E-6FDC-6422-C429AFEE3A81}"/>
                </a:ext>
              </a:extLst>
            </p:cNvPr>
            <p:cNvSpPr/>
            <p:nvPr/>
          </p:nvSpPr>
          <p:spPr>
            <a:xfrm>
              <a:off x="2098242" y="4515718"/>
              <a:ext cx="245650" cy="226540"/>
            </a:xfrm>
            <a:prstGeom prst="roundRect">
              <a:avLst>
                <a:gd name="adj" fmla="val 0"/>
              </a:avLst>
            </a:prstGeom>
            <a:solidFill>
              <a:schemeClr val="bg1">
                <a:lumMod val="75000"/>
              </a:schemeClr>
            </a:solidFill>
            <a:ln w="28575" cap="flat" cmpd="sng">
              <a:noFill/>
              <a:prstDash val="solid"/>
              <a:round/>
              <a:headEnd type="none" w="sm" len="sm"/>
              <a:tailEnd type="none" w="sm" len="sm"/>
            </a:ln>
          </p:spPr>
          <p:txBody>
            <a:bodyPr spcFirstLastPara="1" wrap="square" lIns="121891" tIns="121891" rIns="121891" bIns="121891" anchor="ctr" anchorCtr="0">
              <a:noAutofit/>
            </a:bodyPr>
            <a:lstStyle/>
            <a:p>
              <a:pPr algn="ctr"/>
              <a:endParaRPr lang="ja-JP" altLang="en-US" sz="1092" b="1" spc="73">
                <a:solidFill>
                  <a:schemeClr val="bg1"/>
                </a:solidFill>
                <a:latin typeface="游ゴシック"/>
                <a:ea typeface="游ゴシック"/>
              </a:endParaRPr>
            </a:p>
          </p:txBody>
        </p:sp>
        <p:sp>
          <p:nvSpPr>
            <p:cNvPr id="21" name="四角形: 角を丸くする 20">
              <a:extLst>
                <a:ext uri="{FF2B5EF4-FFF2-40B4-BE49-F238E27FC236}">
                  <a16:creationId xmlns:a16="http://schemas.microsoft.com/office/drawing/2014/main" id="{FA92847D-B5A3-6AC6-EFA3-F6DF774F94B7}"/>
                </a:ext>
              </a:extLst>
            </p:cNvPr>
            <p:cNvSpPr/>
            <p:nvPr/>
          </p:nvSpPr>
          <p:spPr>
            <a:xfrm>
              <a:off x="2450592" y="4515722"/>
              <a:ext cx="2802534" cy="226536"/>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515"/>
            </a:p>
          </p:txBody>
        </p:sp>
        <p:sp>
          <p:nvSpPr>
            <p:cNvPr id="23" name="テキスト ボックス 22">
              <a:extLst>
                <a:ext uri="{FF2B5EF4-FFF2-40B4-BE49-F238E27FC236}">
                  <a16:creationId xmlns:a16="http://schemas.microsoft.com/office/drawing/2014/main" id="{C68E8E4C-02AF-49BE-3E93-FDD099F6F10A}"/>
                </a:ext>
              </a:extLst>
            </p:cNvPr>
            <p:cNvSpPr txBox="1"/>
            <p:nvPr/>
          </p:nvSpPr>
          <p:spPr>
            <a:xfrm>
              <a:off x="1910148" y="9178354"/>
              <a:ext cx="3667693" cy="441023"/>
            </a:xfrm>
            <a:prstGeom prst="rect">
              <a:avLst/>
            </a:prstGeom>
            <a:noFill/>
            <a:ln>
              <a:noFill/>
            </a:ln>
          </p:spPr>
          <p:txBody>
            <a:bodyPr wrap="square">
              <a:spAutoFit/>
            </a:bodyPr>
            <a:lstStyle/>
            <a:p>
              <a:r>
                <a:rPr lang="en-US" altLang="ja-JP" sz="400" spc="61" dirty="0">
                  <a:solidFill>
                    <a:schemeClr val="bg1">
                      <a:lumMod val="75000"/>
                    </a:schemeClr>
                  </a:solidFill>
                </a:rPr>
                <a:t>Copyright ©The Asahi Shimbun Company. </a:t>
              </a:r>
              <a:endParaRPr lang="ja-JP" altLang="en-US" sz="400" spc="61" dirty="0">
                <a:solidFill>
                  <a:schemeClr val="bg1">
                    <a:lumMod val="75000"/>
                  </a:schemeClr>
                </a:solidFill>
              </a:endParaRPr>
            </a:p>
          </p:txBody>
        </p:sp>
      </p:grpSp>
      <p:sp>
        <p:nvSpPr>
          <p:cNvPr id="27" name="Google Shape;511;p32">
            <a:extLst>
              <a:ext uri="{FF2B5EF4-FFF2-40B4-BE49-F238E27FC236}">
                <a16:creationId xmlns:a16="http://schemas.microsoft.com/office/drawing/2014/main" id="{6F257A9F-6BC9-7F3D-61F6-1F27CB9F67FB}"/>
              </a:ext>
            </a:extLst>
          </p:cNvPr>
          <p:cNvSpPr/>
          <p:nvPr/>
        </p:nvSpPr>
        <p:spPr>
          <a:xfrm>
            <a:off x="9770563" y="4655303"/>
            <a:ext cx="1182936" cy="617051"/>
          </a:xfrm>
          <a:prstGeom prst="roundRect">
            <a:avLst>
              <a:gd name="adj" fmla="val 0"/>
            </a:avLst>
          </a:prstGeom>
          <a:solidFill>
            <a:schemeClr val="bg1">
              <a:lumMod val="75000"/>
            </a:schemeClr>
          </a:solidFill>
          <a:ln w="12700" cap="flat" cmpd="sng">
            <a:noFill/>
            <a:prstDash val="solid"/>
            <a:round/>
            <a:headEnd type="none" w="sm" len="sm"/>
            <a:tailEnd type="none" w="sm" len="sm"/>
          </a:ln>
        </p:spPr>
        <p:txBody>
          <a:bodyPr spcFirstLastPara="1" wrap="square" lIns="0" tIns="121891" rIns="0" bIns="121891" anchor="ctr" anchorCtr="0">
            <a:noAutofit/>
          </a:bodyPr>
          <a:lstStyle/>
          <a:p>
            <a:pPr algn="ctr"/>
            <a:r>
              <a:rPr lang="ja-JP" altLang="en-US" sz="1213" b="1" spc="73" dirty="0">
                <a:solidFill>
                  <a:schemeClr val="bg1"/>
                </a:solidFill>
                <a:latin typeface="游ゴシック"/>
                <a:ea typeface="游ゴシック"/>
              </a:rPr>
              <a:t>▶</a:t>
            </a:r>
          </a:p>
        </p:txBody>
      </p:sp>
      <p:sp>
        <p:nvSpPr>
          <p:cNvPr id="28" name="四角形: 角を丸くする 27">
            <a:extLst>
              <a:ext uri="{FF2B5EF4-FFF2-40B4-BE49-F238E27FC236}">
                <a16:creationId xmlns:a16="http://schemas.microsoft.com/office/drawing/2014/main" id="{5E8876B0-6F64-19B4-0CDD-1ABFAFA2EEE9}"/>
              </a:ext>
            </a:extLst>
          </p:cNvPr>
          <p:cNvSpPr/>
          <p:nvPr/>
        </p:nvSpPr>
        <p:spPr>
          <a:xfrm>
            <a:off x="9609246" y="2932280"/>
            <a:ext cx="1547868" cy="476227"/>
          </a:xfrm>
          <a:prstGeom prst="roundRect">
            <a:avLst>
              <a:gd name="adj" fmla="val 84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26998"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768">
              <a:buClrTx/>
              <a:defRPr/>
            </a:pPr>
            <a:r>
              <a:rPr kumimoji="1" lang="ja-JP" altLang="en-US" sz="1250" b="1" kern="1200" dirty="0">
                <a:solidFill>
                  <a:prstClr val="white"/>
                </a:solidFill>
                <a:latin typeface="游ゴシック"/>
                <a:ea typeface="游ゴシック"/>
              </a:rPr>
              <a:t>タイアップ広告</a:t>
            </a:r>
            <a:endParaRPr lang="ja-JP" altLang="en-US" sz="1250" b="1" kern="1200" dirty="0">
              <a:solidFill>
                <a:prstClr val="white"/>
              </a:solidFill>
              <a:latin typeface="游ゴシック" panose="020B0400000000000000" pitchFamily="50" charset="-128"/>
              <a:ea typeface="游ゴシック" panose="020B0400000000000000" pitchFamily="50" charset="-128"/>
            </a:endParaRPr>
          </a:p>
        </p:txBody>
      </p:sp>
      <p:sp>
        <p:nvSpPr>
          <p:cNvPr id="31" name="四角形: 角を丸くする 30">
            <a:extLst>
              <a:ext uri="{FF2B5EF4-FFF2-40B4-BE49-F238E27FC236}">
                <a16:creationId xmlns:a16="http://schemas.microsoft.com/office/drawing/2014/main" id="{122C1C80-6147-0675-248A-C5CF740521FC}"/>
              </a:ext>
            </a:extLst>
          </p:cNvPr>
          <p:cNvSpPr/>
          <p:nvPr/>
        </p:nvSpPr>
        <p:spPr>
          <a:xfrm>
            <a:off x="6702384" y="3620529"/>
            <a:ext cx="2009596" cy="2091447"/>
          </a:xfrm>
          <a:prstGeom prst="roundRect">
            <a:avLst>
              <a:gd name="adj" fmla="val 0"/>
            </a:avLst>
          </a:prstGeom>
          <a:noFill/>
          <a:ln w="12700" cap="flat" cmpd="sng" algn="ctr">
            <a:solidFill>
              <a:schemeClr val="bg1">
                <a:lumMod val="75000"/>
              </a:schemeClr>
            </a:solidFill>
            <a:prstDash val="solid"/>
            <a:miter lim="800000"/>
          </a:ln>
          <a:effectLst/>
        </p:spPr>
        <p:txBody>
          <a:bodyPr wrap="none" tIns="72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000" b="1" dirty="0">
              <a:solidFill>
                <a:srgbClr val="EB0083"/>
              </a:solidFill>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EB0083"/>
              </a:solidFill>
              <a:effectLst/>
              <a:uLnTx/>
              <a:uFillTx/>
              <a:latin typeface="游ゴシック"/>
              <a:ea typeface="游ゴシック"/>
              <a:cs typeface="+mn-cs"/>
            </a:endParaRPr>
          </a:p>
        </p:txBody>
      </p:sp>
      <p:sp>
        <p:nvSpPr>
          <p:cNvPr id="32" name="Google Shape;342;p26">
            <a:extLst>
              <a:ext uri="{FF2B5EF4-FFF2-40B4-BE49-F238E27FC236}">
                <a16:creationId xmlns:a16="http://schemas.microsoft.com/office/drawing/2014/main" id="{2E5AAE25-5733-9A40-1688-7062C0AB9215}"/>
              </a:ext>
            </a:extLst>
          </p:cNvPr>
          <p:cNvSpPr txBox="1"/>
          <p:nvPr/>
        </p:nvSpPr>
        <p:spPr>
          <a:xfrm>
            <a:off x="1034886" y="1817692"/>
            <a:ext cx="10122228"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a:lnSpc>
                <a:spcPct val="110000"/>
              </a:lnSpc>
              <a:buSzPts val="1100"/>
            </a:pPr>
            <a:r>
              <a:rPr kumimoji="0" lang="ja-JP" altLang="en-US" sz="1467" b="1" kern="0" dirty="0">
                <a:solidFill>
                  <a:srgbClr val="000000"/>
                </a:solidFill>
                <a:latin typeface="游ゴシック" panose="020B0400000000000000" pitchFamily="50" charset="-128"/>
                <a:ea typeface="游ゴシック" panose="020B0400000000000000" pitchFamily="50" charset="-128"/>
                <a:cs typeface="Arial"/>
                <a:sym typeface="Arial"/>
              </a:rPr>
              <a:t>✓</a:t>
            </a:r>
            <a:r>
              <a:rPr lang="ja-JP" altLang="en-US" sz="1467" b="1" dirty="0">
                <a:solidFill>
                  <a:schemeClr val="dk1"/>
                </a:solidFill>
                <a:latin typeface="游ゴシック" panose="020B0400000000000000" pitchFamily="50" charset="-128"/>
                <a:ea typeface="游ゴシック" panose="020B0400000000000000" pitchFamily="50" charset="-128"/>
              </a:rPr>
              <a:t>商材やタイアップ広告のテーマに最適なターゲットにリーチ</a:t>
            </a:r>
            <a:endParaRPr lang="en-US" altLang="ja-JP" sz="1467" b="1" dirty="0">
              <a:solidFill>
                <a:schemeClr val="dk1"/>
              </a:solidFill>
              <a:latin typeface="游ゴシック" panose="020B0400000000000000" pitchFamily="50" charset="-128"/>
              <a:ea typeface="游ゴシック" panose="020B0400000000000000" pitchFamily="50" charset="-128"/>
            </a:endParaRPr>
          </a:p>
          <a:p>
            <a:pPr>
              <a:lnSpc>
                <a:spcPct val="110000"/>
              </a:lnSpc>
              <a:buSzPts val="1100"/>
            </a:pPr>
            <a:r>
              <a:rPr kumimoji="0" lang="ja-JP" altLang="en-US" sz="1467" b="1" kern="0" dirty="0">
                <a:solidFill>
                  <a:srgbClr val="000000"/>
                </a:solidFill>
                <a:latin typeface="游ゴシック" panose="020B0400000000000000" pitchFamily="50" charset="-128"/>
                <a:ea typeface="游ゴシック" panose="020B0400000000000000" pitchFamily="50" charset="-128"/>
                <a:cs typeface="Arial"/>
                <a:sym typeface="Arial"/>
              </a:rPr>
              <a:t>✓独自</a:t>
            </a:r>
            <a:r>
              <a:rPr lang="ja-JP" altLang="en-US" sz="1467" b="1" dirty="0">
                <a:solidFill>
                  <a:srgbClr val="000000"/>
                </a:solidFill>
                <a:latin typeface="游ゴシック" panose="020B0400000000000000" pitchFamily="50" charset="-128"/>
                <a:ea typeface="游ゴシック" panose="020B0400000000000000" pitchFamily="50" charset="-128"/>
                <a:cs typeface="Arial"/>
                <a:sym typeface="Arial"/>
              </a:rPr>
              <a:t>で作成した</a:t>
            </a:r>
            <a:r>
              <a:rPr kumimoji="0" lang="ja-JP" altLang="en-US" sz="1467" b="1" kern="0" dirty="0">
                <a:solidFill>
                  <a:srgbClr val="000000"/>
                </a:solidFill>
                <a:latin typeface="游ゴシック" panose="020B0400000000000000" pitchFamily="50" charset="-128"/>
                <a:ea typeface="游ゴシック" panose="020B0400000000000000" pitchFamily="50" charset="-128"/>
                <a:cs typeface="Arial"/>
                <a:sym typeface="Arial"/>
              </a:rPr>
              <a:t>セグメントをターゲットにしてリーチすることも可能</a:t>
            </a:r>
            <a:endParaRPr lang="ja-JP" altLang="en-US" sz="1467" b="1" dirty="0">
              <a:solidFill>
                <a:schemeClr val="dk1"/>
              </a:solidFill>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610AE8FC-89FE-9514-7664-2595447A613F}"/>
              </a:ext>
            </a:extLst>
          </p:cNvPr>
          <p:cNvSpPr txBox="1"/>
          <p:nvPr/>
        </p:nvSpPr>
        <p:spPr>
          <a:xfrm>
            <a:off x="992685" y="5814572"/>
            <a:ext cx="4329322" cy="465064"/>
          </a:xfrm>
          <a:prstGeom prst="rect">
            <a:avLst/>
          </a:prstGeom>
          <a:noFill/>
        </p:spPr>
        <p:txBody>
          <a:bodyPr wrap="square" rtlCol="0">
            <a:spAutoFit/>
          </a:bodyPr>
          <a:lstStyle/>
          <a:p>
            <a:pPr algn="l" defTabSz="914358" rtl="0">
              <a:lnSpc>
                <a:spcPts val="1500"/>
              </a:lnSpc>
              <a:defRPr/>
            </a:pPr>
            <a:r>
              <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保証メニューのため集客媒体の指定はできません。</a:t>
            </a:r>
            <a:endPar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l" defTabSz="914358" rtl="0">
              <a:lnSpc>
                <a:spcPts val="1500"/>
              </a:lnSpc>
              <a:defRPr/>
            </a:pPr>
            <a:r>
              <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希望期間中の</a:t>
            </a:r>
            <a:r>
              <a:rPr kumimoji="1" lang="en-US" altLang="ja-JP"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1000" kern="1200" spc="100" dirty="0">
                <a:solidFill>
                  <a:prstClr val="black"/>
                </a:solidFill>
                <a:latin typeface="游ゴシック" panose="020B0400000000000000" pitchFamily="50" charset="-128"/>
                <a:ea typeface="游ゴシック" panose="020B0400000000000000" pitchFamily="50" charset="-128"/>
                <a:cs typeface="メイリオ" pitchFamily="50" charset="-128"/>
              </a:rPr>
              <a:t>数によっては消化が難しいことがございます。</a:t>
            </a:r>
          </a:p>
        </p:txBody>
      </p:sp>
    </p:spTree>
    <p:extLst>
      <p:ext uri="{BB962C8B-B14F-4D97-AF65-F5344CB8AC3E}">
        <p14:creationId xmlns:p14="http://schemas.microsoft.com/office/powerpoint/2010/main" val="388581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77A5-1973-EAE8-C904-C43DCC5DFB8A}"/>
            </a:ext>
          </a:extLst>
        </p:cNvPr>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C2507351-3CE1-F015-E52E-0E11A5F21B81}"/>
              </a:ext>
            </a:extLst>
          </p:cNvPr>
          <p:cNvGrpSpPr/>
          <p:nvPr/>
        </p:nvGrpSpPr>
        <p:grpSpPr>
          <a:xfrm>
            <a:off x="730077" y="2571421"/>
            <a:ext cx="10731848" cy="437973"/>
            <a:chOff x="1215347" y="4240464"/>
            <a:chExt cx="17697613" cy="722250"/>
          </a:xfrm>
          <a:solidFill>
            <a:schemeClr val="tx1">
              <a:lumMod val="85000"/>
              <a:lumOff val="15000"/>
            </a:schemeClr>
          </a:solidFill>
        </p:grpSpPr>
        <p:sp>
          <p:nvSpPr>
            <p:cNvPr id="22" name="四角形: 角を丸くする 21">
              <a:extLst>
                <a:ext uri="{FF2B5EF4-FFF2-40B4-BE49-F238E27FC236}">
                  <a16:creationId xmlns:a16="http://schemas.microsoft.com/office/drawing/2014/main" id="{26CE6599-814E-3AEE-0ED6-BC56F2D55335}"/>
                </a:ext>
              </a:extLst>
            </p:cNvPr>
            <p:cNvSpPr/>
            <p:nvPr/>
          </p:nvSpPr>
          <p:spPr>
            <a:xfrm>
              <a:off x="1215347"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E8C5FD9B-2D59-FBD3-6C6C-30E71374F0F0}"/>
                </a:ext>
              </a:extLst>
            </p:cNvPr>
            <p:cNvSpPr/>
            <p:nvPr/>
          </p:nvSpPr>
          <p:spPr>
            <a:xfrm>
              <a:off x="7279475"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038256C6-4C1D-2B34-BD40-77CF62659878}"/>
                </a:ext>
              </a:extLst>
            </p:cNvPr>
            <p:cNvSpPr/>
            <p:nvPr/>
          </p:nvSpPr>
          <p:spPr>
            <a:xfrm>
              <a:off x="13343602"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CEA48861-652D-6C68-BCB7-BB67AC6E860A}"/>
              </a:ext>
            </a:extLst>
          </p:cNvPr>
          <p:cNvSpPr/>
          <p:nvPr/>
        </p:nvSpPr>
        <p:spPr>
          <a:xfrm>
            <a:off x="1574800" y="800697"/>
            <a:ext cx="988712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游ゴシック" panose="020B0400000000000000" pitchFamily="50" charset="-128"/>
                <a:ea typeface="游ゴシック" panose="020B0400000000000000" pitchFamily="50" charset="-128"/>
              </a:rPr>
              <a:t>Amplify</a:t>
            </a:r>
            <a:r>
              <a:rPr lang="ja-JP" altLang="en-US" sz="1200" b="1" dirty="0">
                <a:solidFill>
                  <a:prstClr val="black"/>
                </a:solidFill>
                <a:latin typeface="游ゴシック" panose="020B0400000000000000" pitchFamily="50" charset="-128"/>
                <a:ea typeface="游ゴシック" panose="020B0400000000000000" pitchFamily="50" charset="-128"/>
              </a:rPr>
              <a:t>スポンサーシップ「スタンダード」とは、朝日新聞社制作の記事タイアップ広告や動画コンテンツ等を、朝日新聞社の</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アカウントにて広告ブーストできる朝日新聞社限定のブーストプランです。以下の３つの商品に対して、高パフォーマンスに</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でブーストできます。</a:t>
            </a:r>
          </a:p>
        </p:txBody>
      </p:sp>
      <p:sp>
        <p:nvSpPr>
          <p:cNvPr id="4" name="スライド番号プレースホルダー 3">
            <a:extLst>
              <a:ext uri="{FF2B5EF4-FFF2-40B4-BE49-F238E27FC236}">
                <a16:creationId xmlns:a16="http://schemas.microsoft.com/office/drawing/2014/main" id="{46BE8479-FCCC-F433-D074-0FE1E1DECE05}"/>
              </a:ext>
            </a:extLst>
          </p:cNvPr>
          <p:cNvSpPr>
            <a:spLocks noGrp="1"/>
          </p:cNvSpPr>
          <p:nvPr>
            <p:ph type="sldNum" sz="quarter" idx="4"/>
          </p:nvPr>
        </p:nvSpPr>
        <p:spPr>
          <a:xfrm>
            <a:off x="11476235" y="6550889"/>
            <a:ext cx="715767" cy="303088"/>
          </a:xfrm>
        </p:spPr>
        <p:txBody>
          <a:bodyPr/>
          <a:lstStyle/>
          <a:p>
            <a:fld id="{F0930150-799C-42EB-9C9F-896D7359E95B}" type="slidenum">
              <a:rPr lang="ja-JP" altLang="en-US"/>
              <a:pPr/>
              <a:t>14</a:t>
            </a:fld>
            <a:endParaRPr lang="ja-JP" altLang="en-US"/>
          </a:p>
        </p:txBody>
      </p:sp>
      <p:sp>
        <p:nvSpPr>
          <p:cNvPr id="5" name="タイトル 4">
            <a:extLst>
              <a:ext uri="{FF2B5EF4-FFF2-40B4-BE49-F238E27FC236}">
                <a16:creationId xmlns:a16="http://schemas.microsoft.com/office/drawing/2014/main" id="{F17C2304-82F7-4EBA-7855-0B661BD9F11B}"/>
              </a:ext>
            </a:extLst>
          </p:cNvPr>
          <p:cNvSpPr>
            <a:spLocks noGrp="1"/>
          </p:cNvSpPr>
          <p:nvPr>
            <p:ph type="title"/>
          </p:nvPr>
        </p:nvSpPr>
        <p:spPr>
          <a:xfrm>
            <a:off x="533401" y="255643"/>
            <a:ext cx="9105900" cy="425395"/>
          </a:xfrm>
        </p:spPr>
        <p:txBody>
          <a:bodyPr/>
          <a:lstStyle/>
          <a:p>
            <a:r>
              <a:rPr lang="en-US" altLang="ja-JP" dirty="0"/>
              <a:t>X</a:t>
            </a:r>
            <a:r>
              <a:rPr lang="ja-JP" altLang="en-US" dirty="0"/>
              <a:t> </a:t>
            </a:r>
            <a:r>
              <a:rPr lang="en-US" altLang="ja-JP" dirty="0"/>
              <a:t>Amplify</a:t>
            </a:r>
            <a:r>
              <a:rPr lang="ja-JP" altLang="en-US" dirty="0"/>
              <a:t>スポンサーシップ</a:t>
            </a:r>
            <a:r>
              <a:rPr lang="ja-JP" altLang="en-US" sz="2000" dirty="0"/>
              <a:t>（スタンダード）</a:t>
            </a:r>
            <a:endParaRPr lang="ja-JP" altLang="en-US" dirty="0"/>
          </a:p>
        </p:txBody>
      </p:sp>
      <p:grpSp>
        <p:nvGrpSpPr>
          <p:cNvPr id="13" name="グループ化 12">
            <a:extLst>
              <a:ext uri="{FF2B5EF4-FFF2-40B4-BE49-F238E27FC236}">
                <a16:creationId xmlns:a16="http://schemas.microsoft.com/office/drawing/2014/main" id="{FE78D440-5215-B04F-62AF-36DBAF28F3A1}"/>
              </a:ext>
            </a:extLst>
          </p:cNvPr>
          <p:cNvGrpSpPr/>
          <p:nvPr/>
        </p:nvGrpSpPr>
        <p:grpSpPr>
          <a:xfrm>
            <a:off x="583328" y="5970211"/>
            <a:ext cx="11344653" cy="419193"/>
            <a:chOff x="573456" y="5134563"/>
            <a:chExt cx="11345449" cy="419222"/>
          </a:xfrm>
        </p:grpSpPr>
        <p:sp>
          <p:nvSpPr>
            <p:cNvPr id="14" name="テキスト プレースホルダー 1">
              <a:extLst>
                <a:ext uri="{FF2B5EF4-FFF2-40B4-BE49-F238E27FC236}">
                  <a16:creationId xmlns:a16="http://schemas.microsoft.com/office/drawing/2014/main" id="{5BB8EC78-2EF7-EC6A-5E41-8D3CCC5B1D2C}"/>
                </a:ext>
              </a:extLst>
            </p:cNvPr>
            <p:cNvSpPr txBox="1">
              <a:spLocks/>
            </p:cNvSpPr>
            <p:nvPr/>
          </p:nvSpPr>
          <p:spPr>
            <a:xfrm>
              <a:off x="1431443" y="5160967"/>
              <a:ext cx="10487462"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社への事前の可否確認や広告主様の</a:t>
              </a: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アカウント保有などの注意事項がありますので、ご提案前に弊社担当者</a:t>
              </a:r>
              <a:r>
                <a:rPr lang="en-US" altLang="ja-JP" sz="950" dirty="0">
                  <a:solidFill>
                    <a:prstClr val="black"/>
                  </a:solidFill>
                  <a:latin typeface="游ゴシック" panose="020B0400000000000000" pitchFamily="50" charset="-128"/>
                  <a:ea typeface="游ゴシック" panose="020B0400000000000000" pitchFamily="50" charset="-128"/>
                </a:rPr>
                <a:t>(</a:t>
              </a:r>
              <a:r>
                <a:rPr lang="en-US" altLang="ja-JP" sz="950" dirty="0">
                  <a:solidFill>
                    <a:prstClr val="black"/>
                  </a:solidFill>
                  <a:latin typeface="游ゴシック" panose="020B0400000000000000" pitchFamily="50" charset="-128"/>
                  <a:ea typeface="游ゴシック" panose="020B0400000000000000" pitchFamily="50" charset="-128"/>
                  <a:hlinkClick r:id="rId3"/>
                </a:rPr>
                <a:t>ad-info@asahi.com</a:t>
              </a:r>
              <a:r>
                <a:rPr lang="en-US" altLang="ja-JP" sz="950" dirty="0">
                  <a:solidFill>
                    <a:prstClr val="black"/>
                  </a:solidFill>
                  <a:latin typeface="游ゴシック" panose="020B0400000000000000" pitchFamily="50" charset="-128"/>
                  <a:ea typeface="游ゴシック" panose="020B0400000000000000" pitchFamily="50" charset="-128"/>
                </a:rPr>
                <a:t>)</a:t>
              </a:r>
              <a:r>
                <a:rPr lang="ja-JP" altLang="en-US" sz="950" dirty="0">
                  <a:solidFill>
                    <a:prstClr val="black"/>
                  </a:solidFill>
                  <a:latin typeface="游ゴシック" panose="020B0400000000000000" pitchFamily="50" charset="-128"/>
                  <a:ea typeface="游ゴシック" panose="020B0400000000000000" pitchFamily="50" charset="-128"/>
                </a:rPr>
                <a:t>にお問い合わせください。</a:t>
              </a:r>
            </a:p>
          </p:txBody>
        </p:sp>
        <p:sp>
          <p:nvSpPr>
            <p:cNvPr id="15" name="テキスト ボックス 14">
              <a:extLst>
                <a:ext uri="{FF2B5EF4-FFF2-40B4-BE49-F238E27FC236}">
                  <a16:creationId xmlns:a16="http://schemas.microsoft.com/office/drawing/2014/main" id="{18E8A0F4-506B-0AC5-8EAA-D890A50BE2B3}"/>
                </a:ext>
              </a:extLst>
            </p:cNvPr>
            <p:cNvSpPr txBox="1"/>
            <p:nvPr/>
          </p:nvSpPr>
          <p:spPr>
            <a:xfrm>
              <a:off x="573456" y="5134563"/>
              <a:ext cx="857987" cy="253933"/>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17" name="グループ化 16">
            <a:extLst>
              <a:ext uri="{FF2B5EF4-FFF2-40B4-BE49-F238E27FC236}">
                <a16:creationId xmlns:a16="http://schemas.microsoft.com/office/drawing/2014/main" id="{B353DDF1-5E8D-B311-9B36-845C163565B1}"/>
              </a:ext>
            </a:extLst>
          </p:cNvPr>
          <p:cNvGrpSpPr/>
          <p:nvPr/>
        </p:nvGrpSpPr>
        <p:grpSpPr>
          <a:xfrm>
            <a:off x="750642" y="2580565"/>
            <a:ext cx="10690716" cy="430732"/>
            <a:chOff x="444500" y="2780703"/>
            <a:chExt cx="11436826" cy="460793"/>
          </a:xfrm>
          <a:noFill/>
        </p:grpSpPr>
        <p:sp>
          <p:nvSpPr>
            <p:cNvPr id="18" name="四角形: 角を丸くする 17">
              <a:extLst>
                <a:ext uri="{FF2B5EF4-FFF2-40B4-BE49-F238E27FC236}">
                  <a16:creationId xmlns:a16="http://schemas.microsoft.com/office/drawing/2014/main" id="{CD0848DF-567E-2CF7-A0C4-07767C592219}"/>
                </a:ext>
              </a:extLst>
            </p:cNvPr>
            <p:cNvSpPr/>
            <p:nvPr/>
          </p:nvSpPr>
          <p:spPr>
            <a:xfrm>
              <a:off x="44450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タイアップページ誘導</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0085C341-F8EA-0E2B-F7B4-98192C1FE551}"/>
                </a:ext>
              </a:extLst>
            </p:cNvPr>
            <p:cNvSpPr/>
            <p:nvPr/>
          </p:nvSpPr>
          <p:spPr>
            <a:xfrm>
              <a:off x="4366795"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動画ブースト</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8C23205D-21C2-89FE-F0BF-BEFF55AA2947}"/>
                </a:ext>
              </a:extLst>
            </p:cNvPr>
            <p:cNvSpPr/>
            <p:nvPr/>
          </p:nvSpPr>
          <p:spPr>
            <a:xfrm>
              <a:off x="828909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広告主ページ誘導</a:t>
              </a:r>
            </a:p>
          </p:txBody>
        </p:sp>
      </p:grpSp>
      <p:sp>
        <p:nvSpPr>
          <p:cNvPr id="24" name="テキスト ボックス 23">
            <a:extLst>
              <a:ext uri="{FF2B5EF4-FFF2-40B4-BE49-F238E27FC236}">
                <a16:creationId xmlns:a16="http://schemas.microsoft.com/office/drawing/2014/main" id="{42A89AF7-9C12-6313-DC54-D31C1DE560AA}"/>
              </a:ext>
            </a:extLst>
          </p:cNvPr>
          <p:cNvSpPr txBox="1"/>
          <p:nvPr/>
        </p:nvSpPr>
        <p:spPr>
          <a:xfrm>
            <a:off x="658110" y="2154781"/>
            <a:ext cx="505267" cy="428259"/>
          </a:xfrm>
          <a:prstGeom prst="rect">
            <a:avLst/>
          </a:prstGeom>
          <a:noFill/>
        </p:spPr>
        <p:txBody>
          <a:bodyPr wrap="none" rtlCol="0">
            <a:spAutoFit/>
          </a:bodyPr>
          <a:lstStyle/>
          <a:p>
            <a:pPr algn="l" defTabSz="914358" rtl="0">
              <a:defRPr/>
            </a:pPr>
            <a:r>
              <a:rPr kumimoji="1" lang="en-US" altLang="ja-JP" sz="2183" b="1" kern="1200">
                <a:solidFill>
                  <a:srgbClr val="1586D2"/>
                </a:solidFill>
                <a:latin typeface="游ゴシック" panose="020B0400000000000000" pitchFamily="50" charset="-128"/>
                <a:ea typeface="游ゴシック" panose="020B0400000000000000" pitchFamily="50" charset="-128"/>
                <a:cs typeface="+mn-cs"/>
              </a:rPr>
              <a:t>01</a:t>
            </a:r>
            <a:endParaRPr kumimoji="1" lang="ja-JP" altLang="en-US" sz="2183" b="1" kern="1200">
              <a:solidFill>
                <a:srgbClr val="1586D2"/>
              </a:solidFill>
              <a:latin typeface="游ゴシック" panose="020B0400000000000000" pitchFamily="50" charset="-128"/>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FE07FC86-CA0D-C041-DB1A-3800A15CE579}"/>
              </a:ext>
            </a:extLst>
          </p:cNvPr>
          <p:cNvSpPr txBox="1"/>
          <p:nvPr/>
        </p:nvSpPr>
        <p:spPr>
          <a:xfrm>
            <a:off x="4347534" y="2154781"/>
            <a:ext cx="505267" cy="428259"/>
          </a:xfrm>
          <a:prstGeom prst="rect">
            <a:avLst/>
          </a:prstGeom>
          <a:noFill/>
        </p:spPr>
        <p:txBody>
          <a:bodyPr wrap="none" rtlCol="0">
            <a:spAutoFit/>
          </a:bodyPr>
          <a:lstStyle/>
          <a:p>
            <a:pPr algn="l" defTabSz="914358" rtl="0">
              <a:defRPr/>
            </a:pPr>
            <a:r>
              <a:rPr kumimoji="1" lang="en-US" altLang="ja-JP" sz="2183" b="1" kern="1200">
                <a:solidFill>
                  <a:srgbClr val="1586D2"/>
                </a:solidFill>
                <a:latin typeface="游ゴシック" panose="020B0400000000000000" pitchFamily="50" charset="-128"/>
                <a:ea typeface="游ゴシック" panose="020B0400000000000000" pitchFamily="50" charset="-128"/>
                <a:cs typeface="+mn-cs"/>
              </a:rPr>
              <a:t>02</a:t>
            </a:r>
            <a:endParaRPr kumimoji="1" lang="ja-JP" altLang="en-US" sz="2183" b="1" kern="1200">
              <a:solidFill>
                <a:srgbClr val="1586D2"/>
              </a:solidFill>
              <a:latin typeface="游ゴシック" panose="020B0400000000000000" pitchFamily="50" charset="-128"/>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F7F05F61-F3DB-4E18-C589-3008DE39DB99}"/>
              </a:ext>
            </a:extLst>
          </p:cNvPr>
          <p:cNvSpPr txBox="1"/>
          <p:nvPr/>
        </p:nvSpPr>
        <p:spPr>
          <a:xfrm>
            <a:off x="7980279" y="2154781"/>
            <a:ext cx="505267" cy="428259"/>
          </a:xfrm>
          <a:prstGeom prst="rect">
            <a:avLst/>
          </a:prstGeom>
          <a:noFill/>
        </p:spPr>
        <p:txBody>
          <a:bodyPr wrap="none" rtlCol="0">
            <a:spAutoFit/>
          </a:bodyPr>
          <a:lstStyle/>
          <a:p>
            <a:pPr algn="l" defTabSz="914358" rtl="0">
              <a:defRPr/>
            </a:pPr>
            <a:r>
              <a:rPr kumimoji="1" lang="en-US" altLang="ja-JP" sz="2183" b="1" kern="1200">
                <a:solidFill>
                  <a:srgbClr val="1586D2"/>
                </a:solidFill>
                <a:latin typeface="游ゴシック" panose="020B0400000000000000" pitchFamily="50" charset="-128"/>
                <a:ea typeface="游ゴシック" panose="020B0400000000000000" pitchFamily="50" charset="-128"/>
                <a:cs typeface="+mn-cs"/>
              </a:rPr>
              <a:t>03</a:t>
            </a:r>
            <a:endParaRPr kumimoji="1" lang="ja-JP" altLang="en-US" sz="2183" b="1" kern="1200">
              <a:solidFill>
                <a:srgbClr val="1586D2"/>
              </a:solidFill>
              <a:latin typeface="游ゴシック" panose="020B0400000000000000" pitchFamily="50" charset="-128"/>
              <a:ea typeface="游ゴシック" panose="020B0400000000000000" pitchFamily="50" charset="-128"/>
              <a:cs typeface="+mn-cs"/>
            </a:endParaRPr>
          </a:p>
        </p:txBody>
      </p:sp>
      <p:sp>
        <p:nvSpPr>
          <p:cNvPr id="27" name="テキスト プレースホルダー 1">
            <a:extLst>
              <a:ext uri="{FF2B5EF4-FFF2-40B4-BE49-F238E27FC236}">
                <a16:creationId xmlns:a16="http://schemas.microsoft.com/office/drawing/2014/main" id="{12819D41-FCEF-60FB-E0ED-3DA2BCED9FB3}"/>
              </a:ext>
            </a:extLst>
          </p:cNvPr>
          <p:cNvSpPr txBox="1">
            <a:spLocks/>
          </p:cNvSpPr>
          <p:nvPr/>
        </p:nvSpPr>
        <p:spPr>
          <a:xfrm>
            <a:off x="1128724"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朝日新聞社のタイアップ広告へ誘導</a:t>
            </a:r>
            <a:endParaRPr lang="en-US" altLang="ja-JP" sz="1100" b="1" dirty="0">
              <a:solidFill>
                <a:prstClr val="black"/>
              </a:solidFill>
              <a:latin typeface="游ゴシック" panose="020B0400000000000000" pitchFamily="50" charset="-128"/>
              <a:ea typeface="游ゴシック" panose="020B0400000000000000" pitchFamily="50" charset="-128"/>
            </a:endParaRPr>
          </a:p>
        </p:txBody>
      </p:sp>
      <p:sp>
        <p:nvSpPr>
          <p:cNvPr id="28" name="テキスト プレースホルダー 1">
            <a:extLst>
              <a:ext uri="{FF2B5EF4-FFF2-40B4-BE49-F238E27FC236}">
                <a16:creationId xmlns:a16="http://schemas.microsoft.com/office/drawing/2014/main" id="{501D0F86-B8EB-88CB-F3F5-D3394448214A}"/>
              </a:ext>
            </a:extLst>
          </p:cNvPr>
          <p:cNvSpPr txBox="1">
            <a:spLocks/>
          </p:cNvSpPr>
          <p:nvPr/>
        </p:nvSpPr>
        <p:spPr>
          <a:xfrm>
            <a:off x="4753330"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朝日新聞社が制作する動画へ誘導</a:t>
            </a:r>
          </a:p>
        </p:txBody>
      </p:sp>
      <p:sp>
        <p:nvSpPr>
          <p:cNvPr id="29" name="テキスト プレースホルダー 1">
            <a:extLst>
              <a:ext uri="{FF2B5EF4-FFF2-40B4-BE49-F238E27FC236}">
                <a16:creationId xmlns:a16="http://schemas.microsoft.com/office/drawing/2014/main" id="{A364E0F8-B556-33CF-ED35-03B9A345A866}"/>
              </a:ext>
            </a:extLst>
          </p:cNvPr>
          <p:cNvSpPr txBox="1">
            <a:spLocks/>
          </p:cNvSpPr>
          <p:nvPr/>
        </p:nvSpPr>
        <p:spPr>
          <a:xfrm>
            <a:off x="8341623" y="2275268"/>
            <a:ext cx="3303001" cy="200220"/>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朝日新聞社制作の投稿クリエイティブで誘導</a:t>
            </a:r>
          </a:p>
        </p:txBody>
      </p:sp>
      <p:sp>
        <p:nvSpPr>
          <p:cNvPr id="30" name="テキスト プレースホルダー 1">
            <a:extLst>
              <a:ext uri="{FF2B5EF4-FFF2-40B4-BE49-F238E27FC236}">
                <a16:creationId xmlns:a16="http://schemas.microsoft.com/office/drawing/2014/main" id="{CF10DAC6-A991-F8E2-AC34-1476DACB8E1B}"/>
              </a:ext>
            </a:extLst>
          </p:cNvPr>
          <p:cNvSpPr txBox="1">
            <a:spLocks/>
          </p:cNvSpPr>
          <p:nvPr/>
        </p:nvSpPr>
        <p:spPr>
          <a:xfrm>
            <a:off x="663039" y="1760332"/>
            <a:ext cx="9146628" cy="29071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en-US" altLang="ja-JP" sz="1800" b="1" spc="200" dirty="0">
                <a:solidFill>
                  <a:prstClr val="black"/>
                </a:solidFill>
                <a:latin typeface="游ゴシック" panose="020B0400000000000000" pitchFamily="50" charset="-128"/>
                <a:ea typeface="游ゴシック" panose="020B0400000000000000" pitchFamily="50" charset="-128"/>
              </a:rPr>
              <a:t>X</a:t>
            </a:r>
            <a:r>
              <a:rPr lang="ja-JP" altLang="en-US" sz="1800" b="1" spc="200" dirty="0">
                <a:solidFill>
                  <a:prstClr val="black"/>
                </a:solidFill>
                <a:latin typeface="游ゴシック" panose="020B0400000000000000" pitchFamily="50" charset="-128"/>
                <a:ea typeface="游ゴシック" panose="020B0400000000000000" pitchFamily="50" charset="-128"/>
              </a:rPr>
              <a:t>広告ブースト</a:t>
            </a:r>
            <a:r>
              <a:rPr lang="ja-JP" altLang="en-US" sz="1600" b="1" spc="200" dirty="0">
                <a:solidFill>
                  <a:schemeClr val="bg1"/>
                </a:solidFill>
                <a:highlight>
                  <a:srgbClr val="1586D2"/>
                </a:highlight>
                <a:latin typeface="游ゴシック" panose="020B0400000000000000" pitchFamily="50" charset="-128"/>
                <a:ea typeface="游ゴシック" panose="020B0400000000000000" pitchFamily="50" charset="-128"/>
              </a:rPr>
              <a:t>（スタンダード</a:t>
            </a:r>
            <a:r>
              <a:rPr lang="ja-JP" altLang="en-US" sz="1400" b="1" spc="200" dirty="0">
                <a:solidFill>
                  <a:schemeClr val="bg1"/>
                </a:solidFill>
                <a:highlight>
                  <a:srgbClr val="1586D2"/>
                </a:highlight>
                <a:latin typeface="游ゴシック" panose="020B0400000000000000" pitchFamily="50" charset="-128"/>
                <a:ea typeface="游ゴシック" panose="020B0400000000000000" pitchFamily="50" charset="-128"/>
              </a:rPr>
              <a:t>）</a:t>
            </a:r>
            <a:endParaRPr lang="ja-JP" altLang="en-US" sz="1600" b="1" spc="200" dirty="0">
              <a:solidFill>
                <a:schemeClr val="bg1"/>
              </a:solidFill>
              <a:highlight>
                <a:srgbClr val="1586D2"/>
              </a:highlight>
              <a:latin typeface="游ゴシック" panose="020B0400000000000000" pitchFamily="50" charset="-128"/>
              <a:ea typeface="游ゴシック" panose="020B0400000000000000" pitchFamily="50" charset="-128"/>
            </a:endParaRPr>
          </a:p>
        </p:txBody>
      </p:sp>
      <p:sp>
        <p:nvSpPr>
          <p:cNvPr id="98" name="テキスト プレースホルダー 1">
            <a:extLst>
              <a:ext uri="{FF2B5EF4-FFF2-40B4-BE49-F238E27FC236}">
                <a16:creationId xmlns:a16="http://schemas.microsoft.com/office/drawing/2014/main" id="{E0138202-EC26-79AA-75B3-25FAC4A5AA60}"/>
              </a:ext>
            </a:extLst>
          </p:cNvPr>
          <p:cNvSpPr txBox="1">
            <a:spLocks/>
          </p:cNvSpPr>
          <p:nvPr/>
        </p:nvSpPr>
        <p:spPr>
          <a:xfrm>
            <a:off x="4883370" y="3166839"/>
            <a:ext cx="2535955"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dirty="0">
                <a:solidFill>
                  <a:srgbClr val="F5296C"/>
                </a:solidFill>
                <a:latin typeface="游ゴシック" panose="020B0400000000000000" pitchFamily="50" charset="-128"/>
                <a:ea typeface="游ゴシック" panose="020B0400000000000000" pitchFamily="50" charset="-128"/>
              </a:rPr>
              <a:t>高パフォーマンス（再生数）</a:t>
            </a:r>
          </a:p>
        </p:txBody>
      </p:sp>
      <p:sp>
        <p:nvSpPr>
          <p:cNvPr id="161" name="テキスト プレースホルダー 1">
            <a:extLst>
              <a:ext uri="{FF2B5EF4-FFF2-40B4-BE49-F238E27FC236}">
                <a16:creationId xmlns:a16="http://schemas.microsoft.com/office/drawing/2014/main" id="{02D0A2BC-7D2A-A1A1-6E6A-64B5A4587B7D}"/>
              </a:ext>
            </a:extLst>
          </p:cNvPr>
          <p:cNvSpPr txBox="1">
            <a:spLocks/>
          </p:cNvSpPr>
          <p:nvPr/>
        </p:nvSpPr>
        <p:spPr>
          <a:xfrm>
            <a:off x="4883370" y="3439341"/>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アカウント上の動画クリエイティブ</a:t>
            </a:r>
            <a:r>
              <a:rPr lang="ja-JP" altLang="en-US" sz="900" b="1" spc="60" dirty="0">
                <a:solidFill>
                  <a:srgbClr val="2C96D4"/>
                </a:solidFill>
                <a:latin typeface="游ゴシック" panose="020B0400000000000000" pitchFamily="50" charset="-128"/>
                <a:ea typeface="游ゴシック" panose="020B0400000000000000" pitchFamily="50" charset="-128"/>
              </a:rPr>
              <a:t>（</a:t>
            </a:r>
            <a:r>
              <a:rPr lang="en-US" altLang="ja-JP" sz="900" b="1" spc="60" dirty="0">
                <a:solidFill>
                  <a:srgbClr val="2C96D4"/>
                </a:solidFill>
                <a:latin typeface="游ゴシック" panose="020B0400000000000000" pitchFamily="50" charset="-128"/>
                <a:ea typeface="游ゴシック" panose="020B0400000000000000" pitchFamily="50" charset="-128"/>
              </a:rPr>
              <a:t>WEB</a:t>
            </a:r>
            <a:r>
              <a:rPr lang="ja-JP" altLang="en-US" sz="900" b="1" spc="60" dirty="0">
                <a:solidFill>
                  <a:srgbClr val="2C96D4"/>
                </a:solidFill>
                <a:latin typeface="游ゴシック" panose="020B0400000000000000" pitchFamily="50" charset="-128"/>
                <a:ea typeface="游ゴシック" panose="020B0400000000000000" pitchFamily="50" charset="-128"/>
              </a:rPr>
              <a:t>セミナー等含む）</a:t>
            </a:r>
            <a:r>
              <a:rPr lang="ja-JP" altLang="en-US" sz="1000" b="1" spc="60" dirty="0">
                <a:solidFill>
                  <a:srgbClr val="2C96D4"/>
                </a:solidFill>
                <a:latin typeface="游ゴシック" panose="020B0400000000000000" pitchFamily="50" charset="-128"/>
                <a:ea typeface="游ゴシック" panose="020B0400000000000000" pitchFamily="50" charset="-128"/>
              </a:rPr>
              <a:t>をブースト</a:t>
            </a:r>
          </a:p>
        </p:txBody>
      </p:sp>
      <p:sp>
        <p:nvSpPr>
          <p:cNvPr id="162" name="テキスト プレースホルダー 1">
            <a:extLst>
              <a:ext uri="{FF2B5EF4-FFF2-40B4-BE49-F238E27FC236}">
                <a16:creationId xmlns:a16="http://schemas.microsoft.com/office/drawing/2014/main" id="{27250AEC-436A-9F54-64C9-66E6CB70CBE9}"/>
              </a:ext>
            </a:extLst>
          </p:cNvPr>
          <p:cNvSpPr txBox="1">
            <a:spLocks/>
          </p:cNvSpPr>
          <p:nvPr/>
        </p:nvSpPr>
        <p:spPr>
          <a:xfrm>
            <a:off x="8453972" y="3425127"/>
            <a:ext cx="3330363"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アカウント上で投稿内容を</a:t>
            </a:r>
            <a:endParaRPr lang="en-US" altLang="ja-JP" sz="1000" b="1" spc="60" dirty="0">
              <a:solidFill>
                <a:srgbClr val="2C96D4"/>
              </a:solidFill>
              <a:latin typeface="游ゴシック" panose="020B0400000000000000" pitchFamily="50" charset="-128"/>
              <a:ea typeface="游ゴシック" panose="020B0400000000000000" pitchFamily="50" charset="-128"/>
            </a:endParaRPr>
          </a:p>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朝日が制作し広告主の</a:t>
            </a:r>
            <a:r>
              <a:rPr lang="en-US" altLang="ja-JP" sz="1000" b="1" spc="60" dirty="0">
                <a:solidFill>
                  <a:srgbClr val="2C96D4"/>
                </a:solidFill>
                <a:latin typeface="游ゴシック" panose="020B0400000000000000" pitchFamily="50" charset="-128"/>
                <a:ea typeface="游ゴシック" panose="020B0400000000000000" pitchFamily="50" charset="-128"/>
              </a:rPr>
              <a:t>WEB</a:t>
            </a:r>
            <a:r>
              <a:rPr lang="ja-JP" altLang="en-US" sz="1000" b="1" spc="60" dirty="0">
                <a:solidFill>
                  <a:srgbClr val="2C96D4"/>
                </a:solidFill>
                <a:latin typeface="游ゴシック" panose="020B0400000000000000" pitchFamily="50" charset="-128"/>
                <a:ea typeface="游ゴシック" panose="020B0400000000000000" pitchFamily="50" charset="-128"/>
              </a:rPr>
              <a:t>ページへ遷移</a:t>
            </a:r>
          </a:p>
        </p:txBody>
      </p:sp>
      <p:sp>
        <p:nvSpPr>
          <p:cNvPr id="171" name="テキスト プレースホルダー 1">
            <a:extLst>
              <a:ext uri="{FF2B5EF4-FFF2-40B4-BE49-F238E27FC236}">
                <a16:creationId xmlns:a16="http://schemas.microsoft.com/office/drawing/2014/main" id="{07500D01-49C0-1E3B-D87F-29F1DE6F7F3B}"/>
              </a:ext>
            </a:extLst>
          </p:cNvPr>
          <p:cNvSpPr txBox="1">
            <a:spLocks/>
          </p:cNvSpPr>
          <p:nvPr/>
        </p:nvSpPr>
        <p:spPr>
          <a:xfrm>
            <a:off x="2526827" y="861385"/>
            <a:ext cx="8608723" cy="751169"/>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endParaRPr lang="ja-JP" altLang="en-US" sz="1092">
              <a:solidFill>
                <a:prstClr val="black"/>
              </a:solidFill>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7963CCA6-265F-6800-CC7B-36F3EA93A0D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87245" y="910301"/>
            <a:ext cx="450091" cy="461632"/>
          </a:xfrm>
          <a:prstGeom prst="rect">
            <a:avLst/>
          </a:prstGeom>
        </p:spPr>
      </p:pic>
      <p:sp>
        <p:nvSpPr>
          <p:cNvPr id="8" name="テキスト プレースホルダー 1">
            <a:extLst>
              <a:ext uri="{FF2B5EF4-FFF2-40B4-BE49-F238E27FC236}">
                <a16:creationId xmlns:a16="http://schemas.microsoft.com/office/drawing/2014/main" id="{D466AD8D-C83F-A8FA-5C13-F53D6BDED208}"/>
              </a:ext>
            </a:extLst>
          </p:cNvPr>
          <p:cNvSpPr txBox="1">
            <a:spLocks/>
          </p:cNvSpPr>
          <p:nvPr/>
        </p:nvSpPr>
        <p:spPr>
          <a:xfrm>
            <a:off x="8440113" y="3166839"/>
            <a:ext cx="3106020"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spc="-150" dirty="0">
                <a:solidFill>
                  <a:srgbClr val="F5296C"/>
                </a:solidFill>
                <a:latin typeface="游ゴシック" panose="020B0400000000000000" pitchFamily="50" charset="-128"/>
                <a:ea typeface="游ゴシック" panose="020B0400000000000000" pitchFamily="50" charset="-128"/>
              </a:rPr>
              <a:t>高パフォーマンス（クリック数</a:t>
            </a:r>
            <a:r>
              <a:rPr lang="ja-JP" altLang="en-US" b="1" dirty="0">
                <a:solidFill>
                  <a:srgbClr val="F5296C"/>
                </a:solidFill>
                <a:latin typeface="游ゴシック" panose="020B0400000000000000" pitchFamily="50" charset="-128"/>
                <a:ea typeface="游ゴシック" panose="020B0400000000000000" pitchFamily="50" charset="-128"/>
              </a:rPr>
              <a:t>／</a:t>
            </a:r>
            <a:r>
              <a:rPr lang="en-US" altLang="ja-JP" b="1" dirty="0">
                <a:solidFill>
                  <a:srgbClr val="F5296C"/>
                </a:solidFill>
                <a:latin typeface="游ゴシック" panose="020B0400000000000000" pitchFamily="50" charset="-128"/>
                <a:ea typeface="游ゴシック" panose="020B0400000000000000" pitchFamily="50" charset="-128"/>
              </a:rPr>
              <a:t>imp</a:t>
            </a:r>
            <a:r>
              <a:rPr lang="ja-JP" altLang="en-US" b="1" dirty="0">
                <a:solidFill>
                  <a:srgbClr val="F5296C"/>
                </a:solidFill>
                <a:latin typeface="游ゴシック" panose="020B0400000000000000" pitchFamily="50" charset="-128"/>
                <a:ea typeface="游ゴシック" panose="020B0400000000000000" pitchFamily="50" charset="-128"/>
              </a:rPr>
              <a:t>数）</a:t>
            </a:r>
          </a:p>
        </p:txBody>
      </p:sp>
      <p:pic>
        <p:nvPicPr>
          <p:cNvPr id="11" name="グラフィックス 10">
            <a:extLst>
              <a:ext uri="{FF2B5EF4-FFF2-40B4-BE49-F238E27FC236}">
                <a16:creationId xmlns:a16="http://schemas.microsoft.com/office/drawing/2014/main" id="{451DF304-437A-D7FB-34A1-D7901D9F6C8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87489" y="3166839"/>
            <a:ext cx="349442" cy="570644"/>
          </a:xfrm>
          <a:prstGeom prst="rect">
            <a:avLst/>
          </a:prstGeom>
        </p:spPr>
      </p:pic>
      <p:pic>
        <p:nvPicPr>
          <p:cNvPr id="43" name="グラフィックス 42">
            <a:extLst>
              <a:ext uri="{FF2B5EF4-FFF2-40B4-BE49-F238E27FC236}">
                <a16:creationId xmlns:a16="http://schemas.microsoft.com/office/drawing/2014/main" id="{70F0B49C-695D-29B3-A0B1-F2E0A644AAD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0482" y="3166839"/>
            <a:ext cx="349442" cy="570644"/>
          </a:xfrm>
          <a:prstGeom prst="rect">
            <a:avLst/>
          </a:prstGeom>
        </p:spPr>
      </p:pic>
      <p:sp>
        <p:nvSpPr>
          <p:cNvPr id="44" name="テキスト プレースホルダー 1">
            <a:extLst>
              <a:ext uri="{FF2B5EF4-FFF2-40B4-BE49-F238E27FC236}">
                <a16:creationId xmlns:a16="http://schemas.microsoft.com/office/drawing/2014/main" id="{A851CBE8-F6AA-2E7A-7573-3129F104BCD3}"/>
              </a:ext>
            </a:extLst>
          </p:cNvPr>
          <p:cNvSpPr txBox="1">
            <a:spLocks/>
          </p:cNvSpPr>
          <p:nvPr/>
        </p:nvSpPr>
        <p:spPr>
          <a:xfrm>
            <a:off x="1132897" y="3166839"/>
            <a:ext cx="3106020"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spc="-150" dirty="0">
                <a:solidFill>
                  <a:srgbClr val="F5296C"/>
                </a:solidFill>
                <a:latin typeface="游ゴシック" panose="020B0400000000000000" pitchFamily="50" charset="-128"/>
                <a:ea typeface="游ゴシック" panose="020B0400000000000000" pitchFamily="50" charset="-128"/>
              </a:rPr>
              <a:t>高パフォーマンス（クリック数</a:t>
            </a:r>
            <a:r>
              <a:rPr lang="ja-JP" altLang="en-US" b="1" dirty="0">
                <a:solidFill>
                  <a:srgbClr val="F5296C"/>
                </a:solidFill>
                <a:latin typeface="游ゴシック" panose="020B0400000000000000" pitchFamily="50" charset="-128"/>
                <a:ea typeface="游ゴシック" panose="020B0400000000000000" pitchFamily="50" charset="-128"/>
              </a:rPr>
              <a:t>／</a:t>
            </a:r>
            <a:r>
              <a:rPr lang="en-US" altLang="ja-JP" b="1" dirty="0">
                <a:solidFill>
                  <a:srgbClr val="F5296C"/>
                </a:solidFill>
                <a:latin typeface="游ゴシック" panose="020B0400000000000000" pitchFamily="50" charset="-128"/>
                <a:ea typeface="游ゴシック" panose="020B0400000000000000" pitchFamily="50" charset="-128"/>
              </a:rPr>
              <a:t>imp</a:t>
            </a:r>
            <a:r>
              <a:rPr lang="ja-JP" altLang="en-US" b="1" dirty="0">
                <a:solidFill>
                  <a:srgbClr val="F5296C"/>
                </a:solidFill>
                <a:latin typeface="游ゴシック" panose="020B0400000000000000" pitchFamily="50" charset="-128"/>
                <a:ea typeface="游ゴシック" panose="020B0400000000000000" pitchFamily="50" charset="-128"/>
              </a:rPr>
              <a:t>数）</a:t>
            </a:r>
          </a:p>
        </p:txBody>
      </p:sp>
      <p:sp>
        <p:nvSpPr>
          <p:cNvPr id="45" name="テキスト プレースホルダー 1">
            <a:extLst>
              <a:ext uri="{FF2B5EF4-FFF2-40B4-BE49-F238E27FC236}">
                <a16:creationId xmlns:a16="http://schemas.microsoft.com/office/drawing/2014/main" id="{3BE5ADDD-9258-8CE7-0CA9-EB1CFDAB2A25}"/>
              </a:ext>
            </a:extLst>
          </p:cNvPr>
          <p:cNvSpPr txBox="1">
            <a:spLocks/>
          </p:cNvSpPr>
          <p:nvPr/>
        </p:nvSpPr>
        <p:spPr>
          <a:xfrm>
            <a:off x="1132897" y="3438302"/>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アカウント上のツイートをタイアップ広告へブースト</a:t>
            </a:r>
          </a:p>
        </p:txBody>
      </p:sp>
      <p:cxnSp>
        <p:nvCxnSpPr>
          <p:cNvPr id="3" name="直線コネクタ 2">
            <a:extLst>
              <a:ext uri="{FF2B5EF4-FFF2-40B4-BE49-F238E27FC236}">
                <a16:creationId xmlns:a16="http://schemas.microsoft.com/office/drawing/2014/main" id="{E207BD86-D8A1-81B7-F5E7-FFA807FD3A78}"/>
              </a:ext>
            </a:extLst>
          </p:cNvPr>
          <p:cNvCxnSpPr>
            <a:cxnSpLocks/>
          </p:cNvCxnSpPr>
          <p:nvPr/>
        </p:nvCxnSpPr>
        <p:spPr>
          <a:xfrm flipV="1">
            <a:off x="750641" y="5821902"/>
            <a:ext cx="335788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6" name="テキスト プレースホルダー 1">
            <a:extLst>
              <a:ext uri="{FF2B5EF4-FFF2-40B4-BE49-F238E27FC236}">
                <a16:creationId xmlns:a16="http://schemas.microsoft.com/office/drawing/2014/main" id="{7EE652EE-CBF5-41EB-6D7C-23032EB5326F}"/>
              </a:ext>
            </a:extLst>
          </p:cNvPr>
          <p:cNvSpPr txBox="1">
            <a:spLocks/>
          </p:cNvSpPr>
          <p:nvPr/>
        </p:nvSpPr>
        <p:spPr>
          <a:xfrm>
            <a:off x="1001321" y="5371545"/>
            <a:ext cx="3106020"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140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2400FEBA-1D9D-6E65-D0CB-393B7EF201AF}"/>
              </a:ext>
            </a:extLst>
          </p:cNvPr>
          <p:cNvCxnSpPr>
            <a:cxnSpLocks/>
          </p:cNvCxnSpPr>
          <p:nvPr/>
        </p:nvCxnSpPr>
        <p:spPr>
          <a:xfrm flipV="1">
            <a:off x="4424637" y="5821905"/>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E739D49-88D2-1AB7-D25B-2E632A00B08E}"/>
              </a:ext>
            </a:extLst>
          </p:cNvPr>
          <p:cNvCxnSpPr>
            <a:cxnSpLocks/>
          </p:cNvCxnSpPr>
          <p:nvPr/>
        </p:nvCxnSpPr>
        <p:spPr>
          <a:xfrm flipV="1">
            <a:off x="8098632" y="5821904"/>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7F42F226-E1C0-8D7E-9CE3-09657025165D}"/>
              </a:ext>
            </a:extLst>
          </p:cNvPr>
          <p:cNvGrpSpPr/>
          <p:nvPr/>
        </p:nvGrpSpPr>
        <p:grpSpPr>
          <a:xfrm>
            <a:off x="730077" y="5800605"/>
            <a:ext cx="10731848" cy="40312"/>
            <a:chOff x="1215347" y="4240464"/>
            <a:chExt cx="17697613" cy="722250"/>
          </a:xfrm>
          <a:solidFill>
            <a:schemeClr val="tx1"/>
          </a:solidFill>
        </p:grpSpPr>
        <p:sp>
          <p:nvSpPr>
            <p:cNvPr id="16" name="四角形: 角を丸くする 15">
              <a:extLst>
                <a:ext uri="{FF2B5EF4-FFF2-40B4-BE49-F238E27FC236}">
                  <a16:creationId xmlns:a16="http://schemas.microsoft.com/office/drawing/2014/main" id="{C2306359-1CD4-4867-6B76-99836B38186C}"/>
                </a:ext>
              </a:extLst>
            </p:cNvPr>
            <p:cNvSpPr/>
            <p:nvPr/>
          </p:nvSpPr>
          <p:spPr>
            <a:xfrm>
              <a:off x="1215347"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256786C1-7CFC-6C40-B65A-DA5497508CF1}"/>
                </a:ext>
              </a:extLst>
            </p:cNvPr>
            <p:cNvSpPr/>
            <p:nvPr/>
          </p:nvSpPr>
          <p:spPr>
            <a:xfrm>
              <a:off x="7279475"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DA4F6AE5-D590-E0FD-3313-FC7C95662B75}"/>
                </a:ext>
              </a:extLst>
            </p:cNvPr>
            <p:cNvSpPr/>
            <p:nvPr/>
          </p:nvSpPr>
          <p:spPr>
            <a:xfrm>
              <a:off x="13343602"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0F3134D5-4FDD-8089-0D68-52D598E897A4}"/>
              </a:ext>
            </a:extLst>
          </p:cNvPr>
          <p:cNvGrpSpPr/>
          <p:nvPr/>
        </p:nvGrpSpPr>
        <p:grpSpPr>
          <a:xfrm>
            <a:off x="4434323" y="3211682"/>
            <a:ext cx="369031" cy="369031"/>
            <a:chOff x="4611265" y="2950315"/>
            <a:chExt cx="377054" cy="377054"/>
          </a:xfrm>
        </p:grpSpPr>
        <p:sp>
          <p:nvSpPr>
            <p:cNvPr id="46" name="楕円 45">
              <a:extLst>
                <a:ext uri="{FF2B5EF4-FFF2-40B4-BE49-F238E27FC236}">
                  <a16:creationId xmlns:a16="http://schemas.microsoft.com/office/drawing/2014/main" id="{9979195E-65C1-35F9-134F-697EBCEEA144}"/>
                </a:ext>
              </a:extLst>
            </p:cNvPr>
            <p:cNvSpPr/>
            <p:nvPr/>
          </p:nvSpPr>
          <p:spPr>
            <a:xfrm>
              <a:off x="4611265" y="2950315"/>
              <a:ext cx="377054" cy="377054"/>
            </a:xfrm>
            <a:prstGeom prst="ellipse">
              <a:avLst/>
            </a:prstGeom>
            <a:noFill/>
            <a:ln w="19050">
              <a:solidFill>
                <a:srgbClr val="F52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7" name="二等辺三角形 46">
              <a:extLst>
                <a:ext uri="{FF2B5EF4-FFF2-40B4-BE49-F238E27FC236}">
                  <a16:creationId xmlns:a16="http://schemas.microsoft.com/office/drawing/2014/main" id="{578941B9-D370-B97F-2851-66A0A8F04615}"/>
                </a:ext>
              </a:extLst>
            </p:cNvPr>
            <p:cNvSpPr/>
            <p:nvPr/>
          </p:nvSpPr>
          <p:spPr>
            <a:xfrm rot="5400000">
              <a:off x="4730567" y="3056761"/>
              <a:ext cx="185814" cy="160184"/>
            </a:xfrm>
            <a:prstGeom prst="triangle">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grpSp>
      <p:pic>
        <p:nvPicPr>
          <p:cNvPr id="36" name="図 35">
            <a:extLst>
              <a:ext uri="{FF2B5EF4-FFF2-40B4-BE49-F238E27FC236}">
                <a16:creationId xmlns:a16="http://schemas.microsoft.com/office/drawing/2014/main" id="{D31905CB-FC30-BD33-8AC3-E392E1A30B7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8110" y="3922078"/>
            <a:ext cx="1978354" cy="1298999"/>
          </a:xfrm>
          <a:prstGeom prst="rect">
            <a:avLst/>
          </a:prstGeom>
        </p:spPr>
      </p:pic>
      <p:pic>
        <p:nvPicPr>
          <p:cNvPr id="41" name="図 40">
            <a:extLst>
              <a:ext uri="{FF2B5EF4-FFF2-40B4-BE49-F238E27FC236}">
                <a16:creationId xmlns:a16="http://schemas.microsoft.com/office/drawing/2014/main" id="{E9370690-6DC7-B952-34C2-0F80261C92C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987474" y="4024691"/>
            <a:ext cx="910349" cy="1142285"/>
          </a:xfrm>
          <a:prstGeom prst="rect">
            <a:avLst/>
          </a:prstGeom>
        </p:spPr>
      </p:pic>
      <p:pic>
        <p:nvPicPr>
          <p:cNvPr id="42" name="図 41">
            <a:extLst>
              <a:ext uri="{FF2B5EF4-FFF2-40B4-BE49-F238E27FC236}">
                <a16:creationId xmlns:a16="http://schemas.microsoft.com/office/drawing/2014/main" id="{C9F975DD-057D-E441-9B02-0674FF2AA0A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746101" y="4024691"/>
            <a:ext cx="910349" cy="1142285"/>
          </a:xfrm>
          <a:prstGeom prst="rect">
            <a:avLst/>
          </a:prstGeom>
        </p:spPr>
      </p:pic>
      <p:sp>
        <p:nvSpPr>
          <p:cNvPr id="48" name="吹き出し: 四角形 47">
            <a:extLst>
              <a:ext uri="{FF2B5EF4-FFF2-40B4-BE49-F238E27FC236}">
                <a16:creationId xmlns:a16="http://schemas.microsoft.com/office/drawing/2014/main" id="{FA4B3791-A83E-96F3-05B4-F474804550BE}"/>
              </a:ext>
            </a:extLst>
          </p:cNvPr>
          <p:cNvSpPr/>
          <p:nvPr/>
        </p:nvSpPr>
        <p:spPr>
          <a:xfrm>
            <a:off x="2706836" y="4100841"/>
            <a:ext cx="1112140" cy="1040907"/>
          </a:xfrm>
          <a:prstGeom prst="wedgeRectCallout">
            <a:avLst>
              <a:gd name="adj1" fmla="val -64358"/>
              <a:gd name="adj2" fmla="val -330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クリック数</a:t>
            </a:r>
            <a:r>
              <a:rPr kumimoji="1" lang="en-US" altLang="ja-JP" sz="1200" b="1" kern="1200" spc="200" dirty="0">
                <a:solidFill>
                  <a:srgbClr val="0070C0"/>
                </a:solidFill>
                <a:latin typeface="游ゴシック" panose="020B0400000000000000" pitchFamily="50" charset="-128"/>
                <a:ea typeface="游ゴシック" panose="020B0400000000000000" pitchFamily="50" charset="-128"/>
              </a:rPr>
              <a:t>imp</a:t>
            </a: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数</a:t>
            </a:r>
            <a:endParaRPr kumimoji="1" lang="en-US" altLang="ja-JP" sz="1200" b="1" kern="1200" spc="200" dirty="0">
              <a:solidFill>
                <a:srgbClr val="0070C0"/>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2400" b="1" kern="1200" dirty="0">
                <a:solidFill>
                  <a:srgbClr val="0070C0"/>
                </a:solidFill>
                <a:latin typeface="游ゴシック" panose="020B0400000000000000" pitchFamily="50" charset="-128"/>
                <a:ea typeface="游ゴシック" panose="020B0400000000000000" pitchFamily="50" charset="-128"/>
              </a:rPr>
              <a:t>1.5</a:t>
            </a:r>
            <a:r>
              <a:rPr kumimoji="1" lang="ja-JP" altLang="en-US" sz="1100" b="1" kern="1200" dirty="0">
                <a:solidFill>
                  <a:srgbClr val="0070C0"/>
                </a:solidFill>
                <a:latin typeface="游ゴシック" panose="020B0400000000000000" pitchFamily="50" charset="-128"/>
                <a:ea typeface="游ゴシック" panose="020B0400000000000000" pitchFamily="50" charset="-128"/>
              </a:rPr>
              <a:t> </a:t>
            </a:r>
            <a:r>
              <a:rPr kumimoji="1" lang="ja-JP" altLang="en-US" sz="1400" b="1" kern="1200" spc="300" dirty="0">
                <a:solidFill>
                  <a:srgbClr val="0070C0"/>
                </a:solidFill>
                <a:latin typeface="游ゴシック" panose="020B0400000000000000" pitchFamily="50" charset="-128"/>
                <a:ea typeface="游ゴシック" panose="020B0400000000000000" pitchFamily="50" charset="-128"/>
              </a:rPr>
              <a:t>倍</a:t>
            </a:r>
            <a:endParaRPr kumimoji="1" lang="en-US" altLang="ja-JP" sz="1400" b="1" kern="1200" spc="300" dirty="0">
              <a:solidFill>
                <a:srgbClr val="0070C0"/>
              </a:solidFill>
              <a:latin typeface="游ゴシック" panose="020B0400000000000000" pitchFamily="50" charset="-128"/>
              <a:ea typeface="游ゴシック" panose="020B0400000000000000" pitchFamily="50" charset="-128"/>
            </a:endParaRPr>
          </a:p>
        </p:txBody>
      </p:sp>
      <p:sp>
        <p:nvSpPr>
          <p:cNvPr id="49" name="吹き出し: 四角形 48">
            <a:extLst>
              <a:ext uri="{FF2B5EF4-FFF2-40B4-BE49-F238E27FC236}">
                <a16:creationId xmlns:a16="http://schemas.microsoft.com/office/drawing/2014/main" id="{7CADE7BE-9A58-A670-7122-81FCA32AD97E}"/>
              </a:ext>
            </a:extLst>
          </p:cNvPr>
          <p:cNvSpPr/>
          <p:nvPr/>
        </p:nvSpPr>
        <p:spPr>
          <a:xfrm>
            <a:off x="9740385" y="4100841"/>
            <a:ext cx="1112140" cy="1040907"/>
          </a:xfrm>
          <a:prstGeom prst="wedgeRectCallout">
            <a:avLst>
              <a:gd name="adj1" fmla="val -64358"/>
              <a:gd name="adj2" fmla="val -330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rgbClr val="0070C0"/>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2400" b="1" kern="1200" dirty="0">
                <a:solidFill>
                  <a:srgbClr val="0070C0"/>
                </a:solidFill>
                <a:latin typeface="游ゴシック" panose="020B0400000000000000" pitchFamily="50" charset="-128"/>
                <a:ea typeface="游ゴシック" panose="020B0400000000000000" pitchFamily="50" charset="-128"/>
              </a:rPr>
              <a:t>1.5</a:t>
            </a:r>
            <a:r>
              <a:rPr kumimoji="1" lang="en-US" altLang="ja-JP" sz="1100" b="1" kern="1200" dirty="0">
                <a:solidFill>
                  <a:srgbClr val="0070C0"/>
                </a:solidFill>
                <a:latin typeface="游ゴシック" panose="020B0400000000000000" pitchFamily="50" charset="-128"/>
                <a:ea typeface="游ゴシック" panose="020B0400000000000000" pitchFamily="50" charset="-128"/>
              </a:rPr>
              <a:t> </a:t>
            </a:r>
            <a:r>
              <a:rPr kumimoji="1" lang="ja-JP" altLang="en-US" sz="1400" b="1" kern="1200" spc="200" dirty="0">
                <a:solidFill>
                  <a:srgbClr val="0070C0"/>
                </a:solidFill>
                <a:latin typeface="游ゴシック" panose="020B0400000000000000" pitchFamily="50" charset="-128"/>
                <a:ea typeface="游ゴシック" panose="020B0400000000000000" pitchFamily="50" charset="-128"/>
              </a:rPr>
              <a:t>倍</a:t>
            </a:r>
            <a:endParaRPr kumimoji="1" lang="en-US" altLang="ja-JP" sz="1400" b="1" kern="1200" spc="200" dirty="0">
              <a:solidFill>
                <a:srgbClr val="0070C0"/>
              </a:solidFill>
              <a:latin typeface="游ゴシック" panose="020B0400000000000000" pitchFamily="50" charset="-128"/>
              <a:ea typeface="游ゴシック" panose="020B0400000000000000" pitchFamily="50" charset="-128"/>
            </a:endParaRPr>
          </a:p>
        </p:txBody>
      </p:sp>
      <p:sp>
        <p:nvSpPr>
          <p:cNvPr id="50" name="吹き出し: 四角形 49">
            <a:extLst>
              <a:ext uri="{FF2B5EF4-FFF2-40B4-BE49-F238E27FC236}">
                <a16:creationId xmlns:a16="http://schemas.microsoft.com/office/drawing/2014/main" id="{9784C135-898E-F2BB-A595-A6660BE6B729}"/>
              </a:ext>
            </a:extLst>
          </p:cNvPr>
          <p:cNvSpPr/>
          <p:nvPr/>
        </p:nvSpPr>
        <p:spPr>
          <a:xfrm>
            <a:off x="6020331" y="4100841"/>
            <a:ext cx="1112140" cy="1040907"/>
          </a:xfrm>
          <a:prstGeom prst="wedgeRectCallout">
            <a:avLst>
              <a:gd name="adj1" fmla="val -64358"/>
              <a:gd name="adj2" fmla="val -330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rgbClr val="0070C0"/>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rgbClr val="0070C0"/>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2400" b="1" kern="1200" dirty="0">
                <a:solidFill>
                  <a:srgbClr val="0070C0"/>
                </a:solidFill>
                <a:latin typeface="游ゴシック" panose="020B0400000000000000" pitchFamily="50" charset="-128"/>
                <a:ea typeface="游ゴシック" panose="020B0400000000000000" pitchFamily="50" charset="-128"/>
              </a:rPr>
              <a:t>1.5</a:t>
            </a:r>
            <a:r>
              <a:rPr kumimoji="1" lang="en-US" altLang="ja-JP" sz="1100" b="1" kern="1200" dirty="0">
                <a:solidFill>
                  <a:srgbClr val="0070C0"/>
                </a:solidFill>
                <a:latin typeface="游ゴシック" panose="020B0400000000000000" pitchFamily="50" charset="-128"/>
                <a:ea typeface="游ゴシック" panose="020B0400000000000000" pitchFamily="50" charset="-128"/>
              </a:rPr>
              <a:t> </a:t>
            </a:r>
            <a:r>
              <a:rPr kumimoji="1" lang="ja-JP" altLang="en-US" sz="1400" b="1" kern="1200" spc="200" dirty="0">
                <a:solidFill>
                  <a:srgbClr val="0070C0"/>
                </a:solidFill>
                <a:latin typeface="游ゴシック" panose="020B0400000000000000" pitchFamily="50" charset="-128"/>
                <a:ea typeface="游ゴシック" panose="020B0400000000000000" pitchFamily="50" charset="-128"/>
              </a:rPr>
              <a:t>倍</a:t>
            </a:r>
            <a:endParaRPr kumimoji="1" lang="en-US" altLang="ja-JP" sz="1400" b="1" kern="1200" spc="200" dirty="0">
              <a:solidFill>
                <a:srgbClr val="0070C0"/>
              </a:solidFill>
              <a:latin typeface="游ゴシック" panose="020B0400000000000000" pitchFamily="50" charset="-128"/>
              <a:ea typeface="游ゴシック" panose="020B0400000000000000" pitchFamily="50" charset="-128"/>
            </a:endParaRPr>
          </a:p>
        </p:txBody>
      </p:sp>
      <p:sp>
        <p:nvSpPr>
          <p:cNvPr id="51" name="テキスト プレースホルダー 1">
            <a:extLst>
              <a:ext uri="{FF2B5EF4-FFF2-40B4-BE49-F238E27FC236}">
                <a16:creationId xmlns:a16="http://schemas.microsoft.com/office/drawing/2014/main" id="{BAF9FE74-3F5E-C3B0-A8A7-FFC3231E13EA}"/>
              </a:ext>
            </a:extLst>
          </p:cNvPr>
          <p:cNvSpPr txBox="1">
            <a:spLocks/>
          </p:cNvSpPr>
          <p:nvPr/>
        </p:nvSpPr>
        <p:spPr>
          <a:xfrm>
            <a:off x="1992630" y="4750169"/>
            <a:ext cx="422910" cy="207912"/>
          </a:xfrm>
          <a:prstGeom prst="rect">
            <a:avLst/>
          </a:prstGeom>
          <a:solidFill>
            <a:srgbClr val="BFBFBF"/>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a:t>
            </a:r>
            <a:endParaRPr lang="en-US" altLang="ja-JP" sz="600" b="1" dirty="0">
              <a:solidFill>
                <a:prstClr val="black"/>
              </a:solidFill>
              <a:latin typeface="游ゴシック" panose="020B0400000000000000" pitchFamily="50" charset="-128"/>
              <a:ea typeface="游ゴシック" panose="020B0400000000000000" pitchFamily="50" charset="-128"/>
            </a:endParaRPr>
          </a:p>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ツイート</a:t>
            </a:r>
          </a:p>
        </p:txBody>
      </p:sp>
      <p:sp>
        <p:nvSpPr>
          <p:cNvPr id="52" name="テキスト プレースホルダー 1">
            <a:extLst>
              <a:ext uri="{FF2B5EF4-FFF2-40B4-BE49-F238E27FC236}">
                <a16:creationId xmlns:a16="http://schemas.microsoft.com/office/drawing/2014/main" id="{D6DACE55-01CA-7E97-ED23-9D1022E047F4}"/>
              </a:ext>
            </a:extLst>
          </p:cNvPr>
          <p:cNvSpPr txBox="1">
            <a:spLocks/>
          </p:cNvSpPr>
          <p:nvPr/>
        </p:nvSpPr>
        <p:spPr>
          <a:xfrm>
            <a:off x="5162550" y="4721162"/>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53" name="テキスト プレースホルダー 1">
            <a:extLst>
              <a:ext uri="{FF2B5EF4-FFF2-40B4-BE49-F238E27FC236}">
                <a16:creationId xmlns:a16="http://schemas.microsoft.com/office/drawing/2014/main" id="{01C1049E-A994-6794-B08C-F15445BF8B94}"/>
              </a:ext>
            </a:extLst>
          </p:cNvPr>
          <p:cNvSpPr txBox="1">
            <a:spLocks/>
          </p:cNvSpPr>
          <p:nvPr/>
        </p:nvSpPr>
        <p:spPr>
          <a:xfrm>
            <a:off x="8896955" y="4717244"/>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54" name="テキスト プレースホルダー 1">
            <a:extLst>
              <a:ext uri="{FF2B5EF4-FFF2-40B4-BE49-F238E27FC236}">
                <a16:creationId xmlns:a16="http://schemas.microsoft.com/office/drawing/2014/main" id="{F547D018-077D-ABA3-0375-A57523247C95}"/>
              </a:ext>
            </a:extLst>
          </p:cNvPr>
          <p:cNvSpPr txBox="1">
            <a:spLocks/>
          </p:cNvSpPr>
          <p:nvPr/>
        </p:nvSpPr>
        <p:spPr>
          <a:xfrm>
            <a:off x="3070234"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0070C0"/>
                </a:solidFill>
                <a:latin typeface="游ゴシック" panose="020B0400000000000000" pitchFamily="50" charset="-128"/>
                <a:ea typeface="游ゴシック" panose="020B0400000000000000" pitchFamily="50" charset="-128"/>
              </a:rPr>
              <a:t>当社比</a:t>
            </a:r>
          </a:p>
        </p:txBody>
      </p:sp>
      <p:sp>
        <p:nvSpPr>
          <p:cNvPr id="55" name="テキスト プレースホルダー 1">
            <a:extLst>
              <a:ext uri="{FF2B5EF4-FFF2-40B4-BE49-F238E27FC236}">
                <a16:creationId xmlns:a16="http://schemas.microsoft.com/office/drawing/2014/main" id="{A85C573A-2861-AEA0-7EEF-7A5D0FC9515E}"/>
              </a:ext>
            </a:extLst>
          </p:cNvPr>
          <p:cNvSpPr txBox="1">
            <a:spLocks/>
          </p:cNvSpPr>
          <p:nvPr/>
        </p:nvSpPr>
        <p:spPr>
          <a:xfrm>
            <a:off x="6399923"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0070C0"/>
                </a:solidFill>
                <a:latin typeface="游ゴシック" panose="020B0400000000000000" pitchFamily="50" charset="-128"/>
                <a:ea typeface="游ゴシック" panose="020B0400000000000000" pitchFamily="50" charset="-128"/>
              </a:rPr>
              <a:t>当社比</a:t>
            </a:r>
          </a:p>
        </p:txBody>
      </p:sp>
      <p:sp>
        <p:nvSpPr>
          <p:cNvPr id="56" name="テキスト プレースホルダー 1">
            <a:extLst>
              <a:ext uri="{FF2B5EF4-FFF2-40B4-BE49-F238E27FC236}">
                <a16:creationId xmlns:a16="http://schemas.microsoft.com/office/drawing/2014/main" id="{B2BE3B3D-DC75-0454-159B-E9EFF20DF34F}"/>
              </a:ext>
            </a:extLst>
          </p:cNvPr>
          <p:cNvSpPr txBox="1">
            <a:spLocks/>
          </p:cNvSpPr>
          <p:nvPr/>
        </p:nvSpPr>
        <p:spPr>
          <a:xfrm>
            <a:off x="10110009"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0070C0"/>
                </a:solidFill>
                <a:latin typeface="游ゴシック" panose="020B0400000000000000" pitchFamily="50" charset="-128"/>
                <a:ea typeface="游ゴシック" panose="020B0400000000000000" pitchFamily="50" charset="-128"/>
              </a:rPr>
              <a:t>当社比</a:t>
            </a:r>
          </a:p>
        </p:txBody>
      </p:sp>
      <p:sp>
        <p:nvSpPr>
          <p:cNvPr id="33" name="テキスト プレースホルダー 1">
            <a:extLst>
              <a:ext uri="{FF2B5EF4-FFF2-40B4-BE49-F238E27FC236}">
                <a16:creationId xmlns:a16="http://schemas.microsoft.com/office/drawing/2014/main" id="{CE575EDA-DCE7-DD4A-EFC3-A81CA24DAF69}"/>
              </a:ext>
            </a:extLst>
          </p:cNvPr>
          <p:cNvSpPr txBox="1">
            <a:spLocks/>
          </p:cNvSpPr>
          <p:nvPr/>
        </p:nvSpPr>
        <p:spPr>
          <a:xfrm>
            <a:off x="4612654" y="5371545"/>
            <a:ext cx="3106020"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140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sp>
        <p:nvSpPr>
          <p:cNvPr id="57" name="テキスト プレースホルダー 1">
            <a:extLst>
              <a:ext uri="{FF2B5EF4-FFF2-40B4-BE49-F238E27FC236}">
                <a16:creationId xmlns:a16="http://schemas.microsoft.com/office/drawing/2014/main" id="{4E6C0A03-BB7A-1430-1B06-17074713F3FE}"/>
              </a:ext>
            </a:extLst>
          </p:cNvPr>
          <p:cNvSpPr txBox="1">
            <a:spLocks/>
          </p:cNvSpPr>
          <p:nvPr/>
        </p:nvSpPr>
        <p:spPr>
          <a:xfrm>
            <a:off x="8308892" y="5371545"/>
            <a:ext cx="3106020"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140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400" b="1" spc="200"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5091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769B97F9-63B8-E4F3-1B0A-3E9381CDD83D}"/>
              </a:ext>
            </a:extLst>
          </p:cNvPr>
          <p:cNvGrpSpPr/>
          <p:nvPr/>
        </p:nvGrpSpPr>
        <p:grpSpPr>
          <a:xfrm>
            <a:off x="730077" y="2571421"/>
            <a:ext cx="10731848" cy="437973"/>
            <a:chOff x="1215347" y="4240464"/>
            <a:chExt cx="17697613" cy="722250"/>
          </a:xfrm>
          <a:solidFill>
            <a:schemeClr val="tx1">
              <a:lumMod val="85000"/>
              <a:lumOff val="15000"/>
            </a:schemeClr>
          </a:solidFill>
        </p:grpSpPr>
        <p:sp>
          <p:nvSpPr>
            <p:cNvPr id="22" name="四角形: 角を丸くする 21">
              <a:extLst>
                <a:ext uri="{FF2B5EF4-FFF2-40B4-BE49-F238E27FC236}">
                  <a16:creationId xmlns:a16="http://schemas.microsoft.com/office/drawing/2014/main" id="{309D9DEE-6A4C-1719-220D-09D86E96720B}"/>
                </a:ext>
              </a:extLst>
            </p:cNvPr>
            <p:cNvSpPr/>
            <p:nvPr/>
          </p:nvSpPr>
          <p:spPr>
            <a:xfrm>
              <a:off x="1215347"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E3F71B8D-5179-FC80-D343-D764E131D8FD}"/>
                </a:ext>
              </a:extLst>
            </p:cNvPr>
            <p:cNvSpPr/>
            <p:nvPr/>
          </p:nvSpPr>
          <p:spPr>
            <a:xfrm>
              <a:off x="7279475"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708643CF-C1CE-274A-312A-6B09525CC246}"/>
                </a:ext>
              </a:extLst>
            </p:cNvPr>
            <p:cNvSpPr/>
            <p:nvPr/>
          </p:nvSpPr>
          <p:spPr>
            <a:xfrm>
              <a:off x="13343602" y="4240464"/>
              <a:ext cx="5569358" cy="72225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a:extLst>
              <a:ext uri="{FF2B5EF4-FFF2-40B4-BE49-F238E27FC236}">
                <a16:creationId xmlns:a16="http://schemas.microsoft.com/office/drawing/2014/main" id="{35E24CE8-271E-5CFB-B41E-160F8BC60EB9}"/>
              </a:ext>
            </a:extLst>
          </p:cNvPr>
          <p:cNvSpPr/>
          <p:nvPr/>
        </p:nvSpPr>
        <p:spPr>
          <a:xfrm>
            <a:off x="1564640" y="800697"/>
            <a:ext cx="991159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游ゴシック" panose="020B0400000000000000" pitchFamily="50" charset="-128"/>
                <a:ea typeface="游ゴシック" panose="020B0400000000000000" pitchFamily="50" charset="-128"/>
              </a:rPr>
              <a:t>Amplify</a:t>
            </a:r>
            <a:r>
              <a:rPr lang="ja-JP" altLang="en-US" sz="1200" b="1" dirty="0">
                <a:solidFill>
                  <a:prstClr val="black"/>
                </a:solidFill>
                <a:latin typeface="游ゴシック" panose="020B0400000000000000" pitchFamily="50" charset="-128"/>
                <a:ea typeface="游ゴシック" panose="020B0400000000000000" pitchFamily="50" charset="-128"/>
              </a:rPr>
              <a:t>スポンサーシップ「スペシャル」とは、朝日新聞社制作の記事タイアップ広告や動画コンテンツを、朝日新聞社の</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アカウントもしくは広告主様の</a:t>
            </a:r>
            <a:r>
              <a:rPr lang="en-US" altLang="ja-JP" sz="1200" b="1" dirty="0">
                <a:solidFill>
                  <a:prstClr val="black"/>
                </a:solidFill>
                <a:latin typeface="游ゴシック" panose="020B0400000000000000" pitchFamily="50" charset="-128"/>
                <a:ea typeface="游ゴシック" panose="020B0400000000000000" pitchFamily="50" charset="-128"/>
              </a:rPr>
              <a:t>X</a:t>
            </a:r>
            <a:r>
              <a:rPr lang="ja-JP" altLang="en-US" sz="1200" b="1" dirty="0">
                <a:solidFill>
                  <a:prstClr val="black"/>
                </a:solidFill>
                <a:latin typeface="游ゴシック" panose="020B0400000000000000" pitchFamily="50" charset="-128"/>
                <a:ea typeface="游ゴシック" panose="020B0400000000000000" pitchFamily="50" charset="-128"/>
              </a:rPr>
              <a:t>アカウントにて高パフォーマンスで広告ブーストできるブーストプランです。</a:t>
            </a:r>
          </a:p>
        </p:txBody>
      </p:sp>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15</a:t>
            </a:fld>
            <a:endParaRPr lang="ja-JP" altLang="en-US"/>
          </a:p>
        </p:txBody>
      </p:sp>
      <p:sp>
        <p:nvSpPr>
          <p:cNvPr id="5" name="タイトル 4">
            <a:extLst>
              <a:ext uri="{FF2B5EF4-FFF2-40B4-BE49-F238E27FC236}">
                <a16:creationId xmlns:a16="http://schemas.microsoft.com/office/drawing/2014/main" id="{3D553003-F89A-39F4-844A-6B154929A7DE}"/>
              </a:ext>
            </a:extLst>
          </p:cNvPr>
          <p:cNvSpPr>
            <a:spLocks noGrp="1"/>
          </p:cNvSpPr>
          <p:nvPr>
            <p:ph type="title"/>
          </p:nvPr>
        </p:nvSpPr>
        <p:spPr>
          <a:xfrm>
            <a:off x="533401" y="255643"/>
            <a:ext cx="9105900" cy="425395"/>
          </a:xfrm>
        </p:spPr>
        <p:txBody>
          <a:bodyPr/>
          <a:lstStyle/>
          <a:p>
            <a:r>
              <a:rPr lang="en-US" altLang="ja-JP" dirty="0"/>
              <a:t>X</a:t>
            </a:r>
            <a:r>
              <a:rPr lang="ja-JP" altLang="en-US" dirty="0"/>
              <a:t> </a:t>
            </a:r>
            <a:r>
              <a:rPr lang="en-US" altLang="ja-JP" dirty="0"/>
              <a:t>Amplify</a:t>
            </a:r>
            <a:r>
              <a:rPr lang="ja-JP" altLang="en-US" dirty="0"/>
              <a:t>スポンサーシップ</a:t>
            </a:r>
            <a:r>
              <a:rPr lang="ja-JP" altLang="en-US" sz="2000" dirty="0"/>
              <a:t>（スペシャル）</a:t>
            </a:r>
            <a:endParaRPr lang="ja-JP" altLang="en-US" dirty="0"/>
          </a:p>
        </p:txBody>
      </p:sp>
      <p:grpSp>
        <p:nvGrpSpPr>
          <p:cNvPr id="13" name="グループ化 12">
            <a:extLst>
              <a:ext uri="{FF2B5EF4-FFF2-40B4-BE49-F238E27FC236}">
                <a16:creationId xmlns:a16="http://schemas.microsoft.com/office/drawing/2014/main" id="{EA943C28-9D86-A48F-6701-7076D6ABB8F6}"/>
              </a:ext>
            </a:extLst>
          </p:cNvPr>
          <p:cNvGrpSpPr/>
          <p:nvPr/>
        </p:nvGrpSpPr>
        <p:grpSpPr>
          <a:xfrm>
            <a:off x="583328" y="5940707"/>
            <a:ext cx="11345056" cy="392791"/>
            <a:chOff x="573456" y="5105055"/>
            <a:chExt cx="11345852" cy="392818"/>
          </a:xfrm>
        </p:grpSpPr>
        <p:sp>
          <p:nvSpPr>
            <p:cNvPr id="14" name="テキスト プレースホルダー 1">
              <a:extLst>
                <a:ext uri="{FF2B5EF4-FFF2-40B4-BE49-F238E27FC236}">
                  <a16:creationId xmlns:a16="http://schemas.microsoft.com/office/drawing/2014/main" id="{C77C981A-F734-814D-FE55-5AF6817F08C9}"/>
                </a:ext>
              </a:extLst>
            </p:cNvPr>
            <p:cNvSpPr txBox="1">
              <a:spLocks/>
            </p:cNvSpPr>
            <p:nvPr/>
          </p:nvSpPr>
          <p:spPr>
            <a:xfrm>
              <a:off x="1431846" y="5105055"/>
              <a:ext cx="10487462" cy="392818"/>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上記は最低出稿金額です。これ以上の出稿金額でも同様の特別単価でブーストいただけます。 </a:t>
              </a:r>
            </a:p>
            <a:p>
              <a:pPr marL="171442" indent="-171442" defTabSz="914358">
                <a:buFont typeface="Arial" panose="020B0604020202020204" pitchFamily="34" charset="0"/>
                <a:buChar char="•"/>
                <a:defRPr/>
              </a:pP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社への事前の可否確認や広告主様の</a:t>
              </a:r>
              <a:r>
                <a:rPr lang="en-US" altLang="ja-JP" sz="950" dirty="0">
                  <a:solidFill>
                    <a:prstClr val="black"/>
                  </a:solidFill>
                  <a:latin typeface="游ゴシック" panose="020B0400000000000000" pitchFamily="50" charset="-128"/>
                  <a:ea typeface="游ゴシック" panose="020B0400000000000000" pitchFamily="50" charset="-128"/>
                </a:rPr>
                <a:t>X</a:t>
              </a:r>
              <a:r>
                <a:rPr lang="ja-JP" altLang="en-US" sz="950" dirty="0">
                  <a:solidFill>
                    <a:prstClr val="black"/>
                  </a:solidFill>
                  <a:latin typeface="游ゴシック" panose="020B0400000000000000" pitchFamily="50" charset="-128"/>
                  <a:ea typeface="游ゴシック" panose="020B0400000000000000" pitchFamily="50" charset="-128"/>
                </a:rPr>
                <a:t>アカウント保有などの注意事項がありますので、ご提案前に弊社担当者</a:t>
              </a:r>
              <a:r>
                <a:rPr lang="en-US" altLang="ja-JP" sz="950" dirty="0">
                  <a:solidFill>
                    <a:prstClr val="black"/>
                  </a:solidFill>
                  <a:latin typeface="游ゴシック" panose="020B0400000000000000" pitchFamily="50" charset="-128"/>
                  <a:ea typeface="游ゴシック" panose="020B0400000000000000" pitchFamily="50" charset="-128"/>
                </a:rPr>
                <a:t>(</a:t>
              </a:r>
              <a:r>
                <a:rPr lang="en-US" altLang="ja-JP" sz="950" dirty="0">
                  <a:solidFill>
                    <a:prstClr val="black"/>
                  </a:solidFill>
                  <a:latin typeface="游ゴシック" panose="020B0400000000000000" pitchFamily="50" charset="-128"/>
                  <a:ea typeface="游ゴシック" panose="020B0400000000000000" pitchFamily="50" charset="-128"/>
                  <a:hlinkClick r:id="rId3"/>
                </a:rPr>
                <a:t>ad-info@asahi.com</a:t>
              </a:r>
              <a:r>
                <a:rPr lang="en-US" altLang="ja-JP" sz="950" dirty="0">
                  <a:solidFill>
                    <a:prstClr val="black"/>
                  </a:solidFill>
                  <a:latin typeface="游ゴシック" panose="020B0400000000000000" pitchFamily="50" charset="-128"/>
                  <a:ea typeface="游ゴシック" panose="020B0400000000000000" pitchFamily="50" charset="-128"/>
                </a:rPr>
                <a:t>)</a:t>
              </a:r>
              <a:r>
                <a:rPr lang="ja-JP" altLang="en-US" sz="950" dirty="0">
                  <a:solidFill>
                    <a:prstClr val="black"/>
                  </a:solidFill>
                  <a:latin typeface="游ゴシック" panose="020B0400000000000000" pitchFamily="50" charset="-128"/>
                  <a:ea typeface="游ゴシック" panose="020B0400000000000000" pitchFamily="50" charset="-128"/>
                </a:rPr>
                <a:t>にお問い合わせください。</a:t>
              </a:r>
            </a:p>
          </p:txBody>
        </p:sp>
        <p:sp>
          <p:nvSpPr>
            <p:cNvPr id="15" name="テキスト ボックス 14">
              <a:extLst>
                <a:ext uri="{FF2B5EF4-FFF2-40B4-BE49-F238E27FC236}">
                  <a16:creationId xmlns:a16="http://schemas.microsoft.com/office/drawing/2014/main" id="{9299145D-67CC-3B82-31D5-9A0182A20A46}"/>
                </a:ext>
              </a:extLst>
            </p:cNvPr>
            <p:cNvSpPr txBox="1"/>
            <p:nvPr/>
          </p:nvSpPr>
          <p:spPr>
            <a:xfrm>
              <a:off x="573456" y="5134563"/>
              <a:ext cx="857987" cy="253933"/>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17" name="グループ化 16">
            <a:extLst>
              <a:ext uri="{FF2B5EF4-FFF2-40B4-BE49-F238E27FC236}">
                <a16:creationId xmlns:a16="http://schemas.microsoft.com/office/drawing/2014/main" id="{40DFF35A-0D06-0EA8-4F47-7CA2F80D37D8}"/>
              </a:ext>
            </a:extLst>
          </p:cNvPr>
          <p:cNvGrpSpPr/>
          <p:nvPr/>
        </p:nvGrpSpPr>
        <p:grpSpPr>
          <a:xfrm>
            <a:off x="750642" y="2580565"/>
            <a:ext cx="10690716" cy="430732"/>
            <a:chOff x="444500" y="2780703"/>
            <a:chExt cx="11436826" cy="460793"/>
          </a:xfrm>
          <a:noFill/>
        </p:grpSpPr>
        <p:sp>
          <p:nvSpPr>
            <p:cNvPr id="18" name="四角形: 角を丸くする 17">
              <a:extLst>
                <a:ext uri="{FF2B5EF4-FFF2-40B4-BE49-F238E27FC236}">
                  <a16:creationId xmlns:a16="http://schemas.microsoft.com/office/drawing/2014/main" id="{CA88366B-8F52-3EF7-7C87-244D81CD21D0}"/>
                </a:ext>
              </a:extLst>
            </p:cNvPr>
            <p:cNvSpPr/>
            <p:nvPr/>
          </p:nvSpPr>
          <p:spPr>
            <a:xfrm>
              <a:off x="44450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タイアップページ誘導</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9C282289-1FA6-45C9-C177-3AAAB1E7C1B0}"/>
                </a:ext>
              </a:extLst>
            </p:cNvPr>
            <p:cNvSpPr/>
            <p:nvPr/>
          </p:nvSpPr>
          <p:spPr>
            <a:xfrm>
              <a:off x="4366795"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動画ブースト</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8C159AC1-9005-A5A9-C942-374A388C69C6}"/>
                </a:ext>
              </a:extLst>
            </p:cNvPr>
            <p:cNvSpPr/>
            <p:nvPr/>
          </p:nvSpPr>
          <p:spPr>
            <a:xfrm>
              <a:off x="8289090" y="2780703"/>
              <a:ext cx="3592236" cy="460793"/>
            </a:xfrm>
            <a:prstGeom prst="roundRect">
              <a:avLst>
                <a:gd name="adj" fmla="val 84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35998" bIns="0" rtlCol="0" anchor="ctr"/>
            <a:lstStyle/>
            <a:p>
              <a:pPr algn="ctr" defTabSz="914358" rtl="0">
                <a:defRPr/>
              </a:pPr>
              <a:r>
                <a:rPr kumimoji="1" lang="ja-JP" altLang="en-US" b="1" kern="1200" dirty="0">
                  <a:solidFill>
                    <a:prstClr val="white"/>
                  </a:solidFill>
                  <a:latin typeface="游ゴシック" panose="020B0400000000000000" pitchFamily="50" charset="-128"/>
                  <a:ea typeface="游ゴシック" panose="020B0400000000000000" pitchFamily="50" charset="-128"/>
                </a:rPr>
                <a:t>イベントブースト</a:t>
              </a:r>
              <a:endParaRPr kumimoji="1" lang="en-US" altLang="ja-JP" b="1" kern="1200" dirty="0">
                <a:solidFill>
                  <a:prstClr val="white"/>
                </a:solidFill>
                <a:latin typeface="游ゴシック" panose="020B0400000000000000" pitchFamily="50" charset="-128"/>
                <a:ea typeface="游ゴシック" panose="020B0400000000000000" pitchFamily="50" charset="-128"/>
              </a:endParaRPr>
            </a:p>
          </p:txBody>
        </p:sp>
      </p:grpSp>
      <p:sp>
        <p:nvSpPr>
          <p:cNvPr id="24" name="テキスト ボックス 23">
            <a:extLst>
              <a:ext uri="{FF2B5EF4-FFF2-40B4-BE49-F238E27FC236}">
                <a16:creationId xmlns:a16="http://schemas.microsoft.com/office/drawing/2014/main" id="{A4931D83-FFF2-C022-D71B-7902FCDA2BC2}"/>
              </a:ext>
            </a:extLst>
          </p:cNvPr>
          <p:cNvSpPr txBox="1"/>
          <p:nvPr/>
        </p:nvSpPr>
        <p:spPr>
          <a:xfrm>
            <a:off x="658110" y="2154781"/>
            <a:ext cx="505267" cy="428259"/>
          </a:xfrm>
          <a:prstGeom prst="rect">
            <a:avLst/>
          </a:prstGeom>
          <a:noFill/>
        </p:spPr>
        <p:txBody>
          <a:bodyPr wrap="none" rtlCol="0">
            <a:spAutoFit/>
          </a:bodyPr>
          <a:lstStyle/>
          <a:p>
            <a:pPr algn="l" defTabSz="914358" rtl="0">
              <a:defRPr/>
            </a:pPr>
            <a:r>
              <a:rPr kumimoji="1" lang="en-US" altLang="ja-JP" sz="2183" b="1" kern="1200">
                <a:solidFill>
                  <a:srgbClr val="F5296C"/>
                </a:solidFill>
                <a:latin typeface="游ゴシック" panose="020B0400000000000000" pitchFamily="50" charset="-128"/>
                <a:ea typeface="游ゴシック" panose="020B0400000000000000" pitchFamily="50" charset="-128"/>
                <a:cs typeface="+mn-cs"/>
              </a:rPr>
              <a:t>01</a:t>
            </a:r>
            <a:endParaRPr kumimoji="1" lang="ja-JP" altLang="en-US" sz="2183" b="1" kern="1200">
              <a:solidFill>
                <a:srgbClr val="F5296C"/>
              </a:solidFill>
              <a:latin typeface="游ゴシック" panose="020B0400000000000000" pitchFamily="50" charset="-128"/>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541D1AD6-FC29-0B75-9C46-5F2125A03106}"/>
              </a:ext>
            </a:extLst>
          </p:cNvPr>
          <p:cNvSpPr txBox="1"/>
          <p:nvPr/>
        </p:nvSpPr>
        <p:spPr>
          <a:xfrm>
            <a:off x="4347534" y="2154781"/>
            <a:ext cx="505267" cy="428259"/>
          </a:xfrm>
          <a:prstGeom prst="rect">
            <a:avLst/>
          </a:prstGeom>
          <a:noFill/>
        </p:spPr>
        <p:txBody>
          <a:bodyPr wrap="none" rtlCol="0">
            <a:spAutoFit/>
          </a:bodyPr>
          <a:lstStyle/>
          <a:p>
            <a:pPr algn="l" defTabSz="914358" rtl="0">
              <a:defRPr/>
            </a:pPr>
            <a:r>
              <a:rPr kumimoji="1" lang="en-US" altLang="ja-JP" sz="2183" b="1" kern="1200">
                <a:solidFill>
                  <a:srgbClr val="F5296C"/>
                </a:solidFill>
                <a:latin typeface="游ゴシック" panose="020B0400000000000000" pitchFamily="50" charset="-128"/>
                <a:ea typeface="游ゴシック" panose="020B0400000000000000" pitchFamily="50" charset="-128"/>
                <a:cs typeface="+mn-cs"/>
              </a:rPr>
              <a:t>02</a:t>
            </a:r>
            <a:endParaRPr kumimoji="1" lang="ja-JP" altLang="en-US" sz="2183" b="1" kern="1200">
              <a:solidFill>
                <a:srgbClr val="F5296C"/>
              </a:solidFill>
              <a:latin typeface="游ゴシック" panose="020B0400000000000000" pitchFamily="50" charset="-128"/>
              <a:ea typeface="游ゴシック" panose="020B0400000000000000" pitchFamily="50" charset="-128"/>
              <a:cs typeface="+mn-cs"/>
            </a:endParaRPr>
          </a:p>
        </p:txBody>
      </p:sp>
      <p:sp>
        <p:nvSpPr>
          <p:cNvPr id="27" name="テキスト プレースホルダー 1">
            <a:extLst>
              <a:ext uri="{FF2B5EF4-FFF2-40B4-BE49-F238E27FC236}">
                <a16:creationId xmlns:a16="http://schemas.microsoft.com/office/drawing/2014/main" id="{A8A32C6F-1CCB-D09E-1717-8C473861FF02}"/>
              </a:ext>
            </a:extLst>
          </p:cNvPr>
          <p:cNvSpPr txBox="1">
            <a:spLocks/>
          </p:cNvSpPr>
          <p:nvPr/>
        </p:nvSpPr>
        <p:spPr>
          <a:xfrm>
            <a:off x="1128724"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朝日新聞社のタイアップ広告へ誘導</a:t>
            </a:r>
          </a:p>
        </p:txBody>
      </p:sp>
      <p:sp>
        <p:nvSpPr>
          <p:cNvPr id="28" name="テキスト プレースホルダー 1">
            <a:extLst>
              <a:ext uri="{FF2B5EF4-FFF2-40B4-BE49-F238E27FC236}">
                <a16:creationId xmlns:a16="http://schemas.microsoft.com/office/drawing/2014/main" id="{9E9410BE-70C0-1FAF-6B28-F4B901315377}"/>
              </a:ext>
            </a:extLst>
          </p:cNvPr>
          <p:cNvSpPr txBox="1">
            <a:spLocks/>
          </p:cNvSpPr>
          <p:nvPr/>
        </p:nvSpPr>
        <p:spPr>
          <a:xfrm>
            <a:off x="4753330" y="2275268"/>
            <a:ext cx="2659232" cy="20369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朝日新聞社が制作する動画へ誘導</a:t>
            </a:r>
          </a:p>
        </p:txBody>
      </p:sp>
      <p:sp>
        <p:nvSpPr>
          <p:cNvPr id="29" name="テキスト プレースホルダー 1">
            <a:extLst>
              <a:ext uri="{FF2B5EF4-FFF2-40B4-BE49-F238E27FC236}">
                <a16:creationId xmlns:a16="http://schemas.microsoft.com/office/drawing/2014/main" id="{002CD5A7-03B9-588B-6350-1329A79290C8}"/>
              </a:ext>
            </a:extLst>
          </p:cNvPr>
          <p:cNvSpPr txBox="1">
            <a:spLocks/>
          </p:cNvSpPr>
          <p:nvPr/>
        </p:nvSpPr>
        <p:spPr>
          <a:xfrm>
            <a:off x="8454121" y="2275268"/>
            <a:ext cx="2961109" cy="20156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1100" b="1" dirty="0">
                <a:solidFill>
                  <a:prstClr val="black"/>
                </a:solidFill>
                <a:latin typeface="游ゴシック" panose="020B0400000000000000" pitchFamily="50" charset="-128"/>
                <a:ea typeface="游ゴシック" panose="020B0400000000000000" pitchFamily="50" charset="-128"/>
              </a:rPr>
              <a:t>朝日新聞社の生中継・アーカイブへ誘導</a:t>
            </a:r>
          </a:p>
        </p:txBody>
      </p:sp>
      <p:cxnSp>
        <p:nvCxnSpPr>
          <p:cNvPr id="109" name="直線コネクタ 108">
            <a:extLst>
              <a:ext uri="{FF2B5EF4-FFF2-40B4-BE49-F238E27FC236}">
                <a16:creationId xmlns:a16="http://schemas.microsoft.com/office/drawing/2014/main" id="{C381A677-897B-33B7-ACF2-502FACFC4334}"/>
              </a:ext>
            </a:extLst>
          </p:cNvPr>
          <p:cNvCxnSpPr>
            <a:cxnSpLocks/>
          </p:cNvCxnSpPr>
          <p:nvPr/>
        </p:nvCxnSpPr>
        <p:spPr>
          <a:xfrm flipV="1">
            <a:off x="750641" y="5821902"/>
            <a:ext cx="335788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12" name="テキスト プレースホルダー 1">
            <a:extLst>
              <a:ext uri="{FF2B5EF4-FFF2-40B4-BE49-F238E27FC236}">
                <a16:creationId xmlns:a16="http://schemas.microsoft.com/office/drawing/2014/main" id="{47AA6959-0ED7-B62A-F246-5D2C601E0F49}"/>
              </a:ext>
            </a:extLst>
          </p:cNvPr>
          <p:cNvSpPr txBox="1">
            <a:spLocks/>
          </p:cNvSpPr>
          <p:nvPr/>
        </p:nvSpPr>
        <p:spPr>
          <a:xfrm>
            <a:off x="923190" y="5380278"/>
            <a:ext cx="324569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240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800" b="1" spc="200" dirty="0">
              <a:solidFill>
                <a:prstClr val="black"/>
              </a:solidFill>
              <a:latin typeface="游ゴシック" panose="020B0400000000000000" pitchFamily="50" charset="-128"/>
              <a:ea typeface="游ゴシック" panose="020B0400000000000000" pitchFamily="50" charset="-128"/>
            </a:endParaRPr>
          </a:p>
        </p:txBody>
      </p:sp>
      <p:cxnSp>
        <p:nvCxnSpPr>
          <p:cNvPr id="118" name="直線コネクタ 117">
            <a:extLst>
              <a:ext uri="{FF2B5EF4-FFF2-40B4-BE49-F238E27FC236}">
                <a16:creationId xmlns:a16="http://schemas.microsoft.com/office/drawing/2014/main" id="{4644AD41-AFA3-F9C5-8404-27885CC831AC}"/>
              </a:ext>
            </a:extLst>
          </p:cNvPr>
          <p:cNvCxnSpPr>
            <a:cxnSpLocks/>
          </p:cNvCxnSpPr>
          <p:nvPr/>
        </p:nvCxnSpPr>
        <p:spPr>
          <a:xfrm flipV="1">
            <a:off x="4424637" y="5821905"/>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0016A64E-4569-F27C-9259-6DAEB8885815}"/>
              </a:ext>
            </a:extLst>
          </p:cNvPr>
          <p:cNvCxnSpPr>
            <a:cxnSpLocks/>
          </p:cNvCxnSpPr>
          <p:nvPr/>
        </p:nvCxnSpPr>
        <p:spPr>
          <a:xfrm flipV="1">
            <a:off x="8098632" y="5821904"/>
            <a:ext cx="3357887"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2" name="テキスト プレースホルダー 1">
            <a:extLst>
              <a:ext uri="{FF2B5EF4-FFF2-40B4-BE49-F238E27FC236}">
                <a16:creationId xmlns:a16="http://schemas.microsoft.com/office/drawing/2014/main" id="{F351C860-6273-5E44-5D65-3DD06F4FD911}"/>
              </a:ext>
            </a:extLst>
          </p:cNvPr>
          <p:cNvSpPr txBox="1">
            <a:spLocks/>
          </p:cNvSpPr>
          <p:nvPr/>
        </p:nvSpPr>
        <p:spPr>
          <a:xfrm>
            <a:off x="8493013" y="3419002"/>
            <a:ext cx="322791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dirty="0">
                <a:solidFill>
                  <a:srgbClr val="2C96D4"/>
                </a:solidFill>
                <a:latin typeface="游ゴシック" panose="020B0400000000000000" pitchFamily="50" charset="-128"/>
                <a:ea typeface="游ゴシック" panose="020B0400000000000000" pitchFamily="50" charset="-128"/>
              </a:rPr>
              <a:t>朝日新聞社もしくは広告主様の</a:t>
            </a:r>
            <a:r>
              <a:rPr lang="en-US" altLang="ja-JP" sz="1000" b="1" dirty="0">
                <a:solidFill>
                  <a:srgbClr val="2C96D4"/>
                </a:solidFill>
                <a:latin typeface="游ゴシック" panose="020B0400000000000000" pitchFamily="50" charset="-128"/>
                <a:ea typeface="游ゴシック" panose="020B0400000000000000" pitchFamily="50" charset="-128"/>
              </a:rPr>
              <a:t>X</a:t>
            </a:r>
            <a:r>
              <a:rPr lang="ja-JP" altLang="en-US" sz="1000" b="1" dirty="0">
                <a:solidFill>
                  <a:srgbClr val="2C96D4"/>
                </a:solidFill>
                <a:latin typeface="游ゴシック" panose="020B0400000000000000" pitchFamily="50" charset="-128"/>
                <a:ea typeface="游ゴシック" panose="020B0400000000000000" pitchFamily="50" charset="-128"/>
              </a:rPr>
              <a:t>アカウント上の</a:t>
            </a:r>
            <a:endParaRPr lang="en-US" altLang="ja-JP" sz="1000" b="1" dirty="0">
              <a:solidFill>
                <a:srgbClr val="2C96D4"/>
              </a:solidFill>
              <a:latin typeface="游ゴシック" panose="020B0400000000000000" pitchFamily="50" charset="-128"/>
              <a:ea typeface="游ゴシック" panose="020B0400000000000000" pitchFamily="50" charset="-128"/>
            </a:endParaRPr>
          </a:p>
          <a:p>
            <a:pPr defTabSz="914358">
              <a:defRPr/>
            </a:pPr>
            <a:r>
              <a:rPr lang="en-US" altLang="ja-JP" sz="1000" b="1" dirty="0">
                <a:solidFill>
                  <a:srgbClr val="2C96D4"/>
                </a:solidFill>
                <a:latin typeface="游ゴシック" panose="020B0400000000000000" pitchFamily="50" charset="-128"/>
                <a:ea typeface="游ゴシック" panose="020B0400000000000000" pitchFamily="50" charset="-128"/>
              </a:rPr>
              <a:t>WEB</a:t>
            </a:r>
            <a:r>
              <a:rPr lang="ja-JP" altLang="en-US" sz="1000" b="1" dirty="0">
                <a:solidFill>
                  <a:srgbClr val="2C96D4"/>
                </a:solidFill>
                <a:latin typeface="游ゴシック" panose="020B0400000000000000" pitchFamily="50" charset="-128"/>
                <a:ea typeface="游ゴシック" panose="020B0400000000000000" pitchFamily="50" charset="-128"/>
              </a:rPr>
              <a:t>セミナー・イベントの生中継などをブースト</a:t>
            </a:r>
          </a:p>
        </p:txBody>
      </p:sp>
      <p:pic>
        <p:nvPicPr>
          <p:cNvPr id="163" name="図 162">
            <a:extLst>
              <a:ext uri="{FF2B5EF4-FFF2-40B4-BE49-F238E27FC236}">
                <a16:creationId xmlns:a16="http://schemas.microsoft.com/office/drawing/2014/main" id="{44171DC5-2834-4426-F377-B80F7E59F65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8110" y="3922078"/>
            <a:ext cx="1978354" cy="1298999"/>
          </a:xfrm>
          <a:prstGeom prst="rect">
            <a:avLst/>
          </a:prstGeom>
        </p:spPr>
      </p:pic>
      <p:pic>
        <p:nvPicPr>
          <p:cNvPr id="164" name="図 163">
            <a:extLst>
              <a:ext uri="{FF2B5EF4-FFF2-40B4-BE49-F238E27FC236}">
                <a16:creationId xmlns:a16="http://schemas.microsoft.com/office/drawing/2014/main" id="{7928EE08-4367-B9CE-AD4B-99D48B79E7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87474" y="4024691"/>
            <a:ext cx="910349" cy="1142285"/>
          </a:xfrm>
          <a:prstGeom prst="rect">
            <a:avLst/>
          </a:prstGeom>
        </p:spPr>
      </p:pic>
      <p:pic>
        <p:nvPicPr>
          <p:cNvPr id="165" name="図 164">
            <a:extLst>
              <a:ext uri="{FF2B5EF4-FFF2-40B4-BE49-F238E27FC236}">
                <a16:creationId xmlns:a16="http://schemas.microsoft.com/office/drawing/2014/main" id="{66316276-4D8A-E146-B41B-E37CBC7801F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46101" y="4024691"/>
            <a:ext cx="910349" cy="1142285"/>
          </a:xfrm>
          <a:prstGeom prst="rect">
            <a:avLst/>
          </a:prstGeom>
        </p:spPr>
      </p:pic>
      <p:sp>
        <p:nvSpPr>
          <p:cNvPr id="166" name="吹き出し: 四角形 165">
            <a:extLst>
              <a:ext uri="{FF2B5EF4-FFF2-40B4-BE49-F238E27FC236}">
                <a16:creationId xmlns:a16="http://schemas.microsoft.com/office/drawing/2014/main" id="{F89A1D09-168C-6C9A-C3A3-2D577CF73E23}"/>
              </a:ext>
            </a:extLst>
          </p:cNvPr>
          <p:cNvSpPr/>
          <p:nvPr/>
        </p:nvSpPr>
        <p:spPr>
          <a:xfrm>
            <a:off x="2706836" y="4100841"/>
            <a:ext cx="1112140" cy="1040907"/>
          </a:xfrm>
          <a:prstGeom prst="wedgeRectCallout">
            <a:avLst>
              <a:gd name="adj1" fmla="val -64358"/>
              <a:gd name="adj2" fmla="val -33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クリック数</a:t>
            </a:r>
            <a:r>
              <a:rPr kumimoji="1" lang="en-US" altLang="ja-JP" sz="1200" b="1" kern="1200" spc="200" dirty="0">
                <a:solidFill>
                  <a:schemeClr val="accent1"/>
                </a:solidFill>
                <a:latin typeface="游ゴシック" panose="020B0400000000000000" pitchFamily="50" charset="-128"/>
                <a:ea typeface="游ゴシック" panose="020B0400000000000000" pitchFamily="50" charset="-128"/>
              </a:rPr>
              <a:t>imp</a:t>
            </a: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数</a:t>
            </a:r>
            <a:endParaRPr kumimoji="1" lang="en-US" altLang="ja-JP" sz="1200" b="1" kern="1200" spc="200" dirty="0">
              <a:solidFill>
                <a:schemeClr val="accent1"/>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3200" b="1" kern="1200" spc="200" dirty="0">
                <a:solidFill>
                  <a:schemeClr val="accent1"/>
                </a:solidFill>
                <a:latin typeface="游ゴシック" panose="020B0400000000000000" pitchFamily="50" charset="-128"/>
                <a:ea typeface="游ゴシック" panose="020B0400000000000000" pitchFamily="50" charset="-128"/>
              </a:rPr>
              <a:t>2</a:t>
            </a:r>
            <a:r>
              <a:rPr kumimoji="1" lang="ja-JP" altLang="en-US" sz="1400" b="1" kern="1200" spc="200" dirty="0">
                <a:solidFill>
                  <a:schemeClr val="accent1"/>
                </a:solidFill>
                <a:latin typeface="游ゴシック" panose="020B0400000000000000" pitchFamily="50" charset="-128"/>
                <a:ea typeface="游ゴシック" panose="020B0400000000000000" pitchFamily="50" charset="-128"/>
              </a:rPr>
              <a:t>倍</a:t>
            </a:r>
            <a:endParaRPr kumimoji="1" lang="en-US" altLang="ja-JP" sz="3200" b="1" kern="1200" spc="200" dirty="0">
              <a:solidFill>
                <a:srgbClr val="0070C0"/>
              </a:solidFill>
              <a:latin typeface="游ゴシック" panose="020B0400000000000000" pitchFamily="50" charset="-128"/>
              <a:ea typeface="游ゴシック" panose="020B0400000000000000" pitchFamily="50" charset="-128"/>
            </a:endParaRPr>
          </a:p>
        </p:txBody>
      </p:sp>
      <p:sp>
        <p:nvSpPr>
          <p:cNvPr id="167" name="吹き出し: 四角形 166">
            <a:extLst>
              <a:ext uri="{FF2B5EF4-FFF2-40B4-BE49-F238E27FC236}">
                <a16:creationId xmlns:a16="http://schemas.microsoft.com/office/drawing/2014/main" id="{0525F672-630E-E3FF-1CC6-4795F20DC2B3}"/>
              </a:ext>
            </a:extLst>
          </p:cNvPr>
          <p:cNvSpPr/>
          <p:nvPr/>
        </p:nvSpPr>
        <p:spPr>
          <a:xfrm>
            <a:off x="9740385" y="4100841"/>
            <a:ext cx="1112140" cy="1040907"/>
          </a:xfrm>
          <a:prstGeom prst="wedgeRectCallout">
            <a:avLst>
              <a:gd name="adj1" fmla="val -64358"/>
              <a:gd name="adj2" fmla="val -33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chemeClr val="accent1"/>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3200" b="1" kern="1200" spc="200" dirty="0">
                <a:solidFill>
                  <a:schemeClr val="accent1"/>
                </a:solidFill>
                <a:latin typeface="游ゴシック" panose="020B0400000000000000" pitchFamily="50" charset="-128"/>
                <a:ea typeface="游ゴシック" panose="020B0400000000000000" pitchFamily="50" charset="-128"/>
              </a:rPr>
              <a:t>2</a:t>
            </a:r>
            <a:r>
              <a:rPr kumimoji="1" lang="ja-JP" altLang="en-US" sz="1400" b="1" kern="1200" spc="200" dirty="0">
                <a:solidFill>
                  <a:schemeClr val="accent1"/>
                </a:solidFill>
                <a:latin typeface="游ゴシック" panose="020B0400000000000000" pitchFamily="50" charset="-128"/>
                <a:ea typeface="游ゴシック" panose="020B0400000000000000" pitchFamily="50" charset="-128"/>
              </a:rPr>
              <a:t>倍</a:t>
            </a:r>
          </a:p>
        </p:txBody>
      </p:sp>
      <p:sp>
        <p:nvSpPr>
          <p:cNvPr id="168" name="吹き出し: 四角形 167">
            <a:extLst>
              <a:ext uri="{FF2B5EF4-FFF2-40B4-BE49-F238E27FC236}">
                <a16:creationId xmlns:a16="http://schemas.microsoft.com/office/drawing/2014/main" id="{3674FA17-6239-EB35-06F1-4E981BF4F4F4}"/>
              </a:ext>
            </a:extLst>
          </p:cNvPr>
          <p:cNvSpPr/>
          <p:nvPr/>
        </p:nvSpPr>
        <p:spPr>
          <a:xfrm>
            <a:off x="6020331" y="4100841"/>
            <a:ext cx="1112140" cy="1040907"/>
          </a:xfrm>
          <a:prstGeom prst="wedgeRectCallout">
            <a:avLst>
              <a:gd name="adj1" fmla="val -64358"/>
              <a:gd name="adj2" fmla="val -33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spc="200" dirty="0">
                <a:solidFill>
                  <a:schemeClr val="accent1"/>
                </a:solidFill>
                <a:latin typeface="游ゴシック" panose="020B0400000000000000" pitchFamily="50" charset="-128"/>
                <a:ea typeface="游ゴシック" panose="020B0400000000000000" pitchFamily="50" charset="-128"/>
              </a:rPr>
              <a:t>再生数</a:t>
            </a:r>
            <a:endParaRPr kumimoji="1" lang="en-US" altLang="ja-JP" sz="1200" b="1" kern="1200" spc="200" dirty="0">
              <a:solidFill>
                <a:schemeClr val="accent1"/>
              </a:solidFill>
              <a:latin typeface="游ゴシック" panose="020B0400000000000000" pitchFamily="50" charset="-128"/>
              <a:ea typeface="游ゴシック" panose="020B0400000000000000" pitchFamily="50" charset="-128"/>
            </a:endParaRPr>
          </a:p>
          <a:p>
            <a:pPr algn="ctr" defTabSz="914358" rtl="0">
              <a:defRPr/>
            </a:pPr>
            <a:r>
              <a:rPr kumimoji="1" lang="en-US" altLang="ja-JP" sz="3200" b="1" kern="1200" spc="200" dirty="0">
                <a:solidFill>
                  <a:schemeClr val="accent1"/>
                </a:solidFill>
                <a:latin typeface="游ゴシック" panose="020B0400000000000000" pitchFamily="50" charset="-128"/>
                <a:ea typeface="游ゴシック" panose="020B0400000000000000" pitchFamily="50" charset="-128"/>
              </a:rPr>
              <a:t>2</a:t>
            </a:r>
            <a:r>
              <a:rPr kumimoji="1" lang="ja-JP" altLang="en-US" sz="1400" b="1" kern="1200" spc="200" dirty="0">
                <a:solidFill>
                  <a:schemeClr val="accent1"/>
                </a:solidFill>
                <a:latin typeface="游ゴシック" panose="020B0400000000000000" pitchFamily="50" charset="-128"/>
                <a:ea typeface="游ゴシック" panose="020B0400000000000000" pitchFamily="50" charset="-128"/>
              </a:rPr>
              <a:t>倍</a:t>
            </a:r>
          </a:p>
        </p:txBody>
      </p:sp>
      <p:grpSp>
        <p:nvGrpSpPr>
          <p:cNvPr id="37" name="グループ化 36">
            <a:extLst>
              <a:ext uri="{FF2B5EF4-FFF2-40B4-BE49-F238E27FC236}">
                <a16:creationId xmlns:a16="http://schemas.microsoft.com/office/drawing/2014/main" id="{A892674A-0F23-A8D9-FFB4-5B3B09438B95}"/>
              </a:ext>
            </a:extLst>
          </p:cNvPr>
          <p:cNvGrpSpPr/>
          <p:nvPr/>
        </p:nvGrpSpPr>
        <p:grpSpPr>
          <a:xfrm>
            <a:off x="730077" y="5800605"/>
            <a:ext cx="10731848" cy="40312"/>
            <a:chOff x="1215347" y="4240464"/>
            <a:chExt cx="17697613" cy="722250"/>
          </a:xfrm>
          <a:solidFill>
            <a:schemeClr val="tx1"/>
          </a:solidFill>
        </p:grpSpPr>
        <p:sp>
          <p:nvSpPr>
            <p:cNvPr id="38" name="四角形: 角を丸くする 37">
              <a:extLst>
                <a:ext uri="{FF2B5EF4-FFF2-40B4-BE49-F238E27FC236}">
                  <a16:creationId xmlns:a16="http://schemas.microsoft.com/office/drawing/2014/main" id="{51A0EFBB-9064-5877-3F25-29D664560707}"/>
                </a:ext>
              </a:extLst>
            </p:cNvPr>
            <p:cNvSpPr/>
            <p:nvPr/>
          </p:nvSpPr>
          <p:spPr>
            <a:xfrm>
              <a:off x="1215347"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CD23EE37-51EA-8680-5D6C-495A088D218A}"/>
                </a:ext>
              </a:extLst>
            </p:cNvPr>
            <p:cNvSpPr/>
            <p:nvPr/>
          </p:nvSpPr>
          <p:spPr>
            <a:xfrm>
              <a:off x="7279475"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30AEB45E-DD3D-256F-E63A-BB7D34DC6B10}"/>
                </a:ext>
              </a:extLst>
            </p:cNvPr>
            <p:cNvSpPr/>
            <p:nvPr/>
          </p:nvSpPr>
          <p:spPr>
            <a:xfrm>
              <a:off x="13343602" y="4240464"/>
              <a:ext cx="5569358" cy="72225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20">
            <a:extLst>
              <a:ext uri="{FF2B5EF4-FFF2-40B4-BE49-F238E27FC236}">
                <a16:creationId xmlns:a16="http://schemas.microsoft.com/office/drawing/2014/main" id="{DA31A02E-D945-8DB7-D79F-AA523C9A710D}"/>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pic>
        <p:nvPicPr>
          <p:cNvPr id="3" name="図 2">
            <a:extLst>
              <a:ext uri="{FF2B5EF4-FFF2-40B4-BE49-F238E27FC236}">
                <a16:creationId xmlns:a16="http://schemas.microsoft.com/office/drawing/2014/main" id="{FD3B73AD-A5DF-392E-1EA7-DFD08D8CBC6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787245" y="910301"/>
            <a:ext cx="450091" cy="461632"/>
          </a:xfrm>
          <a:prstGeom prst="rect">
            <a:avLst/>
          </a:prstGeom>
        </p:spPr>
      </p:pic>
      <p:sp>
        <p:nvSpPr>
          <p:cNvPr id="8" name="テキスト プレースホルダー 1">
            <a:extLst>
              <a:ext uri="{FF2B5EF4-FFF2-40B4-BE49-F238E27FC236}">
                <a16:creationId xmlns:a16="http://schemas.microsoft.com/office/drawing/2014/main" id="{CB4520E9-6FA4-FCB3-9DD7-D7A45F5F42EA}"/>
              </a:ext>
            </a:extLst>
          </p:cNvPr>
          <p:cNvSpPr txBox="1">
            <a:spLocks/>
          </p:cNvSpPr>
          <p:nvPr/>
        </p:nvSpPr>
        <p:spPr>
          <a:xfrm>
            <a:off x="1132897" y="3166839"/>
            <a:ext cx="3106020"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spc="-150" dirty="0">
                <a:solidFill>
                  <a:srgbClr val="F5296C"/>
                </a:solidFill>
                <a:latin typeface="游ゴシック" panose="020B0400000000000000" pitchFamily="50" charset="-128"/>
                <a:ea typeface="游ゴシック" panose="020B0400000000000000" pitchFamily="50" charset="-128"/>
              </a:rPr>
              <a:t>高パフォーマンス（クリック数</a:t>
            </a:r>
            <a:r>
              <a:rPr lang="ja-JP" altLang="en-US" b="1" dirty="0">
                <a:solidFill>
                  <a:srgbClr val="F5296C"/>
                </a:solidFill>
                <a:latin typeface="游ゴシック" panose="020B0400000000000000" pitchFamily="50" charset="-128"/>
                <a:ea typeface="游ゴシック" panose="020B0400000000000000" pitchFamily="50" charset="-128"/>
              </a:rPr>
              <a:t>／</a:t>
            </a:r>
            <a:r>
              <a:rPr lang="en-US" altLang="ja-JP" b="1" dirty="0">
                <a:solidFill>
                  <a:srgbClr val="F5296C"/>
                </a:solidFill>
                <a:latin typeface="游ゴシック" panose="020B0400000000000000" pitchFamily="50" charset="-128"/>
                <a:ea typeface="游ゴシック" panose="020B0400000000000000" pitchFamily="50" charset="-128"/>
              </a:rPr>
              <a:t>imp</a:t>
            </a:r>
            <a:r>
              <a:rPr lang="ja-JP" altLang="en-US" b="1" dirty="0">
                <a:solidFill>
                  <a:srgbClr val="F5296C"/>
                </a:solidFill>
                <a:latin typeface="游ゴシック" panose="020B0400000000000000" pitchFamily="50" charset="-128"/>
                <a:ea typeface="游ゴシック" panose="020B0400000000000000" pitchFamily="50" charset="-128"/>
              </a:rPr>
              <a:t>数）</a:t>
            </a:r>
          </a:p>
        </p:txBody>
      </p:sp>
      <p:pic>
        <p:nvPicPr>
          <p:cNvPr id="9" name="グラフィックス 8">
            <a:extLst>
              <a:ext uri="{FF2B5EF4-FFF2-40B4-BE49-F238E27FC236}">
                <a16:creationId xmlns:a16="http://schemas.microsoft.com/office/drawing/2014/main" id="{5DB05BCC-4262-9D29-73D5-41DF6DB3FC1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0482" y="3166839"/>
            <a:ext cx="349442" cy="570644"/>
          </a:xfrm>
          <a:prstGeom prst="rect">
            <a:avLst/>
          </a:prstGeom>
        </p:spPr>
      </p:pic>
      <p:sp>
        <p:nvSpPr>
          <p:cNvPr id="10" name="テキスト プレースホルダー 1">
            <a:extLst>
              <a:ext uri="{FF2B5EF4-FFF2-40B4-BE49-F238E27FC236}">
                <a16:creationId xmlns:a16="http://schemas.microsoft.com/office/drawing/2014/main" id="{7B788448-CF8C-D496-0A60-9BAE197CB2FF}"/>
              </a:ext>
            </a:extLst>
          </p:cNvPr>
          <p:cNvSpPr txBox="1">
            <a:spLocks/>
          </p:cNvSpPr>
          <p:nvPr/>
        </p:nvSpPr>
        <p:spPr>
          <a:xfrm>
            <a:off x="1131394" y="3429527"/>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アカウント上のツイートをタイアップ広告へブースト</a:t>
            </a:r>
          </a:p>
        </p:txBody>
      </p:sp>
      <p:sp>
        <p:nvSpPr>
          <p:cNvPr id="11" name="テキスト プレースホルダー 1">
            <a:extLst>
              <a:ext uri="{FF2B5EF4-FFF2-40B4-BE49-F238E27FC236}">
                <a16:creationId xmlns:a16="http://schemas.microsoft.com/office/drawing/2014/main" id="{DEEA3C0C-BFA2-74C4-CA9E-952C2C1E5CBF}"/>
              </a:ext>
            </a:extLst>
          </p:cNvPr>
          <p:cNvSpPr txBox="1">
            <a:spLocks/>
          </p:cNvSpPr>
          <p:nvPr/>
        </p:nvSpPr>
        <p:spPr>
          <a:xfrm>
            <a:off x="4873210" y="3166839"/>
            <a:ext cx="2535955"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dirty="0">
                <a:solidFill>
                  <a:srgbClr val="F5296C"/>
                </a:solidFill>
                <a:latin typeface="游ゴシック" panose="020B0400000000000000" pitchFamily="50" charset="-128"/>
                <a:ea typeface="游ゴシック" panose="020B0400000000000000" pitchFamily="50" charset="-128"/>
              </a:rPr>
              <a:t>高パフォーマンス（再生数）</a:t>
            </a:r>
          </a:p>
        </p:txBody>
      </p:sp>
      <p:grpSp>
        <p:nvGrpSpPr>
          <p:cNvPr id="12" name="グループ化 11">
            <a:extLst>
              <a:ext uri="{FF2B5EF4-FFF2-40B4-BE49-F238E27FC236}">
                <a16:creationId xmlns:a16="http://schemas.microsoft.com/office/drawing/2014/main" id="{DD0CC1AD-3D1D-45D0-87B1-C666B7A771E7}"/>
              </a:ext>
            </a:extLst>
          </p:cNvPr>
          <p:cNvGrpSpPr/>
          <p:nvPr/>
        </p:nvGrpSpPr>
        <p:grpSpPr>
          <a:xfrm>
            <a:off x="4434323" y="3211682"/>
            <a:ext cx="369031" cy="369031"/>
            <a:chOff x="4611265" y="2950315"/>
            <a:chExt cx="377054" cy="377054"/>
          </a:xfrm>
        </p:grpSpPr>
        <p:sp>
          <p:nvSpPr>
            <p:cNvPr id="16" name="楕円 15">
              <a:extLst>
                <a:ext uri="{FF2B5EF4-FFF2-40B4-BE49-F238E27FC236}">
                  <a16:creationId xmlns:a16="http://schemas.microsoft.com/office/drawing/2014/main" id="{F4F4EAD7-27ED-17EC-F45D-D334B151C6FE}"/>
                </a:ext>
              </a:extLst>
            </p:cNvPr>
            <p:cNvSpPr/>
            <p:nvPr/>
          </p:nvSpPr>
          <p:spPr>
            <a:xfrm>
              <a:off x="4611265" y="2950315"/>
              <a:ext cx="377054" cy="377054"/>
            </a:xfrm>
            <a:prstGeom prst="ellipse">
              <a:avLst/>
            </a:prstGeom>
            <a:noFill/>
            <a:ln w="19050">
              <a:solidFill>
                <a:srgbClr val="F52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3" name="二等辺三角形 32">
              <a:extLst>
                <a:ext uri="{FF2B5EF4-FFF2-40B4-BE49-F238E27FC236}">
                  <a16:creationId xmlns:a16="http://schemas.microsoft.com/office/drawing/2014/main" id="{8037FF3E-1B8B-7DF2-FF58-79F647E4C7A1}"/>
                </a:ext>
              </a:extLst>
            </p:cNvPr>
            <p:cNvSpPr/>
            <p:nvPr/>
          </p:nvSpPr>
          <p:spPr>
            <a:xfrm rot="5400000">
              <a:off x="4730567" y="3056761"/>
              <a:ext cx="185814" cy="160184"/>
            </a:xfrm>
            <a:prstGeom prst="triangle">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grpSp>
      <p:sp>
        <p:nvSpPr>
          <p:cNvPr id="34" name="テキスト プレースホルダー 1">
            <a:extLst>
              <a:ext uri="{FF2B5EF4-FFF2-40B4-BE49-F238E27FC236}">
                <a16:creationId xmlns:a16="http://schemas.microsoft.com/office/drawing/2014/main" id="{3DB4A562-48B3-86E6-5F66-3CFCA11904C8}"/>
              </a:ext>
            </a:extLst>
          </p:cNvPr>
          <p:cNvSpPr txBox="1">
            <a:spLocks/>
          </p:cNvSpPr>
          <p:nvPr/>
        </p:nvSpPr>
        <p:spPr>
          <a:xfrm>
            <a:off x="4871707" y="3430566"/>
            <a:ext cx="3010139"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defRPr/>
            </a:pPr>
            <a:r>
              <a:rPr lang="ja-JP" altLang="en-US" sz="1000" b="1" spc="60" dirty="0">
                <a:solidFill>
                  <a:srgbClr val="2C96D4"/>
                </a:solidFill>
                <a:latin typeface="游ゴシック" panose="020B0400000000000000" pitchFamily="50" charset="-128"/>
                <a:ea typeface="游ゴシック" panose="020B0400000000000000" pitchFamily="50" charset="-128"/>
              </a:rPr>
              <a:t>朝日新聞社運営の</a:t>
            </a:r>
            <a:r>
              <a:rPr lang="en-US" altLang="ja-JP" sz="1000" b="1" spc="60" dirty="0">
                <a:solidFill>
                  <a:srgbClr val="2C96D4"/>
                </a:solidFill>
                <a:latin typeface="游ゴシック" panose="020B0400000000000000" pitchFamily="50" charset="-128"/>
                <a:ea typeface="游ゴシック" panose="020B0400000000000000" pitchFamily="50" charset="-128"/>
              </a:rPr>
              <a:t>X</a:t>
            </a:r>
            <a:r>
              <a:rPr lang="ja-JP" altLang="en-US" sz="1000" b="1" spc="60" dirty="0">
                <a:solidFill>
                  <a:srgbClr val="2C96D4"/>
                </a:solidFill>
                <a:latin typeface="游ゴシック" panose="020B0400000000000000" pitchFamily="50" charset="-128"/>
                <a:ea typeface="游ゴシック" panose="020B0400000000000000" pitchFamily="50" charset="-128"/>
              </a:rPr>
              <a:t>アカウント上の動画クリエイティブをブースト</a:t>
            </a:r>
          </a:p>
        </p:txBody>
      </p:sp>
      <p:sp>
        <p:nvSpPr>
          <p:cNvPr id="43" name="テキスト プレースホルダー 1">
            <a:extLst>
              <a:ext uri="{FF2B5EF4-FFF2-40B4-BE49-F238E27FC236}">
                <a16:creationId xmlns:a16="http://schemas.microsoft.com/office/drawing/2014/main" id="{79FB99AF-684F-5ABE-FA0C-F43EED3E9BE6}"/>
              </a:ext>
            </a:extLst>
          </p:cNvPr>
          <p:cNvSpPr txBox="1">
            <a:spLocks/>
          </p:cNvSpPr>
          <p:nvPr/>
        </p:nvSpPr>
        <p:spPr>
          <a:xfrm>
            <a:off x="8504202" y="3166839"/>
            <a:ext cx="2535955" cy="335027"/>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b="1" dirty="0">
                <a:solidFill>
                  <a:srgbClr val="F5296C"/>
                </a:solidFill>
                <a:latin typeface="游ゴシック" panose="020B0400000000000000" pitchFamily="50" charset="-128"/>
                <a:ea typeface="游ゴシック" panose="020B0400000000000000" pitchFamily="50" charset="-128"/>
              </a:rPr>
              <a:t>高パフォーマンス（再生数）</a:t>
            </a:r>
          </a:p>
        </p:txBody>
      </p:sp>
      <p:sp>
        <p:nvSpPr>
          <p:cNvPr id="49" name="テキスト プレースホルダー 1">
            <a:extLst>
              <a:ext uri="{FF2B5EF4-FFF2-40B4-BE49-F238E27FC236}">
                <a16:creationId xmlns:a16="http://schemas.microsoft.com/office/drawing/2014/main" id="{EB814C5E-53E7-65BA-3018-46C3F5B2AAF1}"/>
              </a:ext>
            </a:extLst>
          </p:cNvPr>
          <p:cNvSpPr txBox="1">
            <a:spLocks/>
          </p:cNvSpPr>
          <p:nvPr/>
        </p:nvSpPr>
        <p:spPr>
          <a:xfrm>
            <a:off x="663039" y="1760332"/>
            <a:ext cx="9146628" cy="290718"/>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en-US" altLang="ja-JP" sz="1800" b="1" spc="200" dirty="0">
                <a:solidFill>
                  <a:prstClr val="black"/>
                </a:solidFill>
                <a:latin typeface="游ゴシック" panose="020B0400000000000000" pitchFamily="50" charset="-128"/>
                <a:ea typeface="游ゴシック" panose="020B0400000000000000" pitchFamily="50" charset="-128"/>
              </a:rPr>
              <a:t>X</a:t>
            </a:r>
            <a:r>
              <a:rPr lang="ja-JP" altLang="en-US" sz="1800" b="1" spc="200" dirty="0">
                <a:solidFill>
                  <a:prstClr val="black"/>
                </a:solidFill>
                <a:latin typeface="游ゴシック" panose="020B0400000000000000" pitchFamily="50" charset="-128"/>
                <a:ea typeface="游ゴシック" panose="020B0400000000000000" pitchFamily="50" charset="-128"/>
              </a:rPr>
              <a:t>広告ブースト</a:t>
            </a:r>
            <a:r>
              <a:rPr lang="ja-JP" altLang="en-US" sz="1600" b="1" spc="200" dirty="0">
                <a:solidFill>
                  <a:schemeClr val="bg1"/>
                </a:solidFill>
                <a:highlight>
                  <a:srgbClr val="EB0083"/>
                </a:highlight>
                <a:latin typeface="游ゴシック" panose="020B0400000000000000" pitchFamily="50" charset="-128"/>
                <a:ea typeface="游ゴシック" panose="020B0400000000000000" pitchFamily="50" charset="-128"/>
              </a:rPr>
              <a:t>（スペシャル</a:t>
            </a:r>
            <a:r>
              <a:rPr lang="ja-JP" altLang="en-US" sz="1400" b="1" spc="200" dirty="0">
                <a:solidFill>
                  <a:schemeClr val="bg1"/>
                </a:solidFill>
                <a:highlight>
                  <a:srgbClr val="EB0083"/>
                </a:highlight>
                <a:latin typeface="游ゴシック" panose="020B0400000000000000" pitchFamily="50" charset="-128"/>
                <a:ea typeface="游ゴシック" panose="020B0400000000000000" pitchFamily="50" charset="-128"/>
              </a:rPr>
              <a:t>）</a:t>
            </a:r>
            <a:endParaRPr lang="ja-JP" altLang="en-US" sz="1600" b="1" spc="200" dirty="0">
              <a:solidFill>
                <a:schemeClr val="bg1"/>
              </a:solidFill>
              <a:highlight>
                <a:srgbClr val="EB0083"/>
              </a:highlight>
              <a:latin typeface="游ゴシック" panose="020B0400000000000000" pitchFamily="50" charset="-128"/>
              <a:ea typeface="游ゴシック" panose="020B0400000000000000" pitchFamily="50" charset="-128"/>
            </a:endParaRPr>
          </a:p>
        </p:txBody>
      </p:sp>
      <p:sp>
        <p:nvSpPr>
          <p:cNvPr id="50" name="テキスト ボックス 49">
            <a:extLst>
              <a:ext uri="{FF2B5EF4-FFF2-40B4-BE49-F238E27FC236}">
                <a16:creationId xmlns:a16="http://schemas.microsoft.com/office/drawing/2014/main" id="{282CBA4F-C629-9EA5-ACF2-D1E842FBE9AA}"/>
              </a:ext>
            </a:extLst>
          </p:cNvPr>
          <p:cNvSpPr txBox="1"/>
          <p:nvPr/>
        </p:nvSpPr>
        <p:spPr>
          <a:xfrm>
            <a:off x="7980279" y="2154781"/>
            <a:ext cx="505267" cy="428259"/>
          </a:xfrm>
          <a:prstGeom prst="rect">
            <a:avLst/>
          </a:prstGeom>
          <a:noFill/>
        </p:spPr>
        <p:txBody>
          <a:bodyPr wrap="none" rtlCol="0">
            <a:spAutoFit/>
          </a:bodyPr>
          <a:lstStyle/>
          <a:p>
            <a:pPr algn="l" defTabSz="914358" rtl="0">
              <a:defRPr/>
            </a:pPr>
            <a:r>
              <a:rPr kumimoji="1" lang="en-US" altLang="ja-JP" sz="2183" b="1" kern="1200">
                <a:solidFill>
                  <a:srgbClr val="F5296C"/>
                </a:solidFill>
                <a:latin typeface="游ゴシック" panose="020B0400000000000000" pitchFamily="50" charset="-128"/>
                <a:ea typeface="游ゴシック" panose="020B0400000000000000" pitchFamily="50" charset="-128"/>
                <a:cs typeface="+mn-cs"/>
              </a:rPr>
              <a:t>03</a:t>
            </a:r>
            <a:endParaRPr kumimoji="1" lang="ja-JP" altLang="en-US" sz="2183" b="1" kern="1200">
              <a:solidFill>
                <a:srgbClr val="F5296C"/>
              </a:solidFill>
              <a:latin typeface="游ゴシック" panose="020B0400000000000000" pitchFamily="50" charset="-128"/>
              <a:ea typeface="游ゴシック" panose="020B0400000000000000" pitchFamily="50" charset="-128"/>
              <a:cs typeface="+mn-cs"/>
            </a:endParaRPr>
          </a:p>
        </p:txBody>
      </p:sp>
      <p:grpSp>
        <p:nvGrpSpPr>
          <p:cNvPr id="2" name="グループ化 1">
            <a:extLst>
              <a:ext uri="{FF2B5EF4-FFF2-40B4-BE49-F238E27FC236}">
                <a16:creationId xmlns:a16="http://schemas.microsoft.com/office/drawing/2014/main" id="{F769B9DE-A00F-9EA3-0632-E080A2441007}"/>
              </a:ext>
            </a:extLst>
          </p:cNvPr>
          <p:cNvGrpSpPr/>
          <p:nvPr/>
        </p:nvGrpSpPr>
        <p:grpSpPr>
          <a:xfrm>
            <a:off x="8081921" y="3213590"/>
            <a:ext cx="369031" cy="369031"/>
            <a:chOff x="4611265" y="2950315"/>
            <a:chExt cx="377054" cy="377054"/>
          </a:xfrm>
        </p:grpSpPr>
        <p:sp>
          <p:nvSpPr>
            <p:cNvPr id="7" name="楕円 6">
              <a:extLst>
                <a:ext uri="{FF2B5EF4-FFF2-40B4-BE49-F238E27FC236}">
                  <a16:creationId xmlns:a16="http://schemas.microsoft.com/office/drawing/2014/main" id="{730840D9-F913-6872-A35C-6F85F0CD5050}"/>
                </a:ext>
              </a:extLst>
            </p:cNvPr>
            <p:cNvSpPr/>
            <p:nvPr/>
          </p:nvSpPr>
          <p:spPr>
            <a:xfrm>
              <a:off x="4611265" y="2950315"/>
              <a:ext cx="377054" cy="377054"/>
            </a:xfrm>
            <a:prstGeom prst="ellipse">
              <a:avLst/>
            </a:prstGeom>
            <a:noFill/>
            <a:ln w="19050">
              <a:solidFill>
                <a:srgbClr val="F529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6" name="二等辺三角形 25">
              <a:extLst>
                <a:ext uri="{FF2B5EF4-FFF2-40B4-BE49-F238E27FC236}">
                  <a16:creationId xmlns:a16="http://schemas.microsoft.com/office/drawing/2014/main" id="{6C2D7EC6-C261-149F-69FD-F17DDDDC9928}"/>
                </a:ext>
              </a:extLst>
            </p:cNvPr>
            <p:cNvSpPr/>
            <p:nvPr/>
          </p:nvSpPr>
          <p:spPr>
            <a:xfrm rot="5400000">
              <a:off x="4730567" y="3056761"/>
              <a:ext cx="185814" cy="160184"/>
            </a:xfrm>
            <a:prstGeom prst="triangle">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grpSp>
      <p:sp>
        <p:nvSpPr>
          <p:cNvPr id="36" name="テキスト プレースホルダー 1">
            <a:extLst>
              <a:ext uri="{FF2B5EF4-FFF2-40B4-BE49-F238E27FC236}">
                <a16:creationId xmlns:a16="http://schemas.microsoft.com/office/drawing/2014/main" id="{8F8CBF51-FC0D-2DC7-1A47-546041F57A7B}"/>
              </a:ext>
            </a:extLst>
          </p:cNvPr>
          <p:cNvSpPr txBox="1">
            <a:spLocks/>
          </p:cNvSpPr>
          <p:nvPr/>
        </p:nvSpPr>
        <p:spPr>
          <a:xfrm>
            <a:off x="1992630" y="4750169"/>
            <a:ext cx="422910" cy="207912"/>
          </a:xfrm>
          <a:prstGeom prst="rect">
            <a:avLst/>
          </a:prstGeom>
          <a:solidFill>
            <a:srgbClr val="BFBFBF"/>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a:t>
            </a:r>
            <a:endParaRPr lang="en-US" altLang="ja-JP" sz="600" b="1" dirty="0">
              <a:solidFill>
                <a:prstClr val="black"/>
              </a:solidFill>
              <a:latin typeface="游ゴシック" panose="020B0400000000000000" pitchFamily="50" charset="-128"/>
              <a:ea typeface="游ゴシック" panose="020B0400000000000000" pitchFamily="50" charset="-128"/>
            </a:endParaRPr>
          </a:p>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ツイート</a:t>
            </a:r>
          </a:p>
        </p:txBody>
      </p:sp>
      <p:sp>
        <p:nvSpPr>
          <p:cNvPr id="41" name="テキスト プレースホルダー 1">
            <a:extLst>
              <a:ext uri="{FF2B5EF4-FFF2-40B4-BE49-F238E27FC236}">
                <a16:creationId xmlns:a16="http://schemas.microsoft.com/office/drawing/2014/main" id="{18A836D2-F708-E2C6-AE95-D99C638C0AC7}"/>
              </a:ext>
            </a:extLst>
          </p:cNvPr>
          <p:cNvSpPr txBox="1">
            <a:spLocks/>
          </p:cNvSpPr>
          <p:nvPr/>
        </p:nvSpPr>
        <p:spPr>
          <a:xfrm>
            <a:off x="5162550" y="4721162"/>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42" name="テキスト プレースホルダー 1">
            <a:extLst>
              <a:ext uri="{FF2B5EF4-FFF2-40B4-BE49-F238E27FC236}">
                <a16:creationId xmlns:a16="http://schemas.microsoft.com/office/drawing/2014/main" id="{D8841C53-F2B7-ECC5-E4A2-DDA73544EAC8}"/>
              </a:ext>
            </a:extLst>
          </p:cNvPr>
          <p:cNvSpPr txBox="1">
            <a:spLocks/>
          </p:cNvSpPr>
          <p:nvPr/>
        </p:nvSpPr>
        <p:spPr>
          <a:xfrm>
            <a:off x="8896955" y="4717244"/>
            <a:ext cx="481511" cy="103956"/>
          </a:xfrm>
          <a:prstGeom prst="rect">
            <a:avLst/>
          </a:prstGeom>
          <a:solidFill>
            <a:srgbClr val="D0CECE"/>
          </a:solidFill>
        </p:spPr>
        <p:txBody>
          <a:bodyPr vert="horz" lIns="0" tIns="0" rIns="0" bIns="0"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ja-JP" altLang="en-US" sz="600" b="1" dirty="0">
                <a:solidFill>
                  <a:prstClr val="black"/>
                </a:solidFill>
                <a:latin typeface="游ゴシック" panose="020B0400000000000000" pitchFamily="50" charset="-128"/>
                <a:ea typeface="游ゴシック" panose="020B0400000000000000" pitchFamily="50" charset="-128"/>
              </a:rPr>
              <a:t>プロモビデオ</a:t>
            </a:r>
          </a:p>
        </p:txBody>
      </p:sp>
      <p:sp>
        <p:nvSpPr>
          <p:cNvPr id="44" name="テキスト プレースホルダー 1">
            <a:extLst>
              <a:ext uri="{FF2B5EF4-FFF2-40B4-BE49-F238E27FC236}">
                <a16:creationId xmlns:a16="http://schemas.microsoft.com/office/drawing/2014/main" id="{FC238557-0613-74CE-D728-4FB38649C165}"/>
              </a:ext>
            </a:extLst>
          </p:cNvPr>
          <p:cNvSpPr txBox="1">
            <a:spLocks/>
          </p:cNvSpPr>
          <p:nvPr/>
        </p:nvSpPr>
        <p:spPr>
          <a:xfrm>
            <a:off x="3070234"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EB0083"/>
                </a:solidFill>
                <a:latin typeface="游ゴシック" panose="020B0400000000000000" pitchFamily="50" charset="-128"/>
                <a:ea typeface="游ゴシック" panose="020B0400000000000000" pitchFamily="50" charset="-128"/>
              </a:rPr>
              <a:t>当社比</a:t>
            </a:r>
          </a:p>
        </p:txBody>
      </p:sp>
      <p:sp>
        <p:nvSpPr>
          <p:cNvPr id="45" name="テキスト プレースホルダー 1">
            <a:extLst>
              <a:ext uri="{FF2B5EF4-FFF2-40B4-BE49-F238E27FC236}">
                <a16:creationId xmlns:a16="http://schemas.microsoft.com/office/drawing/2014/main" id="{01E8C260-91CA-B99A-898E-CCA891AE5211}"/>
              </a:ext>
            </a:extLst>
          </p:cNvPr>
          <p:cNvSpPr txBox="1">
            <a:spLocks/>
          </p:cNvSpPr>
          <p:nvPr/>
        </p:nvSpPr>
        <p:spPr>
          <a:xfrm>
            <a:off x="6399923"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EB0083"/>
                </a:solidFill>
                <a:latin typeface="游ゴシック" panose="020B0400000000000000" pitchFamily="50" charset="-128"/>
                <a:ea typeface="游ゴシック" panose="020B0400000000000000" pitchFamily="50" charset="-128"/>
              </a:rPr>
              <a:t>当社比</a:t>
            </a:r>
          </a:p>
        </p:txBody>
      </p:sp>
      <p:sp>
        <p:nvSpPr>
          <p:cNvPr id="46" name="テキスト プレースホルダー 1">
            <a:extLst>
              <a:ext uri="{FF2B5EF4-FFF2-40B4-BE49-F238E27FC236}">
                <a16:creationId xmlns:a16="http://schemas.microsoft.com/office/drawing/2014/main" id="{708D0268-A12E-A3EA-275B-2470DEEF2867}"/>
              </a:ext>
            </a:extLst>
          </p:cNvPr>
          <p:cNvSpPr txBox="1">
            <a:spLocks/>
          </p:cNvSpPr>
          <p:nvPr/>
        </p:nvSpPr>
        <p:spPr>
          <a:xfrm>
            <a:off x="10110009" y="5173423"/>
            <a:ext cx="751332" cy="185541"/>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20000"/>
              </a:lnSpc>
              <a:defRPr/>
            </a:pPr>
            <a:r>
              <a:rPr lang="ja-JP" altLang="en-US" sz="800" b="1" spc="200" dirty="0">
                <a:solidFill>
                  <a:srgbClr val="EB0083"/>
                </a:solidFill>
                <a:latin typeface="游ゴシック" panose="020B0400000000000000" pitchFamily="50" charset="-128"/>
                <a:ea typeface="游ゴシック" panose="020B0400000000000000" pitchFamily="50" charset="-128"/>
              </a:rPr>
              <a:t>当社比</a:t>
            </a:r>
          </a:p>
        </p:txBody>
      </p:sp>
      <p:sp>
        <p:nvSpPr>
          <p:cNvPr id="53" name="テキスト プレースホルダー 1">
            <a:extLst>
              <a:ext uri="{FF2B5EF4-FFF2-40B4-BE49-F238E27FC236}">
                <a16:creationId xmlns:a16="http://schemas.microsoft.com/office/drawing/2014/main" id="{0B9C568E-C819-0B39-760D-4D1A1F28D71A}"/>
              </a:ext>
            </a:extLst>
          </p:cNvPr>
          <p:cNvSpPr txBox="1">
            <a:spLocks/>
          </p:cNvSpPr>
          <p:nvPr/>
        </p:nvSpPr>
        <p:spPr>
          <a:xfrm>
            <a:off x="4554836" y="5380278"/>
            <a:ext cx="324569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400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800" b="1" spc="200" dirty="0">
              <a:solidFill>
                <a:prstClr val="black"/>
              </a:solidFill>
              <a:latin typeface="游ゴシック" panose="020B0400000000000000" pitchFamily="50" charset="-128"/>
              <a:ea typeface="游ゴシック" panose="020B0400000000000000" pitchFamily="50" charset="-128"/>
            </a:endParaRPr>
          </a:p>
        </p:txBody>
      </p:sp>
      <p:sp>
        <p:nvSpPr>
          <p:cNvPr id="54" name="テキスト プレースホルダー 1">
            <a:extLst>
              <a:ext uri="{FF2B5EF4-FFF2-40B4-BE49-F238E27FC236}">
                <a16:creationId xmlns:a16="http://schemas.microsoft.com/office/drawing/2014/main" id="{9495AEFA-8E23-368C-DBFD-08B9E7C56427}"/>
              </a:ext>
            </a:extLst>
          </p:cNvPr>
          <p:cNvSpPr txBox="1">
            <a:spLocks/>
          </p:cNvSpPr>
          <p:nvPr/>
        </p:nvSpPr>
        <p:spPr>
          <a:xfrm>
            <a:off x="8266943" y="5380278"/>
            <a:ext cx="3245695" cy="355096"/>
          </a:xfrm>
          <a:prstGeom prst="rect">
            <a:avLst/>
          </a:prstGeom>
        </p:spPr>
        <p:txBody>
          <a:bodyPr vert="horz" lIns="91434" tIns="0"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14358">
              <a:lnSpc>
                <a:spcPct val="120000"/>
              </a:lnSpc>
              <a:defRPr/>
            </a:pPr>
            <a:r>
              <a:rPr lang="en-US" altLang="ja-JP" sz="1600" b="1" spc="200" dirty="0">
                <a:solidFill>
                  <a:prstClr val="black"/>
                </a:solidFill>
                <a:latin typeface="游ゴシック" panose="020B0400000000000000" pitchFamily="50" charset="-128"/>
                <a:ea typeface="游ゴシック" panose="020B0400000000000000" pitchFamily="50" charset="-128"/>
              </a:rPr>
              <a:t>N</a:t>
            </a:r>
            <a:r>
              <a:rPr lang="en-US" altLang="ja-JP" sz="2400" b="1" spc="200" dirty="0">
                <a:solidFill>
                  <a:prstClr val="black"/>
                </a:solidFill>
                <a:latin typeface="游ゴシック" panose="020B0400000000000000" pitchFamily="50" charset="-128"/>
                <a:ea typeface="游ゴシック" panose="020B0400000000000000" pitchFamily="50" charset="-128"/>
              </a:rPr>
              <a:t>400</a:t>
            </a:r>
            <a:r>
              <a:rPr lang="ja-JP" altLang="en-US" sz="1600" b="1" spc="200" dirty="0">
                <a:solidFill>
                  <a:prstClr val="black"/>
                </a:solidFill>
                <a:latin typeface="游ゴシック" panose="020B0400000000000000" pitchFamily="50" charset="-128"/>
                <a:ea typeface="游ゴシック" panose="020B0400000000000000" pitchFamily="50" charset="-128"/>
              </a:rPr>
              <a:t>万円～</a:t>
            </a:r>
            <a:endParaRPr lang="ja-JP" altLang="en-US" sz="1800" b="1" spc="200"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0809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16</a:t>
            </a:fld>
            <a:endParaRPr lang="ja-JP" altLang="en-US"/>
          </a:p>
        </p:txBody>
      </p:sp>
      <p:sp>
        <p:nvSpPr>
          <p:cNvPr id="5" name="タイトル 4">
            <a:extLst>
              <a:ext uri="{FF2B5EF4-FFF2-40B4-BE49-F238E27FC236}">
                <a16:creationId xmlns:a16="http://schemas.microsoft.com/office/drawing/2014/main" id="{12A361CF-1CFC-A6B4-2CC9-6346638D55CF}"/>
              </a:ext>
            </a:extLst>
          </p:cNvPr>
          <p:cNvSpPr>
            <a:spLocks noGrp="1"/>
          </p:cNvSpPr>
          <p:nvPr>
            <p:ph type="title"/>
          </p:nvPr>
        </p:nvSpPr>
        <p:spPr>
          <a:xfrm>
            <a:off x="533401" y="255643"/>
            <a:ext cx="9105900" cy="425395"/>
          </a:xfrm>
        </p:spPr>
        <p:txBody>
          <a:bodyPr/>
          <a:lstStyle/>
          <a:p>
            <a:r>
              <a:rPr lang="en-US" altLang="ja-JP">
                <a:latin typeface="Yu Gothic"/>
                <a:ea typeface="Yu Gothic"/>
              </a:rPr>
              <a:t>LINE</a:t>
            </a:r>
            <a:r>
              <a:rPr lang="ja-JP" altLang="en-US">
                <a:latin typeface="Yu Gothic"/>
                <a:ea typeface="Yu Gothic"/>
              </a:rPr>
              <a:t>ダイジェストスポット</a:t>
            </a:r>
          </a:p>
        </p:txBody>
      </p:sp>
      <p:sp>
        <p:nvSpPr>
          <p:cNvPr id="50" name="Text Box 14">
            <a:extLst>
              <a:ext uri="{FF2B5EF4-FFF2-40B4-BE49-F238E27FC236}">
                <a16:creationId xmlns:a16="http://schemas.microsoft.com/office/drawing/2014/main" id="{17000B3E-7410-4215-AB75-16B7B0DF9672}"/>
              </a:ext>
            </a:extLst>
          </p:cNvPr>
          <p:cNvSpPr txBox="1">
            <a:spLocks noChangeArrowheads="1"/>
          </p:cNvSpPr>
          <p:nvPr/>
        </p:nvSpPr>
        <p:spPr bwMode="auto">
          <a:xfrm>
            <a:off x="443205" y="3098745"/>
            <a:ext cx="2189557"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ja-JP" altLang="en-US" b="1" dirty="0">
                <a:solidFill>
                  <a:prstClr val="black"/>
                </a:solidFill>
                <a:latin typeface="游ゴシック"/>
                <a:ea typeface="游ゴシック"/>
                <a:cs typeface="+mn-cs"/>
              </a:rPr>
              <a:t>朝日新聞のメディアに掲載</a:t>
            </a:r>
            <a:endParaRPr lang="en-US" altLang="ja-JP" b="1" dirty="0">
              <a:solidFill>
                <a:prstClr val="black"/>
              </a:solidFill>
              <a:latin typeface="游ゴシック"/>
              <a:ea typeface="游ゴシック"/>
              <a:cs typeface="+mn-cs"/>
            </a:endParaRPr>
          </a:p>
          <a:p>
            <a:pPr algn="l" defTabSz="457179">
              <a:lnSpc>
                <a:spcPct val="110000"/>
              </a:lnSpc>
              <a:defRPr/>
            </a:pPr>
            <a:r>
              <a:rPr lang="ja-JP" altLang="en-US" b="1" dirty="0">
                <a:solidFill>
                  <a:prstClr val="black"/>
                </a:solidFill>
                <a:latin typeface="游ゴシック"/>
                <a:ea typeface="游ゴシック"/>
                <a:cs typeface="+mn-cs"/>
              </a:rPr>
              <a:t>した記事タイアップ広告</a:t>
            </a:r>
            <a:endParaRPr lang="en-US" altLang="ja-JP" b="1" dirty="0">
              <a:solidFill>
                <a:prstClr val="black"/>
              </a:solidFill>
              <a:latin typeface="游ゴシック"/>
              <a:ea typeface="游ゴシック"/>
              <a:cs typeface="+mn-cs"/>
            </a:endParaRPr>
          </a:p>
          <a:p>
            <a:pPr algn="l" defTabSz="457179" rtl="0">
              <a:lnSpc>
                <a:spcPct val="110000"/>
              </a:lnSpc>
              <a:defRPr/>
            </a:pPr>
            <a:endParaRPr lang="en-US" altLang="ja-JP" sz="1050" b="1" dirty="0">
              <a:solidFill>
                <a:prstClr val="black"/>
              </a:solidFill>
              <a:latin typeface="游ゴシック" panose="020B0400000000000000" pitchFamily="50" charset="-128"/>
              <a:ea typeface="游ゴシック" panose="020B0400000000000000" pitchFamily="50" charset="-128"/>
              <a:cs typeface="+mn-cs"/>
            </a:endParaRPr>
          </a:p>
          <a:p>
            <a:pPr algn="l" defTabSz="457179" rtl="0">
              <a:lnSpc>
                <a:spcPct val="110000"/>
              </a:lnSpc>
              <a:defRPr/>
            </a:pPr>
            <a:r>
              <a:rPr lang="en-US" altLang="ja-JP" sz="1050" b="1" dirty="0">
                <a:solidFill>
                  <a:prstClr val="black"/>
                </a:solidFill>
                <a:latin typeface="游ゴシック"/>
                <a:ea typeface="游ゴシック"/>
                <a:cs typeface="+mn-cs"/>
              </a:rPr>
              <a:t>※</a:t>
            </a:r>
            <a:r>
              <a:rPr lang="en-US" altLang="ja-JP" sz="1050" b="1" dirty="0" err="1">
                <a:solidFill>
                  <a:prstClr val="black"/>
                </a:solidFill>
                <a:latin typeface="游ゴシック"/>
                <a:ea typeface="游ゴシック"/>
                <a:cs typeface="+mn-cs"/>
              </a:rPr>
              <a:t>本メニューは</a:t>
            </a:r>
            <a:r>
              <a:rPr lang="ja-JP" altLang="en-US" sz="1050" b="1" dirty="0">
                <a:solidFill>
                  <a:prstClr val="black"/>
                </a:solidFill>
                <a:latin typeface="游ゴシック"/>
                <a:ea typeface="游ゴシック"/>
                <a:cs typeface="+mn-cs"/>
              </a:rPr>
              <a:t>朝日新聞デジタル版以外の掲載でも利用可能です</a:t>
            </a:r>
            <a:endParaRPr lang="en-US" altLang="ja-JP" sz="1050" b="1" dirty="0">
              <a:solidFill>
                <a:prstClr val="black"/>
              </a:solidFill>
              <a:latin typeface="游ゴシック"/>
              <a:ea typeface="游ゴシック"/>
              <a:cs typeface="+mn-cs"/>
            </a:endParaRPr>
          </a:p>
        </p:txBody>
      </p:sp>
      <p:grpSp>
        <p:nvGrpSpPr>
          <p:cNvPr id="51" name="グループ化 50">
            <a:extLst>
              <a:ext uri="{FF2B5EF4-FFF2-40B4-BE49-F238E27FC236}">
                <a16:creationId xmlns:a16="http://schemas.microsoft.com/office/drawing/2014/main" id="{A16ECB69-BF77-4AEA-AF9F-F0BE717B0C40}"/>
              </a:ext>
            </a:extLst>
          </p:cNvPr>
          <p:cNvGrpSpPr/>
          <p:nvPr/>
        </p:nvGrpSpPr>
        <p:grpSpPr>
          <a:xfrm>
            <a:off x="6000729" y="1976546"/>
            <a:ext cx="1523531" cy="3099599"/>
            <a:chOff x="3779912" y="2420888"/>
            <a:chExt cx="2088232" cy="4248472"/>
          </a:xfrm>
        </p:grpSpPr>
        <p:pic>
          <p:nvPicPr>
            <p:cNvPr id="52" name="Picture 3" descr="C:\Users\1080218\Desktop\LINEダイジェストスポット\IMG_1790.JPG">
              <a:extLst>
                <a:ext uri="{FF2B5EF4-FFF2-40B4-BE49-F238E27FC236}">
                  <a16:creationId xmlns:a16="http://schemas.microsoft.com/office/drawing/2014/main" id="{BA468F64-F267-4C20-B1A3-92D5BE7478D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95936" y="3000294"/>
              <a:ext cx="1665938" cy="296485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53" name="Picture 4" descr="「スマホ　画像」の画像検索結果">
              <a:extLst>
                <a:ext uri="{FF2B5EF4-FFF2-40B4-BE49-F238E27FC236}">
                  <a16:creationId xmlns:a16="http://schemas.microsoft.com/office/drawing/2014/main" id="{685FB158-D91B-4D42-80A1-F3446584AE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9912" y="2420888"/>
              <a:ext cx="2088232" cy="4248472"/>
            </a:xfrm>
            <a:prstGeom prst="rect">
              <a:avLst/>
            </a:prstGeom>
            <a:noFill/>
            <a:extLst>
              <a:ext uri="{909E8E84-426E-40DD-AFC4-6F175D3DCCD1}">
                <a14:hiddenFill xmlns:a14="http://schemas.microsoft.com/office/drawing/2010/main">
                  <a:solidFill>
                    <a:srgbClr val="FFFFFF"/>
                  </a:solidFill>
                </a14:hiddenFill>
              </a:ext>
            </a:extLst>
          </p:spPr>
        </p:pic>
        <p:sp>
          <p:nvSpPr>
            <p:cNvPr id="54" name="円/楕円 8">
              <a:extLst>
                <a:ext uri="{FF2B5EF4-FFF2-40B4-BE49-F238E27FC236}">
                  <a16:creationId xmlns:a16="http://schemas.microsoft.com/office/drawing/2014/main" id="{0EF20AEC-2686-4E74-B9A3-21E8FE2933B9}"/>
                </a:ext>
              </a:extLst>
            </p:cNvPr>
            <p:cNvSpPr/>
            <p:nvPr/>
          </p:nvSpPr>
          <p:spPr>
            <a:xfrm>
              <a:off x="3806773" y="4492431"/>
              <a:ext cx="1040934" cy="1029588"/>
            </a:xfrm>
            <a:prstGeom prst="ellipse">
              <a:avLst/>
            </a:prstGeom>
            <a:noFill/>
            <a:ln w="76200" cap="flat" cmpd="sng" algn="ctr">
              <a:solidFill>
                <a:srgbClr val="00B900"/>
              </a:solidFill>
              <a:prstDash val="solid"/>
              <a:miter lim="800000"/>
            </a:ln>
            <a:effectLst/>
          </p:spPr>
          <p:txBody>
            <a:bodyPr anchor="ctr"/>
            <a:lstStyle/>
            <a:p>
              <a:pPr algn="ctr" defTabSz="457179" rtl="0">
                <a:defRPr/>
              </a:pPr>
              <a:endParaRPr lang="ja-JP" altLang="en-US">
                <a:solidFill>
                  <a:prstClr val="white"/>
                </a:solidFill>
                <a:latin typeface="游ゴシック" panose="020F0502020204030204"/>
                <a:ea typeface="游ゴシック" panose="020B0400000000000000" pitchFamily="50" charset="-128"/>
                <a:cs typeface="+mn-cs"/>
              </a:endParaRPr>
            </a:p>
          </p:txBody>
        </p:sp>
      </p:grpSp>
      <p:sp>
        <p:nvSpPr>
          <p:cNvPr id="55" name="Text Box 14">
            <a:extLst>
              <a:ext uri="{FF2B5EF4-FFF2-40B4-BE49-F238E27FC236}">
                <a16:creationId xmlns:a16="http://schemas.microsoft.com/office/drawing/2014/main" id="{2A7A63E5-0513-4FC0-8041-5D4F493B563D}"/>
              </a:ext>
            </a:extLst>
          </p:cNvPr>
          <p:cNvSpPr txBox="1">
            <a:spLocks noChangeArrowheads="1"/>
          </p:cNvSpPr>
          <p:nvPr/>
        </p:nvSpPr>
        <p:spPr bwMode="auto">
          <a:xfrm>
            <a:off x="7469332" y="3960380"/>
            <a:ext cx="1628388" cy="59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ja-JP" altLang="en-US" sz="1050" b="1" dirty="0">
                <a:solidFill>
                  <a:prstClr val="black"/>
                </a:solidFill>
                <a:latin typeface="游ゴシック"/>
                <a:ea typeface="游ゴシック"/>
                <a:cs typeface="+mn-cs"/>
              </a:rPr>
              <a:t>朝日新聞アカウント内定時配信面 画像誘導枠</a:t>
            </a:r>
            <a:endParaRPr lang="en-US" altLang="ja-JP" sz="1050" b="1" dirty="0">
              <a:solidFill>
                <a:prstClr val="black"/>
              </a:solidFill>
              <a:latin typeface="游ゴシック"/>
              <a:ea typeface="游ゴシック"/>
              <a:cs typeface="+mn-cs"/>
            </a:endParaRPr>
          </a:p>
          <a:p>
            <a:pPr algn="l" defTabSz="457179" rtl="0">
              <a:lnSpc>
                <a:spcPct val="110000"/>
              </a:lnSpc>
              <a:defRPr/>
            </a:pPr>
            <a:r>
              <a:rPr lang="ja-JP" altLang="en-US" sz="900" dirty="0">
                <a:solidFill>
                  <a:prstClr val="black"/>
                </a:solidFill>
                <a:latin typeface="游ゴシック"/>
                <a:ea typeface="游ゴシック"/>
                <a:cs typeface="+mn-cs"/>
              </a:rPr>
              <a:t>（テキスト誘導枠でも可）</a:t>
            </a:r>
            <a:endParaRPr lang="ja-JP" altLang="en-US" sz="1050" dirty="0">
              <a:solidFill>
                <a:prstClr val="black"/>
              </a:solidFill>
              <a:latin typeface="游ゴシック"/>
              <a:ea typeface="游ゴシック"/>
              <a:cs typeface="+mn-cs"/>
            </a:endParaRPr>
          </a:p>
        </p:txBody>
      </p:sp>
      <p:grpSp>
        <p:nvGrpSpPr>
          <p:cNvPr id="56" name="グループ化 55">
            <a:extLst>
              <a:ext uri="{FF2B5EF4-FFF2-40B4-BE49-F238E27FC236}">
                <a16:creationId xmlns:a16="http://schemas.microsoft.com/office/drawing/2014/main" id="{A6093EF0-CC72-4B93-B1E8-6E7A97AF6EC3}"/>
              </a:ext>
            </a:extLst>
          </p:cNvPr>
          <p:cNvGrpSpPr/>
          <p:nvPr/>
        </p:nvGrpSpPr>
        <p:grpSpPr>
          <a:xfrm>
            <a:off x="8979473" y="1976546"/>
            <a:ext cx="1523532" cy="3099599"/>
            <a:chOff x="4607194" y="1765671"/>
            <a:chExt cx="1274802" cy="2593564"/>
          </a:xfrm>
        </p:grpSpPr>
        <p:pic>
          <p:nvPicPr>
            <p:cNvPr id="57" name="Picture 4" descr="「スマホ　画像」の画像検索結果">
              <a:extLst>
                <a:ext uri="{FF2B5EF4-FFF2-40B4-BE49-F238E27FC236}">
                  <a16:creationId xmlns:a16="http://schemas.microsoft.com/office/drawing/2014/main" id="{EFCC63E1-3320-4424-B101-7B41ACA668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7194" y="1765671"/>
              <a:ext cx="1274802" cy="25935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15d9c727996abee0b2e1">
              <a:extLst>
                <a:ext uri="{FF2B5EF4-FFF2-40B4-BE49-F238E27FC236}">
                  <a16:creationId xmlns:a16="http://schemas.microsoft.com/office/drawing/2014/main" id="{124EDB60-EA97-46EC-9A5B-3EAFF7FB97E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20563" y="2143443"/>
              <a:ext cx="1048065" cy="1864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59" name="Text Box 14">
            <a:extLst>
              <a:ext uri="{FF2B5EF4-FFF2-40B4-BE49-F238E27FC236}">
                <a16:creationId xmlns:a16="http://schemas.microsoft.com/office/drawing/2014/main" id="{3A741D69-B768-406F-B9FF-8268F3966E23}"/>
              </a:ext>
            </a:extLst>
          </p:cNvPr>
          <p:cNvSpPr txBox="1">
            <a:spLocks noChangeArrowheads="1"/>
          </p:cNvSpPr>
          <p:nvPr/>
        </p:nvSpPr>
        <p:spPr bwMode="auto">
          <a:xfrm>
            <a:off x="10464850" y="4018624"/>
            <a:ext cx="1523531" cy="44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ja-JP" altLang="en-US" sz="1050" b="1" dirty="0">
                <a:solidFill>
                  <a:prstClr val="black"/>
                </a:solidFill>
                <a:latin typeface="游ゴシック"/>
                <a:ea typeface="游ゴシック"/>
                <a:cs typeface="+mn-cs"/>
              </a:rPr>
              <a:t>朝日新聞アカウント内の記事面での掲載</a:t>
            </a:r>
          </a:p>
        </p:txBody>
      </p:sp>
      <p:cxnSp>
        <p:nvCxnSpPr>
          <p:cNvPr id="60" name="直線矢印コネクタ 59">
            <a:extLst>
              <a:ext uri="{FF2B5EF4-FFF2-40B4-BE49-F238E27FC236}">
                <a16:creationId xmlns:a16="http://schemas.microsoft.com/office/drawing/2014/main" id="{72FEFF96-F946-4854-A19C-12C25EBAD63F}"/>
              </a:ext>
            </a:extLst>
          </p:cNvPr>
          <p:cNvCxnSpPr>
            <a:cxnSpLocks/>
          </p:cNvCxnSpPr>
          <p:nvPr/>
        </p:nvCxnSpPr>
        <p:spPr>
          <a:xfrm>
            <a:off x="6691574" y="3611193"/>
            <a:ext cx="2207315" cy="10638"/>
          </a:xfrm>
          <a:prstGeom prst="straightConnector1">
            <a:avLst/>
          </a:prstGeom>
          <a:noFill/>
          <a:ln w="76200" cap="flat" cmpd="sng" algn="ctr">
            <a:solidFill>
              <a:srgbClr val="00B900"/>
            </a:solidFill>
            <a:prstDash val="solid"/>
            <a:miter lim="800000"/>
            <a:tailEnd type="arrow" w="med" len="sm"/>
          </a:ln>
          <a:effectLst/>
        </p:spPr>
      </p:cxnSp>
      <p:sp>
        <p:nvSpPr>
          <p:cNvPr id="62" name="正方形/長方形 61">
            <a:extLst>
              <a:ext uri="{FF2B5EF4-FFF2-40B4-BE49-F238E27FC236}">
                <a16:creationId xmlns:a16="http://schemas.microsoft.com/office/drawing/2014/main" id="{69D0EF73-90A8-49E8-B867-E7E7EA4B00AB}"/>
              </a:ext>
            </a:extLst>
          </p:cNvPr>
          <p:cNvSpPr/>
          <p:nvPr/>
        </p:nvSpPr>
        <p:spPr>
          <a:xfrm>
            <a:off x="4422326" y="2513330"/>
            <a:ext cx="1210588" cy="338554"/>
          </a:xfrm>
          <a:prstGeom prst="rect">
            <a:avLst/>
          </a:prstGeom>
        </p:spPr>
        <p:txBody>
          <a:bodyPr wrap="none">
            <a:spAutoFit/>
          </a:bodyPr>
          <a:lstStyle/>
          <a:p>
            <a:pPr algn="ctr" defTabSz="457179" rtl="0">
              <a:defRPr/>
            </a:pPr>
            <a:r>
              <a:rPr kumimoji="1" lang="en-US" altLang="ja-JP" sz="1600" b="1" kern="1200" dirty="0">
                <a:solidFill>
                  <a:prstClr val="black"/>
                </a:solidFill>
                <a:latin typeface="游ゴシック" panose="020F0502020204030204"/>
                <a:ea typeface="游ゴシック" panose="020B0400000000000000" pitchFamily="50" charset="-128"/>
                <a:cs typeface="+mn-cs"/>
              </a:rPr>
              <a:t>※</a:t>
            </a:r>
            <a:r>
              <a:rPr kumimoji="1" lang="ja-JP" altLang="en-US" sz="1600" b="1" kern="1200" dirty="0">
                <a:solidFill>
                  <a:prstClr val="black"/>
                </a:solidFill>
                <a:latin typeface="游ゴシック" panose="020F0502020204030204"/>
                <a:ea typeface="游ゴシック" panose="020B0400000000000000" pitchFamily="50" charset="-128"/>
                <a:cs typeface="+mn-cs"/>
              </a:rPr>
              <a:t>ほぼ転載</a:t>
            </a:r>
          </a:p>
        </p:txBody>
      </p:sp>
      <p:sp>
        <p:nvSpPr>
          <p:cNvPr id="63" name="Text Box 14">
            <a:extLst>
              <a:ext uri="{FF2B5EF4-FFF2-40B4-BE49-F238E27FC236}">
                <a16:creationId xmlns:a16="http://schemas.microsoft.com/office/drawing/2014/main" id="{AD7F59A3-8591-4920-9A70-48C66F4B16F6}"/>
              </a:ext>
            </a:extLst>
          </p:cNvPr>
          <p:cNvSpPr txBox="1">
            <a:spLocks noChangeArrowheads="1"/>
          </p:cNvSpPr>
          <p:nvPr/>
        </p:nvSpPr>
        <p:spPr bwMode="auto">
          <a:xfrm>
            <a:off x="4218091" y="3949519"/>
            <a:ext cx="190016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en-US" altLang="ja-JP" sz="1050" b="1" dirty="0">
                <a:solidFill>
                  <a:prstClr val="black"/>
                </a:solidFill>
                <a:latin typeface="游ゴシック" panose="020B0400000000000000" pitchFamily="50" charset="-128"/>
                <a:ea typeface="游ゴシック" panose="020B0400000000000000" pitchFamily="50" charset="-128"/>
                <a:cs typeface="+mn-cs"/>
              </a:rPr>
              <a:t>LINE</a:t>
            </a:r>
            <a:r>
              <a:rPr lang="ja-JP" altLang="en-US" sz="1050" b="1" dirty="0">
                <a:solidFill>
                  <a:prstClr val="black"/>
                </a:solidFill>
                <a:latin typeface="游ゴシック" panose="020B0400000000000000" pitchFamily="50" charset="-128"/>
                <a:ea typeface="游ゴシック" panose="020B0400000000000000" pitchFamily="50" charset="-128"/>
                <a:cs typeface="+mn-cs"/>
              </a:rPr>
              <a:t>のレギュレーション</a:t>
            </a:r>
            <a:endParaRPr lang="en-US" altLang="ja-JP" sz="1050" b="1" dirty="0">
              <a:solidFill>
                <a:prstClr val="black"/>
              </a:solidFill>
              <a:latin typeface="游ゴシック" panose="020B0400000000000000" pitchFamily="50" charset="-128"/>
              <a:ea typeface="游ゴシック" panose="020B0400000000000000" pitchFamily="50" charset="-128"/>
              <a:cs typeface="+mn-cs"/>
            </a:endParaRPr>
          </a:p>
          <a:p>
            <a:pPr algn="l" defTabSz="457179" rtl="0">
              <a:lnSpc>
                <a:spcPct val="1100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n-cs"/>
              </a:rPr>
              <a:t>に合わせ、手直しさせて</a:t>
            </a:r>
            <a:endParaRPr lang="en-US" altLang="ja-JP" sz="1050" b="1" dirty="0">
              <a:solidFill>
                <a:prstClr val="black"/>
              </a:solidFill>
              <a:latin typeface="游ゴシック" panose="020B0400000000000000" pitchFamily="50" charset="-128"/>
              <a:ea typeface="游ゴシック" panose="020B0400000000000000" pitchFamily="50" charset="-128"/>
              <a:cs typeface="+mn-cs"/>
            </a:endParaRPr>
          </a:p>
          <a:p>
            <a:pPr algn="l" defTabSz="457179" rtl="0">
              <a:lnSpc>
                <a:spcPct val="110000"/>
              </a:lnSpc>
              <a:defRPr/>
            </a:pPr>
            <a:r>
              <a:rPr lang="ja-JP" altLang="en-US" sz="1050" b="1" dirty="0">
                <a:solidFill>
                  <a:prstClr val="black"/>
                </a:solidFill>
                <a:latin typeface="游ゴシック" panose="020B0400000000000000" pitchFamily="50" charset="-128"/>
                <a:ea typeface="游ゴシック" panose="020B0400000000000000" pitchFamily="50" charset="-128"/>
                <a:cs typeface="+mn-cs"/>
              </a:rPr>
              <a:t>いただく場合があります</a:t>
            </a:r>
          </a:p>
        </p:txBody>
      </p:sp>
      <p:grpSp>
        <p:nvGrpSpPr>
          <p:cNvPr id="2" name="グループ化 1">
            <a:extLst>
              <a:ext uri="{FF2B5EF4-FFF2-40B4-BE49-F238E27FC236}">
                <a16:creationId xmlns:a16="http://schemas.microsoft.com/office/drawing/2014/main" id="{57ACD548-C3F4-C3CC-8A4B-6E57B44AE3A6}"/>
              </a:ext>
            </a:extLst>
          </p:cNvPr>
          <p:cNvGrpSpPr/>
          <p:nvPr/>
        </p:nvGrpSpPr>
        <p:grpSpPr>
          <a:xfrm>
            <a:off x="680057" y="5923381"/>
            <a:ext cx="11345056" cy="404802"/>
            <a:chOff x="573456" y="5181439"/>
            <a:chExt cx="11345852" cy="233567"/>
          </a:xfrm>
        </p:grpSpPr>
        <p:sp>
          <p:nvSpPr>
            <p:cNvPr id="3" name="テキスト プレースホルダー 1">
              <a:extLst>
                <a:ext uri="{FF2B5EF4-FFF2-40B4-BE49-F238E27FC236}">
                  <a16:creationId xmlns:a16="http://schemas.microsoft.com/office/drawing/2014/main" id="{4D0AA76B-9D3C-A71E-255A-BD0B8B58D8C0}"/>
                </a:ext>
              </a:extLst>
            </p:cNvPr>
            <p:cNvSpPr txBox="1">
              <a:spLocks/>
            </p:cNvSpPr>
            <p:nvPr/>
          </p:nvSpPr>
          <p:spPr>
            <a:xfrm>
              <a:off x="1431846" y="5181439"/>
              <a:ext cx="10487462" cy="233567"/>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ご提案いただく前に</a:t>
              </a:r>
              <a:r>
                <a:rPr lang="en-US" altLang="ja-JP" sz="950" dirty="0">
                  <a:solidFill>
                    <a:prstClr val="black"/>
                  </a:solidFill>
                  <a:latin typeface="游ゴシック" panose="020B0400000000000000" pitchFamily="50" charset="-128"/>
                  <a:ea typeface="游ゴシック" panose="020B0400000000000000" pitchFamily="50" charset="-128"/>
                </a:rPr>
                <a:t>LINE</a:t>
              </a:r>
              <a:r>
                <a:rPr lang="ja-JP" altLang="en-US" sz="950" dirty="0">
                  <a:solidFill>
                    <a:prstClr val="black"/>
                  </a:solidFill>
                  <a:latin typeface="游ゴシック" panose="020B0400000000000000" pitchFamily="50" charset="-128"/>
                  <a:ea typeface="游ゴシック" panose="020B0400000000000000" pitchFamily="50" charset="-128"/>
                </a:rPr>
                <a:t>社への可否確認や社内枠の調整などの注意事項がありますので、ご提案前に弊社担当者</a:t>
              </a:r>
              <a:r>
                <a:rPr lang="en-US" altLang="ja-JP" sz="950" dirty="0">
                  <a:solidFill>
                    <a:prstClr val="black"/>
                  </a:solidFill>
                  <a:latin typeface="游ゴシック" panose="020B0400000000000000" pitchFamily="50" charset="-128"/>
                  <a:ea typeface="游ゴシック" panose="020B0400000000000000" pitchFamily="50" charset="-128"/>
                </a:rPr>
                <a:t>(ad-info@asahi.com)</a:t>
              </a:r>
              <a:r>
                <a:rPr lang="ja-JP" altLang="en-US" sz="950" dirty="0">
                  <a:solidFill>
                    <a:prstClr val="black"/>
                  </a:solidFill>
                  <a:latin typeface="游ゴシック" panose="020B0400000000000000" pitchFamily="50" charset="-128"/>
                  <a:ea typeface="游ゴシック" panose="020B0400000000000000" pitchFamily="50" charset="-128"/>
                </a:rPr>
                <a:t>にお問い合わせください。</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平日夕方帯での実施となります。</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記事タイアップ広告なしで実施をご希望の場合、記事制作費として別途ネット</a:t>
              </a:r>
              <a:r>
                <a:rPr lang="en-US" altLang="ja-JP" sz="950" dirty="0">
                  <a:solidFill>
                    <a:prstClr val="black"/>
                  </a:solidFill>
                  <a:latin typeface="游ゴシック" panose="020B0400000000000000" pitchFamily="50" charset="-128"/>
                  <a:ea typeface="游ゴシック" panose="020B0400000000000000" pitchFamily="50" charset="-128"/>
                </a:rPr>
                <a:t>50</a:t>
              </a:r>
              <a:r>
                <a:rPr lang="ja-JP" altLang="en-US" sz="950" dirty="0">
                  <a:solidFill>
                    <a:prstClr val="black"/>
                  </a:solidFill>
                  <a:latin typeface="游ゴシック" panose="020B0400000000000000" pitchFamily="50" charset="-128"/>
                  <a:ea typeface="游ゴシック" panose="020B0400000000000000" pitchFamily="50" charset="-128"/>
                </a:rPr>
                <a:t>万円～でお見積りします</a:t>
              </a:r>
              <a:r>
                <a:rPr lang="ja-JP" altLang="en-US" sz="900" dirty="0">
                  <a:solidFill>
                    <a:prstClr val="black"/>
                  </a:solidFill>
                  <a:latin typeface="游ゴシック" panose="020B0400000000000000" pitchFamily="50" charset="-128"/>
                  <a:ea typeface="游ゴシック" panose="020B0400000000000000" pitchFamily="50" charset="-128"/>
                </a:rPr>
                <a:t>。</a:t>
              </a:r>
            </a:p>
          </p:txBody>
        </p:sp>
        <p:sp>
          <p:nvSpPr>
            <p:cNvPr id="6" name="テキスト ボックス 5">
              <a:extLst>
                <a:ext uri="{FF2B5EF4-FFF2-40B4-BE49-F238E27FC236}">
                  <a16:creationId xmlns:a16="http://schemas.microsoft.com/office/drawing/2014/main" id="{048F5109-2262-3CCB-639E-301614CFA7AA}"/>
                </a:ext>
              </a:extLst>
            </p:cNvPr>
            <p:cNvSpPr txBox="1"/>
            <p:nvPr/>
          </p:nvSpPr>
          <p:spPr>
            <a:xfrm>
              <a:off x="573456" y="5188698"/>
              <a:ext cx="857987" cy="146507"/>
            </a:xfrm>
            <a:prstGeom prst="rect">
              <a:avLst/>
            </a:prstGeom>
            <a:noFill/>
          </p:spPr>
          <p:txBody>
            <a:bodyPr wrap="non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7" name="グループ化 6">
            <a:extLst>
              <a:ext uri="{FF2B5EF4-FFF2-40B4-BE49-F238E27FC236}">
                <a16:creationId xmlns:a16="http://schemas.microsoft.com/office/drawing/2014/main" id="{16EACE8D-3962-A755-C09E-21846D736C0D}"/>
              </a:ext>
            </a:extLst>
          </p:cNvPr>
          <p:cNvGrpSpPr/>
          <p:nvPr/>
        </p:nvGrpSpPr>
        <p:grpSpPr>
          <a:xfrm>
            <a:off x="852637" y="5298770"/>
            <a:ext cx="10486726" cy="511217"/>
            <a:chOff x="750266" y="4920438"/>
            <a:chExt cx="3358123" cy="573466"/>
          </a:xfrm>
        </p:grpSpPr>
        <p:cxnSp>
          <p:nvCxnSpPr>
            <p:cNvPr id="12" name="直線コネクタ 11">
              <a:extLst>
                <a:ext uri="{FF2B5EF4-FFF2-40B4-BE49-F238E27FC236}">
                  <a16:creationId xmlns:a16="http://schemas.microsoft.com/office/drawing/2014/main" id="{7FCA8BBC-2E96-7CEB-6013-0DEC19AC5B3B}"/>
                </a:ext>
              </a:extLst>
            </p:cNvPr>
            <p:cNvCxnSpPr>
              <a:cxnSpLocks/>
            </p:cNvCxnSpPr>
            <p:nvPr/>
          </p:nvCxnSpPr>
          <p:spPr>
            <a:xfrm flipV="1">
              <a:off x="750266" y="5493904"/>
              <a:ext cx="335812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69A66A6-4B75-5421-5820-3AE9CF38ED5B}"/>
                </a:ext>
              </a:extLst>
            </p:cNvPr>
            <p:cNvSpPr txBox="1"/>
            <p:nvPr/>
          </p:nvSpPr>
          <p:spPr>
            <a:xfrm>
              <a:off x="1674701" y="4920438"/>
              <a:ext cx="456990" cy="544291"/>
            </a:xfrm>
            <a:prstGeom prst="rect">
              <a:avLst/>
            </a:prstGeom>
            <a:noFill/>
          </p:spPr>
          <p:txBody>
            <a:bodyPr wrap="none" lIns="55449" tIns="27725" rIns="55449" bIns="27725" rtlCol="0" anchor="t">
              <a:spAutoFit/>
            </a:bodyPr>
            <a:lstStyle/>
            <a:p>
              <a:pPr algn="ctr" defTabSz="914358" rtl="0">
                <a:defRPr/>
              </a:pPr>
              <a:r>
                <a:rPr kumimoji="1" lang="en-US" altLang="ja-JP" sz="1789" b="1" kern="1200" spc="80" dirty="0">
                  <a:solidFill>
                    <a:prstClr val="black"/>
                  </a:solidFill>
                  <a:latin typeface="游ゴシック"/>
                  <a:ea typeface="游ゴシック"/>
                  <a:cs typeface="+mn-cs"/>
                </a:rPr>
                <a:t>N</a:t>
              </a:r>
              <a:r>
                <a:rPr kumimoji="1" lang="en-US" altLang="ja-JP" sz="2789" b="1" kern="1200" spc="80" dirty="0">
                  <a:solidFill>
                    <a:prstClr val="black"/>
                  </a:solidFill>
                  <a:latin typeface="游ゴシック"/>
                  <a:ea typeface="游ゴシック"/>
                  <a:cs typeface="+mn-cs"/>
                </a:rPr>
                <a:t>300</a:t>
              </a:r>
              <a:r>
                <a:rPr kumimoji="1" lang="ja-JP" altLang="en-US" sz="1789" b="1" kern="1200" spc="80" dirty="0">
                  <a:solidFill>
                    <a:prstClr val="black"/>
                  </a:solidFill>
                  <a:latin typeface="游ゴシック"/>
                  <a:ea typeface="游ゴシック"/>
                  <a:cs typeface="+mn-cs"/>
                </a:rPr>
                <a:t>万円</a:t>
              </a:r>
            </a:p>
          </p:txBody>
        </p:sp>
        <p:sp>
          <p:nvSpPr>
            <p:cNvPr id="11" name="テキスト ボックス 10">
              <a:extLst>
                <a:ext uri="{FF2B5EF4-FFF2-40B4-BE49-F238E27FC236}">
                  <a16:creationId xmlns:a16="http://schemas.microsoft.com/office/drawing/2014/main" id="{57CB7325-33BB-59FB-D4E8-2F4A5784B2E1}"/>
                </a:ext>
              </a:extLst>
            </p:cNvPr>
            <p:cNvSpPr txBox="1"/>
            <p:nvPr/>
          </p:nvSpPr>
          <p:spPr>
            <a:xfrm>
              <a:off x="2714070" y="4987941"/>
              <a:ext cx="676487" cy="399428"/>
            </a:xfrm>
            <a:prstGeom prst="rect">
              <a:avLst/>
            </a:prstGeom>
            <a:noFill/>
          </p:spPr>
          <p:txBody>
            <a:bodyPr wrap="none" lIns="55449" tIns="27725" rIns="55449" bIns="27725" rtlCol="0" anchor="t">
              <a:spAutoFit/>
            </a:bodyPr>
            <a:lstStyle/>
            <a:p>
              <a:pPr algn="ctr" defTabSz="914358" rtl="0">
                <a:defRPr/>
              </a:pPr>
              <a:r>
                <a:rPr kumimoji="1" lang="ja-JP" altLang="en-US" sz="1950" b="1" kern="1200" dirty="0">
                  <a:solidFill>
                    <a:prstClr val="black"/>
                  </a:solidFill>
                  <a:latin typeface="游ゴシック"/>
                  <a:ea typeface="游ゴシック"/>
                  <a:cs typeface="+mn-cs"/>
                </a:rPr>
                <a:t>タイアップ広告料</a:t>
              </a:r>
            </a:p>
          </p:txBody>
        </p:sp>
      </p:grpSp>
      <p:sp>
        <p:nvSpPr>
          <p:cNvPr id="17" name="加算記号 16">
            <a:extLst>
              <a:ext uri="{FF2B5EF4-FFF2-40B4-BE49-F238E27FC236}">
                <a16:creationId xmlns:a16="http://schemas.microsoft.com/office/drawing/2014/main" id="{926B006E-168E-CDE0-C0B8-ACABCFAE2E08}"/>
              </a:ext>
            </a:extLst>
          </p:cNvPr>
          <p:cNvSpPr/>
          <p:nvPr/>
        </p:nvSpPr>
        <p:spPr>
          <a:xfrm>
            <a:off x="5876738" y="5370393"/>
            <a:ext cx="367308" cy="367308"/>
          </a:xfrm>
          <a:prstGeom prst="mathPlus">
            <a:avLst>
              <a:gd name="adj1" fmla="val 8100"/>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矢印: 山形 18">
            <a:extLst>
              <a:ext uri="{FF2B5EF4-FFF2-40B4-BE49-F238E27FC236}">
                <a16:creationId xmlns:a16="http://schemas.microsoft.com/office/drawing/2014/main" id="{50DF86F2-AF7C-9436-39F3-4B9BE11E3EDE}"/>
              </a:ext>
            </a:extLst>
          </p:cNvPr>
          <p:cNvSpPr/>
          <p:nvPr/>
        </p:nvSpPr>
        <p:spPr>
          <a:xfrm>
            <a:off x="4881275" y="3056187"/>
            <a:ext cx="441348" cy="751166"/>
          </a:xfrm>
          <a:prstGeom prst="chevron">
            <a:avLst>
              <a:gd name="adj" fmla="val 69049"/>
            </a:avLst>
          </a:prstGeom>
          <a:solidFill>
            <a:srgbClr val="00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black"/>
              </a:solidFill>
              <a:latin typeface="游ゴシック" panose="020B0400000000000000" pitchFamily="50" charset="-128"/>
              <a:ea typeface="游ゴシック" panose="020B0400000000000000" pitchFamily="50" charset="-128"/>
            </a:endParaRPr>
          </a:p>
        </p:txBody>
      </p:sp>
      <p:cxnSp>
        <p:nvCxnSpPr>
          <p:cNvPr id="36" name="直線コネクタ 35">
            <a:extLst>
              <a:ext uri="{FF2B5EF4-FFF2-40B4-BE49-F238E27FC236}">
                <a16:creationId xmlns:a16="http://schemas.microsoft.com/office/drawing/2014/main" id="{624CADEE-C335-B380-A5BE-F28CF37315B2}"/>
              </a:ext>
            </a:extLst>
          </p:cNvPr>
          <p:cNvCxnSpPr/>
          <p:nvPr/>
        </p:nvCxnSpPr>
        <p:spPr>
          <a:xfrm flipH="1">
            <a:off x="10464850" y="4560145"/>
            <a:ext cx="1078108" cy="0"/>
          </a:xfrm>
          <a:prstGeom prst="line">
            <a:avLst/>
          </a:prstGeom>
          <a:ln>
            <a:solidFill>
              <a:srgbClr val="00B9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7A70A74-30FB-AF8F-603A-38294ED9EF41}"/>
              </a:ext>
            </a:extLst>
          </p:cNvPr>
          <p:cNvCxnSpPr>
            <a:cxnSpLocks/>
          </p:cNvCxnSpPr>
          <p:nvPr/>
        </p:nvCxnSpPr>
        <p:spPr>
          <a:xfrm flipH="1">
            <a:off x="7469333" y="4560145"/>
            <a:ext cx="1429557" cy="0"/>
          </a:xfrm>
          <a:prstGeom prst="line">
            <a:avLst/>
          </a:prstGeom>
          <a:ln>
            <a:solidFill>
              <a:srgbClr val="00B9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7E29565F-BE4F-4F11-87B4-2DB70F4176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62608" y="2002747"/>
            <a:ext cx="1600371" cy="2992693"/>
          </a:xfrm>
          <a:prstGeom prst="rect">
            <a:avLst/>
          </a:prstGeom>
          <a:ln>
            <a:solidFill>
              <a:schemeClr val="tx1"/>
            </a:solidFill>
          </a:ln>
        </p:spPr>
      </p:pic>
      <p:sp>
        <p:nvSpPr>
          <p:cNvPr id="20" name="四角形: 角を丸くする 19">
            <a:extLst>
              <a:ext uri="{FF2B5EF4-FFF2-40B4-BE49-F238E27FC236}">
                <a16:creationId xmlns:a16="http://schemas.microsoft.com/office/drawing/2014/main" id="{9BDEC6C1-F297-3761-1283-B1576441D35A}"/>
              </a:ext>
            </a:extLst>
          </p:cNvPr>
          <p:cNvSpPr/>
          <p:nvPr/>
        </p:nvSpPr>
        <p:spPr>
          <a:xfrm>
            <a:off x="791205" y="5800605"/>
            <a:ext cx="10609590" cy="403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20">
            <a:extLst>
              <a:ext uri="{FF2B5EF4-FFF2-40B4-BE49-F238E27FC236}">
                <a16:creationId xmlns:a16="http://schemas.microsoft.com/office/drawing/2014/main" id="{EC45624B-EABA-2A8D-0615-354BE0FC72C3}"/>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21" name="Text Box 14">
            <a:extLst>
              <a:ext uri="{FF2B5EF4-FFF2-40B4-BE49-F238E27FC236}">
                <a16:creationId xmlns:a16="http://schemas.microsoft.com/office/drawing/2014/main" id="{791ABEC7-E9B0-2242-34FF-1946B610F6E1}"/>
              </a:ext>
            </a:extLst>
          </p:cNvPr>
          <p:cNvSpPr txBox="1">
            <a:spLocks noChangeArrowheads="1"/>
          </p:cNvSpPr>
          <p:nvPr/>
        </p:nvSpPr>
        <p:spPr bwMode="auto">
          <a:xfrm>
            <a:off x="2551664" y="1707257"/>
            <a:ext cx="1610209"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ctr" defTabSz="457179" rtl="0">
              <a:lnSpc>
                <a:spcPct val="110000"/>
              </a:lnSpc>
              <a:defRPr/>
            </a:pPr>
            <a:r>
              <a:rPr lang="en-US" altLang="ja-JP" sz="1050" b="1" dirty="0">
                <a:solidFill>
                  <a:prstClr val="black"/>
                </a:solidFill>
                <a:latin typeface="游ゴシック" panose="020B0400000000000000" pitchFamily="50" charset="-128"/>
                <a:ea typeface="游ゴシック" panose="020B0400000000000000" pitchFamily="50" charset="-128"/>
                <a:cs typeface="+mn-cs"/>
              </a:rPr>
              <a:t>【</a:t>
            </a:r>
            <a:r>
              <a:rPr lang="ja-JP" altLang="en-US" sz="1050" b="1" dirty="0">
                <a:solidFill>
                  <a:prstClr val="black"/>
                </a:solidFill>
                <a:latin typeface="游ゴシック" panose="020B0400000000000000" pitchFamily="50" charset="-128"/>
                <a:ea typeface="游ゴシック" panose="020B0400000000000000" pitchFamily="50" charset="-128"/>
                <a:cs typeface="+mn-cs"/>
              </a:rPr>
              <a:t>朝日新聞メディア</a:t>
            </a:r>
            <a:r>
              <a:rPr lang="en-US" altLang="ja-JP" sz="1050" b="1" dirty="0">
                <a:solidFill>
                  <a:prstClr val="black"/>
                </a:solidFill>
                <a:latin typeface="游ゴシック" panose="020B0400000000000000" pitchFamily="50" charset="-128"/>
                <a:ea typeface="游ゴシック" panose="020B0400000000000000" pitchFamily="50" charset="-128"/>
                <a:cs typeface="+mn-cs"/>
              </a:rPr>
              <a:t>】</a:t>
            </a:r>
            <a:endParaRPr lang="ja-JP" altLang="en-US" sz="1050" b="1" dirty="0">
              <a:solidFill>
                <a:prstClr val="black"/>
              </a:solidFill>
              <a:latin typeface="游ゴシック" panose="020B0400000000000000" pitchFamily="50" charset="-128"/>
              <a:ea typeface="游ゴシック" panose="020B0400000000000000" pitchFamily="50" charset="-128"/>
              <a:cs typeface="+mn-cs"/>
            </a:endParaRPr>
          </a:p>
        </p:txBody>
      </p:sp>
      <p:sp>
        <p:nvSpPr>
          <p:cNvPr id="22" name="Text Box 14">
            <a:extLst>
              <a:ext uri="{FF2B5EF4-FFF2-40B4-BE49-F238E27FC236}">
                <a16:creationId xmlns:a16="http://schemas.microsoft.com/office/drawing/2014/main" id="{4E133871-6F3A-B526-11B0-C39FEEF646D4}"/>
              </a:ext>
            </a:extLst>
          </p:cNvPr>
          <p:cNvSpPr txBox="1">
            <a:spLocks noChangeArrowheads="1"/>
          </p:cNvSpPr>
          <p:nvPr/>
        </p:nvSpPr>
        <p:spPr bwMode="auto">
          <a:xfrm>
            <a:off x="5718110" y="1714065"/>
            <a:ext cx="2145261"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en-US" altLang="ja-JP" sz="1050" b="1" dirty="0">
                <a:solidFill>
                  <a:prstClr val="black"/>
                </a:solidFill>
                <a:latin typeface="游ゴシック"/>
                <a:ea typeface="游ゴシック"/>
                <a:cs typeface="+mn-cs"/>
              </a:rPr>
              <a:t>【LINE</a:t>
            </a:r>
            <a:r>
              <a:rPr lang="ja-JP" altLang="en-US" sz="1050" b="1" dirty="0">
                <a:solidFill>
                  <a:prstClr val="black"/>
                </a:solidFill>
                <a:latin typeface="游ゴシック"/>
                <a:ea typeface="游ゴシック"/>
                <a:cs typeface="+mn-cs"/>
              </a:rPr>
              <a:t> 朝日新聞アカウント</a:t>
            </a:r>
            <a:r>
              <a:rPr lang="en-US" altLang="ja-JP" sz="1050" b="1" dirty="0">
                <a:solidFill>
                  <a:prstClr val="black"/>
                </a:solidFill>
                <a:latin typeface="游ゴシック"/>
                <a:ea typeface="游ゴシック"/>
                <a:cs typeface="+mn-cs"/>
              </a:rPr>
              <a:t>】</a:t>
            </a:r>
            <a:endParaRPr lang="ja-JP" altLang="en-US" sz="1050" b="1" dirty="0">
              <a:solidFill>
                <a:prstClr val="black"/>
              </a:solidFill>
              <a:latin typeface="游ゴシック"/>
              <a:ea typeface="游ゴシック"/>
              <a:cs typeface="+mn-cs"/>
            </a:endParaRPr>
          </a:p>
        </p:txBody>
      </p:sp>
      <p:pic>
        <p:nvPicPr>
          <p:cNvPr id="15" name="図 14" descr="アイコン が含まれている画像&#10;&#10;自動的に生成された説明">
            <a:extLst>
              <a:ext uri="{FF2B5EF4-FFF2-40B4-BE49-F238E27FC236}">
                <a16:creationId xmlns:a16="http://schemas.microsoft.com/office/drawing/2014/main" id="{B813629C-3D2A-684A-2D8B-5E54717DEBB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964523" y="2002747"/>
            <a:ext cx="279523" cy="288695"/>
          </a:xfrm>
          <a:prstGeom prst="roundRect">
            <a:avLst>
              <a:gd name="adj" fmla="val 20423"/>
            </a:avLst>
          </a:prstGeom>
        </p:spPr>
      </p:pic>
      <p:sp>
        <p:nvSpPr>
          <p:cNvPr id="24" name="Text Box 14">
            <a:extLst>
              <a:ext uri="{FF2B5EF4-FFF2-40B4-BE49-F238E27FC236}">
                <a16:creationId xmlns:a16="http://schemas.microsoft.com/office/drawing/2014/main" id="{46FAF81F-3283-706F-0DD7-DCF23C8067FB}"/>
              </a:ext>
            </a:extLst>
          </p:cNvPr>
          <p:cNvSpPr txBox="1">
            <a:spLocks noChangeArrowheads="1"/>
          </p:cNvSpPr>
          <p:nvPr/>
        </p:nvSpPr>
        <p:spPr bwMode="auto">
          <a:xfrm>
            <a:off x="8677810" y="1709836"/>
            <a:ext cx="2145261"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l" defTabSz="457179" rtl="0">
              <a:lnSpc>
                <a:spcPct val="110000"/>
              </a:lnSpc>
              <a:defRPr/>
            </a:pPr>
            <a:r>
              <a:rPr lang="en-US" altLang="ja-JP" sz="1050" b="1" dirty="0">
                <a:solidFill>
                  <a:prstClr val="black"/>
                </a:solidFill>
                <a:latin typeface="游ゴシック"/>
                <a:ea typeface="游ゴシック"/>
                <a:cs typeface="+mn-cs"/>
              </a:rPr>
              <a:t>【LINE</a:t>
            </a:r>
            <a:r>
              <a:rPr lang="ja-JP" altLang="en-US" sz="1050" b="1" dirty="0">
                <a:solidFill>
                  <a:prstClr val="black"/>
                </a:solidFill>
                <a:latin typeface="游ゴシック"/>
                <a:ea typeface="游ゴシック"/>
                <a:cs typeface="+mn-cs"/>
              </a:rPr>
              <a:t> 朝日新聞アカウント</a:t>
            </a:r>
            <a:r>
              <a:rPr lang="en-US" altLang="ja-JP" sz="1050" b="1" dirty="0">
                <a:solidFill>
                  <a:prstClr val="black"/>
                </a:solidFill>
                <a:latin typeface="游ゴシック"/>
                <a:ea typeface="游ゴシック"/>
                <a:cs typeface="+mn-cs"/>
              </a:rPr>
              <a:t>】</a:t>
            </a:r>
            <a:endParaRPr lang="ja-JP" altLang="en-US" sz="1050" b="1" dirty="0">
              <a:solidFill>
                <a:prstClr val="black"/>
              </a:solidFill>
              <a:latin typeface="游ゴシック" panose="020B0400000000000000" pitchFamily="50" charset="-128"/>
              <a:ea typeface="游ゴシック" panose="020B0400000000000000" pitchFamily="50" charset="-128"/>
              <a:cs typeface="+mn-cs"/>
            </a:endParaRPr>
          </a:p>
        </p:txBody>
      </p:sp>
      <p:pic>
        <p:nvPicPr>
          <p:cNvPr id="25" name="図 24" descr="アイコン が含まれている画像&#10;&#10;自動的に生成された説明">
            <a:extLst>
              <a:ext uri="{FF2B5EF4-FFF2-40B4-BE49-F238E27FC236}">
                <a16:creationId xmlns:a16="http://schemas.microsoft.com/office/drawing/2014/main" id="{1048A91E-E797-A453-1EC7-343F7F9B9A3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898889" y="1995511"/>
            <a:ext cx="279523" cy="288695"/>
          </a:xfrm>
          <a:prstGeom prst="roundRect">
            <a:avLst>
              <a:gd name="adj" fmla="val 20423"/>
            </a:avLst>
          </a:prstGeom>
        </p:spPr>
      </p:pic>
      <p:pic>
        <p:nvPicPr>
          <p:cNvPr id="1026" name="Picture 2">
            <a:extLst>
              <a:ext uri="{FF2B5EF4-FFF2-40B4-BE49-F238E27FC236}">
                <a16:creationId xmlns:a16="http://schemas.microsoft.com/office/drawing/2014/main" id="{7F98C509-DA30-9322-B59C-991BF19742D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9897" y="1048012"/>
            <a:ext cx="768873" cy="26880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A46A9DB9-FA2E-8F81-6458-D1A34D2901C3}"/>
              </a:ext>
            </a:extLst>
          </p:cNvPr>
          <p:cNvSpPr/>
          <p:nvPr/>
        </p:nvSpPr>
        <p:spPr>
          <a:xfrm>
            <a:off x="1625600" y="800697"/>
            <a:ext cx="985063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mn-ea"/>
              </a:rPr>
              <a:t>LINE</a:t>
            </a:r>
            <a:r>
              <a:rPr lang="ja-JP" altLang="en-US" sz="1200" b="1" dirty="0">
                <a:solidFill>
                  <a:prstClr val="black"/>
                </a:solidFill>
                <a:latin typeface="+mn-ea"/>
              </a:rPr>
              <a:t>ダイジェストスポットとは、LINEの朝日新聞アカウントを友だち登録している600万人強に向け平日の夕方帯に配信し、</a:t>
            </a:r>
            <a:r>
              <a:rPr lang="en-US" altLang="ja-JP" sz="1200" b="1" dirty="0">
                <a:solidFill>
                  <a:prstClr val="black"/>
                </a:solidFill>
                <a:latin typeface="+mn-ea"/>
              </a:rPr>
              <a:t>1</a:t>
            </a:r>
            <a:r>
              <a:rPr lang="ja-JP" altLang="en-US" sz="1200" b="1" dirty="0">
                <a:solidFill>
                  <a:prstClr val="black"/>
                </a:solidFill>
                <a:latin typeface="+mn-ea"/>
              </a:rPr>
              <a:t>週間の短期間に</a:t>
            </a:r>
            <a:r>
              <a:rPr lang="en-US" altLang="ja-JP" sz="1200" b="1" dirty="0">
                <a:solidFill>
                  <a:prstClr val="black"/>
                </a:solidFill>
                <a:latin typeface="+mn-ea"/>
              </a:rPr>
              <a:t>LINE</a:t>
            </a:r>
            <a:r>
              <a:rPr lang="ja-JP" altLang="en-US" sz="1200" b="1" dirty="0">
                <a:solidFill>
                  <a:prstClr val="black"/>
                </a:solidFill>
                <a:latin typeface="+mn-ea"/>
              </a:rPr>
              <a:t>上で</a:t>
            </a:r>
            <a:r>
              <a:rPr lang="en-US" altLang="ja-JP" sz="1200" b="1" dirty="0">
                <a:solidFill>
                  <a:prstClr val="black"/>
                </a:solidFill>
                <a:latin typeface="+mn-ea"/>
              </a:rPr>
              <a:t>4</a:t>
            </a:r>
            <a:r>
              <a:rPr lang="ja-JP" altLang="en-US" sz="1200" b="1" dirty="0">
                <a:solidFill>
                  <a:prstClr val="black"/>
                </a:solidFill>
                <a:latin typeface="+mn-ea"/>
              </a:rPr>
              <a:t>～</a:t>
            </a:r>
            <a:r>
              <a:rPr lang="en-US" altLang="ja-JP" sz="1200" b="1" dirty="0">
                <a:solidFill>
                  <a:prstClr val="black"/>
                </a:solidFill>
                <a:latin typeface="+mn-ea"/>
              </a:rPr>
              <a:t>8</a:t>
            </a:r>
            <a:r>
              <a:rPr lang="ja-JP" altLang="en-US" sz="1200" b="1" dirty="0">
                <a:solidFill>
                  <a:prstClr val="black"/>
                </a:solidFill>
                <a:latin typeface="+mn-ea"/>
              </a:rPr>
              <a:t>万想定読まれるメニューです。ご出稿いただく記事タイアップ広告を転載する場合は制作費なしでご利用いただけます</a:t>
            </a:r>
          </a:p>
        </p:txBody>
      </p:sp>
    </p:spTree>
    <p:extLst>
      <p:ext uri="{BB962C8B-B14F-4D97-AF65-F5344CB8AC3E}">
        <p14:creationId xmlns:p14="http://schemas.microsoft.com/office/powerpoint/2010/main" val="266613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グループ化 219">
            <a:extLst>
              <a:ext uri="{FF2B5EF4-FFF2-40B4-BE49-F238E27FC236}">
                <a16:creationId xmlns:a16="http://schemas.microsoft.com/office/drawing/2014/main" id="{2079C71E-50C3-439C-E245-2104B791C6D6}"/>
              </a:ext>
            </a:extLst>
          </p:cNvPr>
          <p:cNvGrpSpPr/>
          <p:nvPr/>
        </p:nvGrpSpPr>
        <p:grpSpPr>
          <a:xfrm>
            <a:off x="2629587" y="2505723"/>
            <a:ext cx="1402875" cy="2733755"/>
            <a:chOff x="2581411" y="2645131"/>
            <a:chExt cx="1402973" cy="2733947"/>
          </a:xfrm>
          <a:effectLst/>
        </p:grpSpPr>
        <p:sp>
          <p:nvSpPr>
            <p:cNvPr id="27" name="正方形/長方形 26">
              <a:extLst>
                <a:ext uri="{FF2B5EF4-FFF2-40B4-BE49-F238E27FC236}">
                  <a16:creationId xmlns:a16="http://schemas.microsoft.com/office/drawing/2014/main" id="{1AB51FF3-1DF8-27BB-2D37-FAACD4FC405F}"/>
                </a:ext>
              </a:extLst>
            </p:cNvPr>
            <p:cNvSpPr/>
            <p:nvPr/>
          </p:nvSpPr>
          <p:spPr>
            <a:xfrm>
              <a:off x="2679207" y="2645131"/>
              <a:ext cx="1227602" cy="2733947"/>
            </a:xfrm>
            <a:prstGeom prst="rect">
              <a:avLst/>
            </a:prstGeom>
            <a:solidFill>
              <a:srgbClr val="D9E0EB"/>
            </a:solidFill>
            <a:ln w="12700" cap="flat" cmpd="sng" algn="ctr">
              <a:noFill/>
              <a:prstDash val="solid"/>
              <a:miter lim="800000"/>
            </a:ln>
            <a:effectLst>
              <a:outerShdw blurRad="25400" dist="38100" dir="2700000" algn="tl" rotWithShape="0">
                <a:srgbClr val="64656A">
                  <a:lumMod val="75000"/>
                  <a:alpha val="23000"/>
                </a:srgbClr>
              </a:outerShdw>
            </a:effectLst>
          </p:spPr>
          <p:txBody>
            <a:bodyPr lIns="0" tIns="0" rIns="0" bIns="0" rtlCol="0" anchor="ctr"/>
            <a:lstStyle/>
            <a:p>
              <a:pPr algn="ctr" defTabSz="457179" rtl="0">
                <a:defRPr/>
              </a:pPr>
              <a:endParaRPr lang="ja-JP" altLang="en-US" sz="1600">
                <a:solidFill>
                  <a:prstClr val="white"/>
                </a:solidFill>
                <a:latin typeface="游ゴシック"/>
                <a:ea typeface="游ゴシック"/>
                <a:cs typeface="+mn-cs"/>
              </a:endParaRPr>
            </a:p>
          </p:txBody>
        </p:sp>
        <p:pic>
          <p:nvPicPr>
            <p:cNvPr id="30" name="図 29">
              <a:extLst>
                <a:ext uri="{FF2B5EF4-FFF2-40B4-BE49-F238E27FC236}">
                  <a16:creationId xmlns:a16="http://schemas.microsoft.com/office/drawing/2014/main" id="{4A567FC3-CEEF-8DB2-B016-FF1F5F2810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9207" y="4402681"/>
              <a:ext cx="1227602" cy="976397"/>
            </a:xfrm>
            <a:prstGeom prst="rect">
              <a:avLst/>
            </a:prstGeom>
          </p:spPr>
        </p:pic>
        <p:pic>
          <p:nvPicPr>
            <p:cNvPr id="31" name="図 30">
              <a:extLst>
                <a:ext uri="{FF2B5EF4-FFF2-40B4-BE49-F238E27FC236}">
                  <a16:creationId xmlns:a16="http://schemas.microsoft.com/office/drawing/2014/main" id="{F13AAB8F-8984-6862-318D-C92DBA11F5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9207" y="2645131"/>
              <a:ext cx="1227602" cy="1757550"/>
            </a:xfrm>
            <a:prstGeom prst="rect">
              <a:avLst/>
            </a:prstGeom>
          </p:spPr>
        </p:pic>
        <p:pic>
          <p:nvPicPr>
            <p:cNvPr id="80" name="図 79">
              <a:extLst>
                <a:ext uri="{FF2B5EF4-FFF2-40B4-BE49-F238E27FC236}">
                  <a16:creationId xmlns:a16="http://schemas.microsoft.com/office/drawing/2014/main" id="{4C93B8FF-1B3D-2FD4-013D-D1B35B7F050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2681425" y="4355656"/>
              <a:ext cx="1227602" cy="581699"/>
            </a:xfrm>
            <a:prstGeom prst="rect">
              <a:avLst/>
            </a:prstGeom>
          </p:spPr>
        </p:pic>
        <p:pic>
          <p:nvPicPr>
            <p:cNvPr id="81" name="図 80">
              <a:extLst>
                <a:ext uri="{FF2B5EF4-FFF2-40B4-BE49-F238E27FC236}">
                  <a16:creationId xmlns:a16="http://schemas.microsoft.com/office/drawing/2014/main" id="{4B21F8AC-2E47-9E00-5CB5-0109AF8ADAE9}"/>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a:ext>
              </a:extLst>
            </a:blip>
            <a:srcRect/>
            <a:stretch/>
          </p:blipFill>
          <p:spPr>
            <a:xfrm>
              <a:off x="2681425" y="2831299"/>
              <a:ext cx="1227602" cy="1601192"/>
            </a:xfrm>
            <a:prstGeom prst="rect">
              <a:avLst/>
            </a:prstGeom>
          </p:spPr>
        </p:pic>
        <p:grpSp>
          <p:nvGrpSpPr>
            <p:cNvPr id="82" name="グループ化 81">
              <a:extLst>
                <a:ext uri="{FF2B5EF4-FFF2-40B4-BE49-F238E27FC236}">
                  <a16:creationId xmlns:a16="http://schemas.microsoft.com/office/drawing/2014/main" id="{986B8714-280F-1721-1DDF-E8158F891B97}"/>
                </a:ext>
              </a:extLst>
            </p:cNvPr>
            <p:cNvGrpSpPr/>
            <p:nvPr/>
          </p:nvGrpSpPr>
          <p:grpSpPr>
            <a:xfrm flipH="1">
              <a:off x="2581411" y="4352959"/>
              <a:ext cx="1402973" cy="127452"/>
              <a:chOff x="1151179" y="4448873"/>
              <a:chExt cx="2115604" cy="183142"/>
            </a:xfrm>
          </p:grpSpPr>
          <p:sp>
            <p:nvSpPr>
              <p:cNvPr id="83" name="フリーフォーム: 図形 82">
                <a:extLst>
                  <a:ext uri="{FF2B5EF4-FFF2-40B4-BE49-F238E27FC236}">
                    <a16:creationId xmlns:a16="http://schemas.microsoft.com/office/drawing/2014/main" id="{5D2D99E5-ED35-579F-A136-EEFA98CB2D71}"/>
                  </a:ext>
                </a:extLst>
              </p:cNvPr>
              <p:cNvSpPr/>
              <p:nvPr/>
            </p:nvSpPr>
            <p:spPr>
              <a:xfrm>
                <a:off x="1177937" y="4453056"/>
                <a:ext cx="2021994" cy="178959"/>
              </a:xfrm>
              <a:custGeom>
                <a:avLst/>
                <a:gdLst>
                  <a:gd name="connsiteX0" fmla="*/ 0 w 1949380"/>
                  <a:gd name="connsiteY0" fmla="*/ 120580 h 256233"/>
                  <a:gd name="connsiteX1" fmla="*/ 170822 w 1949380"/>
                  <a:gd name="connsiteY1" fmla="*/ 50242 h 256233"/>
                  <a:gd name="connsiteX2" fmla="*/ 417006 w 1949380"/>
                  <a:gd name="connsiteY2" fmla="*/ 0 h 256233"/>
                  <a:gd name="connsiteX3" fmla="*/ 592852 w 1949380"/>
                  <a:gd name="connsiteY3" fmla="*/ 15072 h 256233"/>
                  <a:gd name="connsiteX4" fmla="*/ 818940 w 1949380"/>
                  <a:gd name="connsiteY4" fmla="*/ 65314 h 256233"/>
                  <a:gd name="connsiteX5" fmla="*/ 1034980 w 1949380"/>
                  <a:gd name="connsiteY5" fmla="*/ 90435 h 256233"/>
                  <a:gd name="connsiteX6" fmla="*/ 1110343 w 1949380"/>
                  <a:gd name="connsiteY6" fmla="*/ 95459 h 256233"/>
                  <a:gd name="connsiteX7" fmla="*/ 1311310 w 1949380"/>
                  <a:gd name="connsiteY7" fmla="*/ 60290 h 256233"/>
                  <a:gd name="connsiteX8" fmla="*/ 1472083 w 1949380"/>
                  <a:gd name="connsiteY8" fmla="*/ 10048 h 256233"/>
                  <a:gd name="connsiteX9" fmla="*/ 1587639 w 1949380"/>
                  <a:gd name="connsiteY9" fmla="*/ 0 h 256233"/>
                  <a:gd name="connsiteX10" fmla="*/ 1753437 w 1949380"/>
                  <a:gd name="connsiteY10" fmla="*/ 5024 h 256233"/>
                  <a:gd name="connsiteX11" fmla="*/ 1944356 w 1949380"/>
                  <a:gd name="connsiteY11" fmla="*/ 60290 h 256233"/>
                  <a:gd name="connsiteX12" fmla="*/ 1949380 w 1949380"/>
                  <a:gd name="connsiteY12" fmla="*/ 200967 h 256233"/>
                  <a:gd name="connsiteX13" fmla="*/ 1808703 w 1949380"/>
                  <a:gd name="connsiteY13" fmla="*/ 170822 h 256233"/>
                  <a:gd name="connsiteX14" fmla="*/ 1637881 w 1949380"/>
                  <a:gd name="connsiteY14" fmla="*/ 145701 h 256233"/>
                  <a:gd name="connsiteX15" fmla="*/ 1462035 w 1949380"/>
                  <a:gd name="connsiteY15" fmla="*/ 155749 h 256233"/>
                  <a:gd name="connsiteX16" fmla="*/ 1220874 w 1949380"/>
                  <a:gd name="connsiteY16" fmla="*/ 231112 h 256233"/>
                  <a:gd name="connsiteX17" fmla="*/ 1040004 w 1949380"/>
                  <a:gd name="connsiteY17" fmla="*/ 256233 h 256233"/>
                  <a:gd name="connsiteX18" fmla="*/ 793820 w 1949380"/>
                  <a:gd name="connsiteY18" fmla="*/ 211015 h 256233"/>
                  <a:gd name="connsiteX19" fmla="*/ 557683 w 1949380"/>
                  <a:gd name="connsiteY19" fmla="*/ 155749 h 256233"/>
                  <a:gd name="connsiteX20" fmla="*/ 386861 w 1949380"/>
                  <a:gd name="connsiteY20" fmla="*/ 155749 h 256233"/>
                  <a:gd name="connsiteX21" fmla="*/ 140677 w 1949380"/>
                  <a:gd name="connsiteY21" fmla="*/ 211015 h 256233"/>
                  <a:gd name="connsiteX22" fmla="*/ 10048 w 1949380"/>
                  <a:gd name="connsiteY22" fmla="*/ 236136 h 256233"/>
                  <a:gd name="connsiteX23" fmla="*/ 0 w 1949380"/>
                  <a:gd name="connsiteY23" fmla="*/ 120580 h 2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9380" h="256233">
                    <a:moveTo>
                      <a:pt x="0" y="120580"/>
                    </a:moveTo>
                    <a:lnTo>
                      <a:pt x="170822" y="50242"/>
                    </a:lnTo>
                    <a:lnTo>
                      <a:pt x="417006" y="0"/>
                    </a:lnTo>
                    <a:lnTo>
                      <a:pt x="592852" y="15072"/>
                    </a:lnTo>
                    <a:lnTo>
                      <a:pt x="818940" y="65314"/>
                    </a:lnTo>
                    <a:lnTo>
                      <a:pt x="1034980" y="90435"/>
                    </a:lnTo>
                    <a:lnTo>
                      <a:pt x="1110343" y="95459"/>
                    </a:lnTo>
                    <a:lnTo>
                      <a:pt x="1311310" y="60290"/>
                    </a:lnTo>
                    <a:lnTo>
                      <a:pt x="1472083" y="10048"/>
                    </a:lnTo>
                    <a:lnTo>
                      <a:pt x="1587639" y="0"/>
                    </a:lnTo>
                    <a:lnTo>
                      <a:pt x="1753437" y="5024"/>
                    </a:lnTo>
                    <a:lnTo>
                      <a:pt x="1944356" y="60290"/>
                    </a:lnTo>
                    <a:lnTo>
                      <a:pt x="1949380" y="200967"/>
                    </a:lnTo>
                    <a:lnTo>
                      <a:pt x="1808703" y="170822"/>
                    </a:lnTo>
                    <a:lnTo>
                      <a:pt x="1637881" y="145701"/>
                    </a:lnTo>
                    <a:lnTo>
                      <a:pt x="1462035" y="155749"/>
                    </a:lnTo>
                    <a:lnTo>
                      <a:pt x="1220874" y="231112"/>
                    </a:lnTo>
                    <a:lnTo>
                      <a:pt x="1040004" y="256233"/>
                    </a:lnTo>
                    <a:lnTo>
                      <a:pt x="793820" y="211015"/>
                    </a:lnTo>
                    <a:lnTo>
                      <a:pt x="557683" y="155749"/>
                    </a:lnTo>
                    <a:lnTo>
                      <a:pt x="386861" y="155749"/>
                    </a:lnTo>
                    <a:lnTo>
                      <a:pt x="140677" y="211015"/>
                    </a:lnTo>
                    <a:lnTo>
                      <a:pt x="10048" y="236136"/>
                    </a:lnTo>
                    <a:lnTo>
                      <a:pt x="0" y="120580"/>
                    </a:lnTo>
                    <a:close/>
                  </a:path>
                </a:pathLst>
              </a:custGeom>
              <a:solidFill>
                <a:srgbClr val="1C1C1C">
                  <a:lumMod val="10000"/>
                  <a:lumOff val="90000"/>
                </a:srgbClr>
              </a:solidFill>
              <a:ln w="12700" cap="flat" cmpd="sng" algn="ctr">
                <a:noFill/>
                <a:prstDash val="solid"/>
                <a:miter lim="800000"/>
              </a:ln>
              <a:effectLst/>
            </p:spPr>
            <p:txBody>
              <a:bodyPr lIns="0" tIns="0" rIns="0" bIns="0" rtlCol="0" anchor="ctr"/>
              <a:lstStyle/>
              <a:p>
                <a:pPr algn="ctr" defTabSz="457179" rtl="0">
                  <a:defRPr/>
                </a:pPr>
                <a:endParaRPr lang="ja-JP" altLang="en-US" sz="1600">
                  <a:solidFill>
                    <a:prstClr val="white"/>
                  </a:solidFill>
                  <a:latin typeface="游ゴシック"/>
                  <a:ea typeface="游ゴシック"/>
                  <a:cs typeface="+mn-cs"/>
                </a:endParaRPr>
              </a:p>
            </p:txBody>
          </p:sp>
          <p:sp>
            <p:nvSpPr>
              <p:cNvPr id="84" name="フリーフォーム: 図形 83">
                <a:extLst>
                  <a:ext uri="{FF2B5EF4-FFF2-40B4-BE49-F238E27FC236}">
                    <a16:creationId xmlns:a16="http://schemas.microsoft.com/office/drawing/2014/main" id="{241AE1C6-B026-1C63-DFD0-9E7CA3DF2E75}"/>
                  </a:ext>
                </a:extLst>
              </p:cNvPr>
              <p:cNvSpPr/>
              <p:nvPr/>
            </p:nvSpPr>
            <p:spPr>
              <a:xfrm flipH="1">
                <a:off x="1151179" y="4448873"/>
                <a:ext cx="2115604" cy="73231"/>
              </a:xfrm>
              <a:custGeom>
                <a:avLst/>
                <a:gdLst>
                  <a:gd name="connsiteX0" fmla="*/ 0 w 1898527"/>
                  <a:gd name="connsiteY0" fmla="*/ 176115 h 229888"/>
                  <a:gd name="connsiteX1" fmla="*/ 406959 w 1898527"/>
                  <a:gd name="connsiteY1" fmla="*/ 269 h 229888"/>
                  <a:gd name="connsiteX2" fmla="*/ 874207 w 1898527"/>
                  <a:gd name="connsiteY2" fmla="*/ 211284 h 229888"/>
                  <a:gd name="connsiteX3" fmla="*/ 1411794 w 1898527"/>
                  <a:gd name="connsiteY3" fmla="*/ 20366 h 229888"/>
                  <a:gd name="connsiteX4" fmla="*/ 1828800 w 1898527"/>
                  <a:gd name="connsiteY4" fmla="*/ 206260 h 229888"/>
                  <a:gd name="connsiteX5" fmla="*/ 1894115 w 1898527"/>
                  <a:gd name="connsiteY5" fmla="*/ 221333 h 2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527" h="229888">
                    <a:moveTo>
                      <a:pt x="0" y="176115"/>
                    </a:moveTo>
                    <a:cubicBezTo>
                      <a:pt x="130629" y="85261"/>
                      <a:pt x="261258" y="-5593"/>
                      <a:pt x="406959" y="269"/>
                    </a:cubicBezTo>
                    <a:cubicBezTo>
                      <a:pt x="552660" y="6131"/>
                      <a:pt x="706735" y="207935"/>
                      <a:pt x="874207" y="211284"/>
                    </a:cubicBezTo>
                    <a:cubicBezTo>
                      <a:pt x="1041679" y="214633"/>
                      <a:pt x="1252695" y="21203"/>
                      <a:pt x="1411794" y="20366"/>
                    </a:cubicBezTo>
                    <a:cubicBezTo>
                      <a:pt x="1570893" y="19529"/>
                      <a:pt x="1748413" y="172765"/>
                      <a:pt x="1828800" y="206260"/>
                    </a:cubicBezTo>
                    <a:cubicBezTo>
                      <a:pt x="1909187" y="239755"/>
                      <a:pt x="1901651" y="230544"/>
                      <a:pt x="1894115" y="221333"/>
                    </a:cubicBezTo>
                  </a:path>
                </a:pathLst>
              </a:custGeom>
              <a:noFill/>
              <a:ln w="19050" cap="flat" cmpd="sng" algn="ctr">
                <a:solidFill>
                  <a:srgbClr val="263A54"/>
                </a:solidFill>
                <a:prstDash val="solid"/>
                <a:miter lim="800000"/>
              </a:ln>
              <a:effectLst/>
            </p:spPr>
            <p:txBody>
              <a:bodyPr rtlCol="0" anchor="ctr"/>
              <a:lstStyle/>
              <a:p>
                <a:pPr algn="ctr" defTabSz="457179" rtl="0">
                  <a:defRPr/>
                </a:pPr>
                <a:endParaRPr lang="ja-JP" altLang="en-US" sz="1600">
                  <a:solidFill>
                    <a:prstClr val="white"/>
                  </a:solidFill>
                  <a:latin typeface="游ゴシック"/>
                  <a:ea typeface="游ゴシック"/>
                  <a:cs typeface="+mn-cs"/>
                </a:endParaRPr>
              </a:p>
            </p:txBody>
          </p:sp>
          <p:sp>
            <p:nvSpPr>
              <p:cNvPr id="85" name="フリーフォーム: 図形 84">
                <a:extLst>
                  <a:ext uri="{FF2B5EF4-FFF2-40B4-BE49-F238E27FC236}">
                    <a16:creationId xmlns:a16="http://schemas.microsoft.com/office/drawing/2014/main" id="{69155EAE-F2BB-AA33-3382-53A29862F55D}"/>
                  </a:ext>
                </a:extLst>
              </p:cNvPr>
              <p:cNvSpPr/>
              <p:nvPr/>
            </p:nvSpPr>
            <p:spPr>
              <a:xfrm flipH="1">
                <a:off x="1151179" y="4557195"/>
                <a:ext cx="2115604" cy="73231"/>
              </a:xfrm>
              <a:custGeom>
                <a:avLst/>
                <a:gdLst>
                  <a:gd name="connsiteX0" fmla="*/ 0 w 1898527"/>
                  <a:gd name="connsiteY0" fmla="*/ 176115 h 229888"/>
                  <a:gd name="connsiteX1" fmla="*/ 406959 w 1898527"/>
                  <a:gd name="connsiteY1" fmla="*/ 269 h 229888"/>
                  <a:gd name="connsiteX2" fmla="*/ 874207 w 1898527"/>
                  <a:gd name="connsiteY2" fmla="*/ 211284 h 229888"/>
                  <a:gd name="connsiteX3" fmla="*/ 1411794 w 1898527"/>
                  <a:gd name="connsiteY3" fmla="*/ 20366 h 229888"/>
                  <a:gd name="connsiteX4" fmla="*/ 1828800 w 1898527"/>
                  <a:gd name="connsiteY4" fmla="*/ 206260 h 229888"/>
                  <a:gd name="connsiteX5" fmla="*/ 1894115 w 1898527"/>
                  <a:gd name="connsiteY5" fmla="*/ 221333 h 2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527" h="229888">
                    <a:moveTo>
                      <a:pt x="0" y="176115"/>
                    </a:moveTo>
                    <a:cubicBezTo>
                      <a:pt x="130629" y="85261"/>
                      <a:pt x="261258" y="-5593"/>
                      <a:pt x="406959" y="269"/>
                    </a:cubicBezTo>
                    <a:cubicBezTo>
                      <a:pt x="552660" y="6131"/>
                      <a:pt x="706735" y="207935"/>
                      <a:pt x="874207" y="211284"/>
                    </a:cubicBezTo>
                    <a:cubicBezTo>
                      <a:pt x="1041679" y="214633"/>
                      <a:pt x="1252695" y="21203"/>
                      <a:pt x="1411794" y="20366"/>
                    </a:cubicBezTo>
                    <a:cubicBezTo>
                      <a:pt x="1570893" y="19529"/>
                      <a:pt x="1748413" y="172765"/>
                      <a:pt x="1828800" y="206260"/>
                    </a:cubicBezTo>
                    <a:cubicBezTo>
                      <a:pt x="1909187" y="239755"/>
                      <a:pt x="1901651" y="230544"/>
                      <a:pt x="1894115" y="221333"/>
                    </a:cubicBezTo>
                  </a:path>
                </a:pathLst>
              </a:custGeom>
              <a:noFill/>
              <a:ln w="19050" cap="flat" cmpd="sng" algn="ctr">
                <a:solidFill>
                  <a:srgbClr val="263A54"/>
                </a:solidFill>
                <a:prstDash val="solid"/>
                <a:miter lim="800000"/>
              </a:ln>
              <a:effectLst/>
            </p:spPr>
            <p:txBody>
              <a:bodyPr rtlCol="0" anchor="ctr"/>
              <a:lstStyle/>
              <a:p>
                <a:pPr algn="ctr" defTabSz="457179" rtl="0">
                  <a:defRPr/>
                </a:pPr>
                <a:endParaRPr lang="ja-JP" altLang="en-US" sz="1600">
                  <a:solidFill>
                    <a:prstClr val="white"/>
                  </a:solidFill>
                  <a:latin typeface="游ゴシック"/>
                  <a:ea typeface="游ゴシック"/>
                  <a:cs typeface="+mn-cs"/>
                </a:endParaRPr>
              </a:p>
            </p:txBody>
          </p:sp>
        </p:grpSp>
        <p:sp>
          <p:nvSpPr>
            <p:cNvPr id="86" name="正方形/長方形 85">
              <a:extLst>
                <a:ext uri="{FF2B5EF4-FFF2-40B4-BE49-F238E27FC236}">
                  <a16:creationId xmlns:a16="http://schemas.microsoft.com/office/drawing/2014/main" id="{4779C26A-3C5A-B319-2A15-21A65ACF565D}"/>
                </a:ext>
              </a:extLst>
            </p:cNvPr>
            <p:cNvSpPr/>
            <p:nvPr/>
          </p:nvSpPr>
          <p:spPr>
            <a:xfrm>
              <a:off x="2743116" y="3661963"/>
              <a:ext cx="1124251" cy="475062"/>
            </a:xfrm>
            <a:prstGeom prst="rect">
              <a:avLst/>
            </a:prstGeom>
            <a:noFill/>
            <a:ln w="12700" cap="flat" cmpd="sng" algn="ctr">
              <a:noFill/>
              <a:prstDash val="solid"/>
              <a:miter lim="800000"/>
            </a:ln>
            <a:effectLst/>
          </p:spPr>
          <p:txBody>
            <a:bodyPr lIns="0" tIns="0" rIns="0" bIns="0" rtlCol="0" anchor="t"/>
            <a:lstStyle/>
            <a:p>
              <a:pPr algn="ctr" defTabSz="457179" rtl="0">
                <a:lnSpc>
                  <a:spcPct val="80000"/>
                </a:lnSpc>
                <a:defRPr/>
              </a:pPr>
              <a:r>
                <a:rPr lang="en-US" altLang="ja-JP"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2</a:t>
              </a:r>
              <a:r>
                <a:rPr lang="ja-JP" altLang="en-US"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a:t>
              </a:r>
              <a:r>
                <a:rPr lang="en-US" altLang="ja-JP"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3</a:t>
              </a:r>
              <a:r>
                <a:rPr lang="ja-JP" altLang="en-US"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万</a:t>
              </a:r>
              <a:r>
                <a:rPr lang="en-US" altLang="ja-JP"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PV</a:t>
              </a:r>
            </a:p>
            <a:p>
              <a:pPr algn="ctr" defTabSz="457179" rtl="0">
                <a:lnSpc>
                  <a:spcPct val="80000"/>
                </a:lnSpc>
                <a:defRPr/>
              </a:pPr>
              <a:r>
                <a:rPr lang="ja-JP" altLang="en-US" sz="1400" b="1" dirty="0">
                  <a:solidFill>
                    <a:srgbClr val="FF0132"/>
                  </a:solidFill>
                  <a:effectLst>
                    <a:outerShdw blurRad="50800" dist="38100" dir="2700000" algn="tl" rotWithShape="0">
                      <a:prstClr val="black">
                        <a:alpha val="19000"/>
                      </a:prstClr>
                    </a:outerShdw>
                  </a:effectLst>
                  <a:latin typeface="游ゴシック"/>
                  <a:ea typeface="游ゴシック"/>
                  <a:cs typeface="+mn-cs"/>
                </a:rPr>
                <a:t>想定</a:t>
              </a:r>
            </a:p>
          </p:txBody>
        </p:sp>
      </p:grpSp>
      <p:grpSp>
        <p:nvGrpSpPr>
          <p:cNvPr id="226" name="グループ化 225">
            <a:extLst>
              <a:ext uri="{FF2B5EF4-FFF2-40B4-BE49-F238E27FC236}">
                <a16:creationId xmlns:a16="http://schemas.microsoft.com/office/drawing/2014/main" id="{CE0C5B2E-2CC0-290B-A73C-A46A98C9A6C4}"/>
              </a:ext>
            </a:extLst>
          </p:cNvPr>
          <p:cNvGrpSpPr/>
          <p:nvPr/>
        </p:nvGrpSpPr>
        <p:grpSpPr>
          <a:xfrm>
            <a:off x="694150" y="1782135"/>
            <a:ext cx="3482551" cy="807350"/>
            <a:chOff x="662776" y="-1163389"/>
            <a:chExt cx="3482796" cy="864911"/>
          </a:xfrm>
        </p:grpSpPr>
        <p:sp>
          <p:nvSpPr>
            <p:cNvPr id="224" name="フリーフォーム: 図形 223">
              <a:extLst>
                <a:ext uri="{FF2B5EF4-FFF2-40B4-BE49-F238E27FC236}">
                  <a16:creationId xmlns:a16="http://schemas.microsoft.com/office/drawing/2014/main" id="{937E6B94-66C1-BABD-5116-DADAB5687C7A}"/>
                </a:ext>
              </a:extLst>
            </p:cNvPr>
            <p:cNvSpPr/>
            <p:nvPr/>
          </p:nvSpPr>
          <p:spPr>
            <a:xfrm flipV="1">
              <a:off x="2444787" y="-1163388"/>
              <a:ext cx="1700785" cy="864910"/>
            </a:xfrm>
            <a:custGeom>
              <a:avLst/>
              <a:gdLst>
                <a:gd name="connsiteX0" fmla="*/ 0 w 1700785"/>
                <a:gd name="connsiteY0" fmla="*/ 864910 h 864910"/>
                <a:gd name="connsiteX1" fmla="*/ 1700785 w 1700785"/>
                <a:gd name="connsiteY1" fmla="*/ 864910 h 864910"/>
                <a:gd name="connsiteX2" fmla="*/ 1700785 w 1700785"/>
                <a:gd name="connsiteY2" fmla="*/ 143724 h 864910"/>
                <a:gd name="connsiteX3" fmla="*/ 933415 w 1700785"/>
                <a:gd name="connsiteY3" fmla="*/ 143724 h 864910"/>
                <a:gd name="connsiteX4" fmla="*/ 850392 w 1700785"/>
                <a:gd name="connsiteY4" fmla="*/ 0 h 864910"/>
                <a:gd name="connsiteX5" fmla="*/ 767370 w 1700785"/>
                <a:gd name="connsiteY5" fmla="*/ 143724 h 864910"/>
                <a:gd name="connsiteX6" fmla="*/ 0 w 1700785"/>
                <a:gd name="connsiteY6" fmla="*/ 143724 h 8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785" h="864910">
                  <a:moveTo>
                    <a:pt x="0" y="864910"/>
                  </a:moveTo>
                  <a:lnTo>
                    <a:pt x="1700785" y="864910"/>
                  </a:lnTo>
                  <a:lnTo>
                    <a:pt x="1700785" y="143724"/>
                  </a:lnTo>
                  <a:lnTo>
                    <a:pt x="933415" y="143724"/>
                  </a:lnTo>
                  <a:lnTo>
                    <a:pt x="850392" y="0"/>
                  </a:lnTo>
                  <a:lnTo>
                    <a:pt x="767370" y="143724"/>
                  </a:lnTo>
                  <a:lnTo>
                    <a:pt x="0" y="143724"/>
                  </a:ln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25" name="フリーフォーム: 図形 224">
              <a:extLst>
                <a:ext uri="{FF2B5EF4-FFF2-40B4-BE49-F238E27FC236}">
                  <a16:creationId xmlns:a16="http://schemas.microsoft.com/office/drawing/2014/main" id="{BAA99F6C-B5AA-B66D-F44B-CF8579CD365A}"/>
                </a:ext>
              </a:extLst>
            </p:cNvPr>
            <p:cNvSpPr/>
            <p:nvPr/>
          </p:nvSpPr>
          <p:spPr>
            <a:xfrm flipV="1">
              <a:off x="662776" y="-1163389"/>
              <a:ext cx="1560187" cy="864910"/>
            </a:xfrm>
            <a:custGeom>
              <a:avLst/>
              <a:gdLst>
                <a:gd name="connsiteX0" fmla="*/ 0 w 1700785"/>
                <a:gd name="connsiteY0" fmla="*/ 864910 h 864910"/>
                <a:gd name="connsiteX1" fmla="*/ 1700785 w 1700785"/>
                <a:gd name="connsiteY1" fmla="*/ 864910 h 864910"/>
                <a:gd name="connsiteX2" fmla="*/ 1700785 w 1700785"/>
                <a:gd name="connsiteY2" fmla="*/ 143724 h 864910"/>
                <a:gd name="connsiteX3" fmla="*/ 933415 w 1700785"/>
                <a:gd name="connsiteY3" fmla="*/ 143724 h 864910"/>
                <a:gd name="connsiteX4" fmla="*/ 850392 w 1700785"/>
                <a:gd name="connsiteY4" fmla="*/ 0 h 864910"/>
                <a:gd name="connsiteX5" fmla="*/ 767370 w 1700785"/>
                <a:gd name="connsiteY5" fmla="*/ 143724 h 864910"/>
                <a:gd name="connsiteX6" fmla="*/ 0 w 1700785"/>
                <a:gd name="connsiteY6" fmla="*/ 143724 h 8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785" h="864910">
                  <a:moveTo>
                    <a:pt x="0" y="864910"/>
                  </a:moveTo>
                  <a:lnTo>
                    <a:pt x="1700785" y="864910"/>
                  </a:lnTo>
                  <a:lnTo>
                    <a:pt x="1700785" y="143724"/>
                  </a:lnTo>
                  <a:lnTo>
                    <a:pt x="933415" y="143724"/>
                  </a:lnTo>
                  <a:lnTo>
                    <a:pt x="850392" y="0"/>
                  </a:lnTo>
                  <a:lnTo>
                    <a:pt x="767370" y="143724"/>
                  </a:lnTo>
                  <a:lnTo>
                    <a:pt x="0" y="143724"/>
                  </a:ln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86" name="正方形/長方形 185">
            <a:extLst>
              <a:ext uri="{FF2B5EF4-FFF2-40B4-BE49-F238E27FC236}">
                <a16:creationId xmlns:a16="http://schemas.microsoft.com/office/drawing/2014/main" id="{77774CE0-F64F-9F6B-741E-3DC085BE8715}"/>
              </a:ext>
            </a:extLst>
          </p:cNvPr>
          <p:cNvSpPr/>
          <p:nvPr/>
        </p:nvSpPr>
        <p:spPr>
          <a:xfrm>
            <a:off x="5327918" y="4040298"/>
            <a:ext cx="6238392" cy="1241989"/>
          </a:xfrm>
          <a:prstGeom prst="rect">
            <a:avLst/>
          </a:prstGeom>
          <a:solidFill>
            <a:srgbClr val="E8EBF0"/>
          </a:solidFill>
          <a:ln w="12700" cap="flat" cmpd="sng" algn="ctr">
            <a:noFill/>
            <a:prstDash val="solid"/>
            <a:miter lim="800000"/>
          </a:ln>
          <a:effectLst/>
        </p:spPr>
        <p:txBody>
          <a:bodyPr lIns="0" tIns="0" rIns="0" bIns="0" rtlCol="0" anchor="ctr"/>
          <a:lstStyle/>
          <a:p>
            <a:pPr algn="ctr" defTabSz="457179" rtl="0">
              <a:defRPr/>
            </a:pPr>
            <a:endParaRPr lang="ja-JP" altLang="en-US" sz="1400">
              <a:solidFill>
                <a:prstClr val="white"/>
              </a:solidFill>
              <a:latin typeface="游ゴシック"/>
              <a:ea typeface="游ゴシック"/>
              <a:cs typeface="+mn-cs"/>
            </a:endParaRPr>
          </a:p>
        </p:txBody>
      </p:sp>
      <p:sp>
        <p:nvSpPr>
          <p:cNvPr id="4" name="スライド番号プレースホルダー 3"/>
          <p:cNvSpPr>
            <a:spLocks noGrp="1"/>
          </p:cNvSpPr>
          <p:nvPr>
            <p:ph type="sldNum" sz="quarter" idx="4"/>
          </p:nvPr>
        </p:nvSpPr>
        <p:spPr>
          <a:xfrm>
            <a:off x="11476235" y="6550889"/>
            <a:ext cx="715767" cy="303088"/>
          </a:xfrm>
        </p:spPr>
        <p:txBody>
          <a:bodyPr/>
          <a:lstStyle/>
          <a:p>
            <a:fld id="{F0930150-799C-42EB-9C9F-896D7359E95B}" type="slidenum">
              <a:rPr lang="ja-JP" altLang="en-US"/>
              <a:pPr/>
              <a:t>17</a:t>
            </a:fld>
            <a:endParaRPr lang="ja-JP" altLang="en-US"/>
          </a:p>
        </p:txBody>
      </p:sp>
      <p:sp>
        <p:nvSpPr>
          <p:cNvPr id="5" name="タイトル 4">
            <a:extLst>
              <a:ext uri="{FF2B5EF4-FFF2-40B4-BE49-F238E27FC236}">
                <a16:creationId xmlns:a16="http://schemas.microsoft.com/office/drawing/2014/main" id="{12A361CF-1CFC-A6B4-2CC9-6346638D55CF}"/>
              </a:ext>
            </a:extLst>
          </p:cNvPr>
          <p:cNvSpPr>
            <a:spLocks noGrp="1"/>
          </p:cNvSpPr>
          <p:nvPr>
            <p:ph type="title"/>
          </p:nvPr>
        </p:nvSpPr>
        <p:spPr>
          <a:xfrm>
            <a:off x="533401" y="255643"/>
            <a:ext cx="9105900" cy="425395"/>
          </a:xfrm>
        </p:spPr>
        <p:txBody>
          <a:bodyPr/>
          <a:lstStyle/>
          <a:p>
            <a:r>
              <a:rPr lang="en-US" altLang="ja-JP"/>
              <a:t>Yahoo!</a:t>
            </a:r>
            <a:r>
              <a:rPr lang="ja-JP" altLang="en-US"/>
              <a:t>ニュース スポンサードコンテンツ</a:t>
            </a:r>
          </a:p>
        </p:txBody>
      </p:sp>
      <p:grpSp>
        <p:nvGrpSpPr>
          <p:cNvPr id="190" name="グループ化 189">
            <a:extLst>
              <a:ext uri="{FF2B5EF4-FFF2-40B4-BE49-F238E27FC236}">
                <a16:creationId xmlns:a16="http://schemas.microsoft.com/office/drawing/2014/main" id="{9FDFFFA9-EDC7-0D1D-512E-5C690A7B2271}"/>
              </a:ext>
            </a:extLst>
          </p:cNvPr>
          <p:cNvGrpSpPr/>
          <p:nvPr/>
        </p:nvGrpSpPr>
        <p:grpSpPr>
          <a:xfrm>
            <a:off x="4225849" y="5432553"/>
            <a:ext cx="7379122" cy="1159041"/>
            <a:chOff x="4496208" y="5636710"/>
            <a:chExt cx="6973738" cy="1159124"/>
          </a:xfrm>
        </p:grpSpPr>
        <p:sp>
          <p:nvSpPr>
            <p:cNvPr id="16" name="テキスト ボックス 15">
              <a:extLst>
                <a:ext uri="{FF2B5EF4-FFF2-40B4-BE49-F238E27FC236}">
                  <a16:creationId xmlns:a16="http://schemas.microsoft.com/office/drawing/2014/main" id="{45B15B8F-72B2-AFB5-4D92-763CA75106F4}"/>
                </a:ext>
              </a:extLst>
            </p:cNvPr>
            <p:cNvSpPr txBox="1"/>
            <p:nvPr/>
          </p:nvSpPr>
          <p:spPr>
            <a:xfrm>
              <a:off x="4496208" y="6323323"/>
              <a:ext cx="694145" cy="246238"/>
            </a:xfrm>
            <a:prstGeom prst="rect">
              <a:avLst/>
            </a:prstGeom>
            <a:noFill/>
          </p:spPr>
          <p:txBody>
            <a:bodyPr wrap="none" rtlCol="0">
              <a:spAutoFit/>
            </a:bodyPr>
            <a:lstStyle/>
            <a:p>
              <a:pPr algn="l" defTabSz="914358" rtl="0">
                <a:defRPr/>
              </a:pPr>
              <a:r>
                <a:rPr kumimoji="1" lang="en-US" altLang="ja-JP" sz="100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0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00" b="1" kern="1200">
                  <a:solidFill>
                    <a:prstClr val="black"/>
                  </a:solidFill>
                  <a:latin typeface="游ゴシック" panose="020B0400000000000000" pitchFamily="50" charset="-128"/>
                  <a:ea typeface="游ゴシック" panose="020B0400000000000000" pitchFamily="50" charset="-128"/>
                  <a:cs typeface="+mn-cs"/>
                </a:rPr>
                <a:t>】</a:t>
              </a:r>
            </a:p>
          </p:txBody>
        </p:sp>
        <p:sp>
          <p:nvSpPr>
            <p:cNvPr id="19" name="テキスト ボックス 18">
              <a:extLst>
                <a:ext uri="{FF2B5EF4-FFF2-40B4-BE49-F238E27FC236}">
                  <a16:creationId xmlns:a16="http://schemas.microsoft.com/office/drawing/2014/main" id="{4C32BD98-A637-8924-6D58-DAD7A70D132D}"/>
                </a:ext>
              </a:extLst>
            </p:cNvPr>
            <p:cNvSpPr txBox="1"/>
            <p:nvPr/>
          </p:nvSpPr>
          <p:spPr>
            <a:xfrm>
              <a:off x="5496138" y="5636710"/>
              <a:ext cx="2096979" cy="523257"/>
            </a:xfrm>
            <a:prstGeom prst="rect">
              <a:avLst/>
            </a:prstGeom>
            <a:noFill/>
          </p:spPr>
          <p:txBody>
            <a:bodyPr wrap="none" rtlCol="0">
              <a:spAutoFit/>
            </a:bodyPr>
            <a:lstStyle/>
            <a:p>
              <a:pPr algn="ctr" defTabSz="914358" rtl="0">
                <a:defRPr/>
              </a:pPr>
              <a:r>
                <a:rPr kumimoji="1" lang="ja-JP" altLang="en-US" b="1" kern="1200" dirty="0">
                  <a:solidFill>
                    <a:prstClr val="black"/>
                  </a:solidFill>
                  <a:latin typeface="游ゴシック" panose="020B0400000000000000" pitchFamily="50" charset="-128"/>
                  <a:ea typeface="游ゴシック" panose="020B0400000000000000" pitchFamily="50" charset="-128"/>
                  <a:cs typeface="+mn-cs"/>
                </a:rPr>
                <a:t>グロス</a:t>
              </a:r>
              <a:r>
                <a:rPr kumimoji="1" lang="en-US" altLang="ja-JP" sz="2800" b="1" kern="1200" dirty="0">
                  <a:solidFill>
                    <a:prstClr val="black"/>
                  </a:solidFill>
                  <a:latin typeface="游ゴシック" panose="020B0400000000000000" pitchFamily="50" charset="-128"/>
                  <a:ea typeface="游ゴシック" panose="020B0400000000000000" pitchFamily="50" charset="-128"/>
                  <a:cs typeface="+mn-cs"/>
                </a:rPr>
                <a:t>300</a:t>
              </a:r>
              <a:r>
                <a:rPr kumimoji="1" lang="ja-JP" altLang="en-US" sz="1801" b="1" kern="1200" dirty="0">
                  <a:solidFill>
                    <a:prstClr val="black"/>
                  </a:solidFill>
                  <a:latin typeface="游ゴシック" panose="020B0400000000000000" pitchFamily="50" charset="-128"/>
                  <a:ea typeface="游ゴシック" panose="020B0400000000000000" pitchFamily="50" charset="-128"/>
                  <a:cs typeface="+mn-cs"/>
                </a:rPr>
                <a:t>万</a:t>
              </a:r>
              <a:r>
                <a:rPr kumimoji="1" lang="ja-JP" altLang="en-US" b="1" kern="1200" dirty="0">
                  <a:solidFill>
                    <a:prstClr val="black"/>
                  </a:solidFill>
                  <a:latin typeface="游ゴシック" panose="020B0400000000000000" pitchFamily="50" charset="-128"/>
                  <a:ea typeface="游ゴシック" panose="020B0400000000000000" pitchFamily="50" charset="-128"/>
                  <a:cs typeface="+mn-cs"/>
                </a:rPr>
                <a:t>円</a:t>
              </a:r>
              <a:r>
                <a:rPr kumimoji="1" lang="ja-JP" altLang="en-US" sz="1600" b="1" kern="1200" dirty="0">
                  <a:solidFill>
                    <a:prstClr val="black"/>
                  </a:solidFill>
                  <a:latin typeface="游ゴシック" panose="020B0400000000000000" pitchFamily="50" charset="-128"/>
                  <a:ea typeface="游ゴシック" panose="020B0400000000000000" pitchFamily="50" charset="-128"/>
                  <a:cs typeface="+mn-cs"/>
                </a:rPr>
                <a:t>～ </a:t>
              </a:r>
              <a:endParaRPr kumimoji="1" lang="ja-JP" altLang="en-US" sz="2000" b="1" kern="1200" dirty="0">
                <a:solidFill>
                  <a:prstClr val="black"/>
                </a:solidFill>
                <a:latin typeface="游ゴシック" panose="020B0400000000000000" pitchFamily="50" charset="-128"/>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F0BC0B49-A9CE-559D-8A4E-FDECA3917161}"/>
                </a:ext>
              </a:extLst>
            </p:cNvPr>
            <p:cNvSpPr txBox="1"/>
            <p:nvPr/>
          </p:nvSpPr>
          <p:spPr>
            <a:xfrm>
              <a:off x="8800399" y="5734223"/>
              <a:ext cx="1828835" cy="369358"/>
            </a:xfrm>
            <a:prstGeom prst="rect">
              <a:avLst/>
            </a:prstGeom>
            <a:noFill/>
          </p:spPr>
          <p:txBody>
            <a:bodyPr wrap="none" lIns="91440" tIns="45720" rIns="91440" bIns="45720" rtlCol="0" anchor="t">
              <a:spAutoFit/>
            </a:bodyPr>
            <a:lstStyle/>
            <a:p>
              <a:pPr algn="ctr" defTabSz="914358" rtl="0">
                <a:defRPr/>
              </a:pPr>
              <a:r>
                <a:rPr kumimoji="1" lang="ja-JP" altLang="en-US" b="1" kern="1200" spc="-150" dirty="0">
                  <a:solidFill>
                    <a:prstClr val="black"/>
                  </a:solidFill>
                  <a:latin typeface="游ゴシック"/>
                  <a:ea typeface="游ゴシック"/>
                  <a:cs typeface="+mn-cs"/>
                </a:rPr>
                <a:t>タイアップ</a:t>
              </a:r>
              <a:r>
                <a:rPr kumimoji="1" lang="ja-JP" altLang="en-US" b="1" kern="1200" dirty="0">
                  <a:solidFill>
                    <a:prstClr val="black"/>
                  </a:solidFill>
                  <a:latin typeface="游ゴシック"/>
                  <a:ea typeface="游ゴシック"/>
                  <a:cs typeface="+mn-cs"/>
                </a:rPr>
                <a:t>広告料</a:t>
              </a:r>
            </a:p>
          </p:txBody>
        </p:sp>
        <p:sp>
          <p:nvSpPr>
            <p:cNvPr id="23" name="加算記号 22">
              <a:extLst>
                <a:ext uri="{FF2B5EF4-FFF2-40B4-BE49-F238E27FC236}">
                  <a16:creationId xmlns:a16="http://schemas.microsoft.com/office/drawing/2014/main" id="{4762E510-20CB-1501-4297-C03E1A5F0DD1}"/>
                </a:ext>
              </a:extLst>
            </p:cNvPr>
            <p:cNvSpPr/>
            <p:nvPr/>
          </p:nvSpPr>
          <p:spPr>
            <a:xfrm>
              <a:off x="7952762" y="5731601"/>
              <a:ext cx="339205" cy="339205"/>
            </a:xfrm>
            <a:prstGeom prst="mathPlus">
              <a:avLst>
                <a:gd name="adj1" fmla="val 810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4" name="テキスト プレースホルダー 1">
              <a:extLst>
                <a:ext uri="{FF2B5EF4-FFF2-40B4-BE49-F238E27FC236}">
                  <a16:creationId xmlns:a16="http://schemas.microsoft.com/office/drawing/2014/main" id="{BB7E8A3B-5E37-0059-CE47-BC1507A30BC0}"/>
                </a:ext>
              </a:extLst>
            </p:cNvPr>
            <p:cNvSpPr txBox="1">
              <a:spLocks/>
            </p:cNvSpPr>
            <p:nvPr/>
          </p:nvSpPr>
          <p:spPr>
            <a:xfrm>
              <a:off x="5050989" y="6316813"/>
              <a:ext cx="6418957" cy="479021"/>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914358">
                <a:defRPr/>
              </a:pPr>
              <a:r>
                <a:rPr lang="ja-JP" altLang="en-US" sz="800">
                  <a:solidFill>
                    <a:prstClr val="black"/>
                  </a:solidFill>
                  <a:latin typeface="游ゴシック" panose="020B0400000000000000" pitchFamily="50" charset="-128"/>
                  <a:ea typeface="游ゴシック" panose="020B0400000000000000" pitchFamily="50" charset="-128"/>
                </a:rPr>
                <a:t>ご提案いただく前に</a:t>
              </a:r>
              <a:r>
                <a:rPr lang="en-US" altLang="ja-JP" sz="800">
                  <a:solidFill>
                    <a:prstClr val="black"/>
                  </a:solidFill>
                  <a:latin typeface="游ゴシック" panose="020B0400000000000000" pitchFamily="50" charset="-128"/>
                  <a:ea typeface="游ゴシック" panose="020B0400000000000000" pitchFamily="50" charset="-128"/>
                </a:rPr>
                <a:t>Yahoo!</a:t>
              </a:r>
              <a:r>
                <a:rPr lang="ja-JP" altLang="en-US" sz="800">
                  <a:solidFill>
                    <a:prstClr val="black"/>
                  </a:solidFill>
                  <a:latin typeface="游ゴシック" panose="020B0400000000000000" pitchFamily="50" charset="-128"/>
                  <a:ea typeface="游ゴシック" panose="020B0400000000000000" pitchFamily="50" charset="-128"/>
                </a:rPr>
                <a:t>社への可否確認やスケジュールなどで注意事項がありますので担当者</a:t>
              </a:r>
              <a:r>
                <a:rPr lang="en-US" altLang="ja-JP" sz="800">
                  <a:solidFill>
                    <a:prstClr val="black"/>
                  </a:solidFill>
                  <a:latin typeface="游ゴシック" panose="020B0400000000000000" pitchFamily="50" charset="-128"/>
                  <a:ea typeface="游ゴシック" panose="020B0400000000000000" pitchFamily="50" charset="-128"/>
                </a:rPr>
                <a:t>(</a:t>
              </a:r>
              <a:r>
                <a:rPr lang="en-US" altLang="ja-JP" sz="800">
                  <a:solidFill>
                    <a:prstClr val="black"/>
                  </a:solidFill>
                  <a:latin typeface="游ゴシック" panose="020B0400000000000000" pitchFamily="50" charset="-128"/>
                  <a:ea typeface="游ゴシック" panose="020B0400000000000000" pitchFamily="50" charset="-128"/>
                  <a:hlinkClick r:id="rId8"/>
                </a:rPr>
                <a:t>ad-info@asahi.com</a:t>
              </a:r>
              <a:r>
                <a:rPr lang="en-US" altLang="ja-JP" sz="800">
                  <a:solidFill>
                    <a:prstClr val="black"/>
                  </a:solidFill>
                  <a:latin typeface="游ゴシック" panose="020B0400000000000000" pitchFamily="50" charset="-128"/>
                  <a:ea typeface="游ゴシック" panose="020B0400000000000000" pitchFamily="50" charset="-128"/>
                </a:rPr>
                <a:t>)</a:t>
              </a:r>
              <a:r>
                <a:rPr lang="ja-JP" altLang="en-US" sz="800">
                  <a:solidFill>
                    <a:prstClr val="black"/>
                  </a:solidFill>
                  <a:latin typeface="游ゴシック" panose="020B0400000000000000" pitchFamily="50" charset="-128"/>
                  <a:ea typeface="游ゴシック" panose="020B0400000000000000" pitchFamily="50" charset="-128"/>
                </a:rPr>
                <a:t>にお問い合わせください</a:t>
              </a:r>
              <a:endParaRPr lang="en-US" altLang="ja-JP" sz="800">
                <a:solidFill>
                  <a:prstClr val="black"/>
                </a:solidFill>
                <a:latin typeface="游ゴシック" panose="020B0400000000000000" pitchFamily="50" charset="-128"/>
                <a:ea typeface="游ゴシック" panose="020B0400000000000000" pitchFamily="50" charset="-128"/>
              </a:endParaRPr>
            </a:p>
            <a:p>
              <a:pPr defTabSz="914358">
                <a:defRPr/>
              </a:pPr>
              <a:r>
                <a:rPr lang="ja-JP" altLang="en-US" sz="800">
                  <a:solidFill>
                    <a:prstClr val="black"/>
                  </a:solidFill>
                  <a:latin typeface="游ゴシック" panose="020B0400000000000000" pitchFamily="50" charset="-128"/>
                  <a:ea typeface="游ゴシック" panose="020B0400000000000000" pitchFamily="50" charset="-128"/>
                </a:rPr>
                <a:t>記事タイアップ広告なしで実施をご希望の場合、記事制作費として別途ネット</a:t>
              </a:r>
              <a:r>
                <a:rPr lang="en-US" altLang="ja-JP" sz="800">
                  <a:solidFill>
                    <a:prstClr val="black"/>
                  </a:solidFill>
                  <a:latin typeface="游ゴシック" panose="020B0400000000000000" pitchFamily="50" charset="-128"/>
                  <a:ea typeface="游ゴシック" panose="020B0400000000000000" pitchFamily="50" charset="-128"/>
                </a:rPr>
                <a:t>50</a:t>
              </a:r>
              <a:r>
                <a:rPr lang="ja-JP" altLang="en-US" sz="800">
                  <a:solidFill>
                    <a:prstClr val="black"/>
                  </a:solidFill>
                  <a:latin typeface="游ゴシック" panose="020B0400000000000000" pitchFamily="50" charset="-128"/>
                  <a:ea typeface="游ゴシック" panose="020B0400000000000000" pitchFamily="50" charset="-128"/>
                </a:rPr>
                <a:t>万円～でお見積りします。</a:t>
              </a:r>
            </a:p>
          </p:txBody>
        </p:sp>
      </p:grpSp>
      <p:pic>
        <p:nvPicPr>
          <p:cNvPr id="26" name="図 25" descr="ロゴ&#10;&#10;中程度の精度で自動的に生成された説明">
            <a:extLst>
              <a:ext uri="{FF2B5EF4-FFF2-40B4-BE49-F238E27FC236}">
                <a16:creationId xmlns:a16="http://schemas.microsoft.com/office/drawing/2014/main" id="{13A5201D-9ADD-F76E-A834-F09AD943765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6697" y="1054047"/>
            <a:ext cx="1132403" cy="285754"/>
          </a:xfrm>
          <a:prstGeom prst="rect">
            <a:avLst/>
          </a:prstGeom>
        </p:spPr>
      </p:pic>
      <p:sp>
        <p:nvSpPr>
          <p:cNvPr id="79" name="正方形/長方形 78">
            <a:extLst>
              <a:ext uri="{FF2B5EF4-FFF2-40B4-BE49-F238E27FC236}">
                <a16:creationId xmlns:a16="http://schemas.microsoft.com/office/drawing/2014/main" id="{7CBF60AA-0DB9-DE8C-646D-70DED5E432BA}"/>
              </a:ext>
            </a:extLst>
          </p:cNvPr>
          <p:cNvSpPr/>
          <p:nvPr/>
        </p:nvSpPr>
        <p:spPr>
          <a:xfrm>
            <a:off x="825462" y="5385920"/>
            <a:ext cx="3129429" cy="1160677"/>
          </a:xfrm>
          <a:prstGeom prst="rect">
            <a:avLst/>
          </a:prstGeom>
          <a:noFill/>
          <a:ln w="12700" cap="flat" cmpd="sng" algn="ctr">
            <a:noFill/>
            <a:prstDash val="solid"/>
            <a:miter lim="800000"/>
          </a:ln>
          <a:effectLst/>
        </p:spPr>
        <p:txBody>
          <a:bodyPr lIns="0" tIns="0" rIns="0" bIns="0" rtlCol="0" anchor="t"/>
          <a:lstStyle/>
          <a:p>
            <a:pPr marL="135444" indent="-135444" algn="just" defTabSz="457179" rtl="0">
              <a:spcAft>
                <a:spcPts val="300"/>
              </a:spcAft>
              <a:buFont typeface="游ゴシック" panose="020B0400000000000000" pitchFamily="50" charset="-128"/>
              <a:buChar char="※"/>
              <a:defRPr/>
            </a:pPr>
            <a:r>
              <a:rPr lang="en-US" altLang="ja-JP" sz="800">
                <a:solidFill>
                  <a:srgbClr val="1C1C1C"/>
                </a:solidFill>
                <a:latin typeface="游ゴシック"/>
                <a:ea typeface="游ゴシック"/>
                <a:cs typeface="+mn-cs"/>
              </a:rPr>
              <a:t>Yahoo!</a:t>
            </a:r>
            <a:r>
              <a:rPr lang="ja-JP" altLang="en-US" sz="800">
                <a:solidFill>
                  <a:srgbClr val="1C1C1C"/>
                </a:solidFill>
                <a:latin typeface="游ゴシック"/>
                <a:ea typeface="游ゴシック"/>
                <a:cs typeface="+mn-cs"/>
              </a:rPr>
              <a:t>ニュース オリジナル「タイアップ企画」内にて、最新の４案件</a:t>
            </a:r>
            <a:r>
              <a:rPr lang="en-US" altLang="ja-JP" sz="800">
                <a:solidFill>
                  <a:srgbClr val="1C1C1C"/>
                </a:solidFill>
                <a:latin typeface="游ゴシック"/>
                <a:ea typeface="游ゴシック"/>
                <a:cs typeface="+mn-cs"/>
              </a:rPr>
              <a:t>(2</a:t>
            </a:r>
            <a:r>
              <a:rPr lang="ja-JP" altLang="en-US" sz="800">
                <a:solidFill>
                  <a:srgbClr val="1C1C1C"/>
                </a:solidFill>
                <a:latin typeface="游ゴシック"/>
                <a:ea typeface="游ゴシック"/>
                <a:cs typeface="+mn-cs"/>
              </a:rPr>
              <a:t>週間～</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週間程度</a:t>
            </a:r>
            <a:r>
              <a:rPr lang="en-US" altLang="ja-JP" sz="800">
                <a:solidFill>
                  <a:srgbClr val="1C1C1C"/>
                </a:solidFill>
                <a:latin typeface="游ゴシック"/>
                <a:ea typeface="游ゴシック"/>
                <a:cs typeface="+mn-cs"/>
              </a:rPr>
              <a:t>)</a:t>
            </a:r>
            <a:r>
              <a:rPr lang="ja-JP" altLang="en-US" sz="800">
                <a:solidFill>
                  <a:srgbClr val="1C1C1C"/>
                </a:solidFill>
                <a:latin typeface="游ゴシック"/>
                <a:ea typeface="游ゴシック"/>
                <a:cs typeface="+mn-cs"/>
              </a:rPr>
              <a:t>を掲出し続け、誘導いたします。</a:t>
            </a:r>
            <a:endParaRPr lang="en-US" altLang="ja-JP" sz="800">
              <a:solidFill>
                <a:srgbClr val="1C1C1C"/>
              </a:solidFill>
              <a:latin typeface="游ゴシック"/>
              <a:ea typeface="游ゴシック"/>
              <a:cs typeface="+mn-cs"/>
            </a:endParaRPr>
          </a:p>
          <a:p>
            <a:pPr marL="135444" indent="-135444" algn="just" defTabSz="457179" rtl="0">
              <a:spcAft>
                <a:spcPts val="300"/>
              </a:spcAft>
              <a:buFont typeface="游ゴシック" panose="020B0400000000000000" pitchFamily="50" charset="-128"/>
              <a:buChar char="※"/>
              <a:defRPr/>
            </a:pPr>
            <a:r>
              <a:rPr lang="en-US" altLang="ja-JP" sz="800">
                <a:solidFill>
                  <a:srgbClr val="1C1C1C"/>
                </a:solidFill>
                <a:latin typeface="游ゴシック"/>
                <a:ea typeface="游ゴシック"/>
                <a:cs typeface="+mn-cs"/>
              </a:rPr>
              <a:t>Yahoo!</a:t>
            </a:r>
            <a:r>
              <a:rPr lang="ja-JP" altLang="en-US" sz="800">
                <a:solidFill>
                  <a:srgbClr val="1C1C1C"/>
                </a:solidFill>
                <a:latin typeface="游ゴシック"/>
                <a:ea typeface="游ゴシック"/>
                <a:cs typeface="+mn-cs"/>
              </a:rPr>
              <a:t>ニュース スポンサードコンテンツの掲載には、掲載可否確認が必要です。また、掲載にあたっては、ヤフー社独自の広告掲載基準が適用されます。</a:t>
            </a:r>
          </a:p>
          <a:p>
            <a:pPr marL="135444" indent="-135444" algn="just" defTabSz="457179" rtl="0">
              <a:spcAft>
                <a:spcPts val="300"/>
              </a:spcAft>
              <a:buFont typeface="游ゴシック" panose="020B0400000000000000" pitchFamily="50" charset="-128"/>
              <a:buChar char="※"/>
              <a:defRPr/>
            </a:pPr>
            <a:r>
              <a:rPr lang="ja-JP" altLang="en-US" sz="800">
                <a:solidFill>
                  <a:srgbClr val="1C1C1C"/>
                </a:solidFill>
                <a:latin typeface="游ゴシック"/>
                <a:ea typeface="游ゴシック"/>
                <a:cs typeface="+mn-cs"/>
              </a:rPr>
              <a:t>アーカイブ期間は、掲載開始後約</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か月以上です。</a:t>
            </a:r>
            <a:endParaRPr lang="en-US" altLang="ja-JP" sz="800">
              <a:solidFill>
                <a:srgbClr val="1C1C1C"/>
              </a:solidFill>
              <a:latin typeface="游ゴシック"/>
              <a:ea typeface="游ゴシック"/>
              <a:cs typeface="+mn-cs"/>
            </a:endParaRPr>
          </a:p>
          <a:p>
            <a:pPr marL="135444" indent="-135444" algn="just" defTabSz="457179" rtl="0">
              <a:spcAft>
                <a:spcPts val="300"/>
              </a:spcAft>
              <a:buFont typeface="游ゴシック" panose="020B0400000000000000" pitchFamily="50" charset="-128"/>
              <a:buChar char="※"/>
              <a:defRPr/>
            </a:pPr>
            <a:r>
              <a:rPr lang="en-US" altLang="ja-JP" sz="800">
                <a:solidFill>
                  <a:srgbClr val="1C1C1C"/>
                </a:solidFill>
                <a:latin typeface="游ゴシック"/>
                <a:ea typeface="游ゴシック"/>
                <a:cs typeface="+mn-cs"/>
              </a:rPr>
              <a:t>2</a:t>
            </a:r>
            <a:r>
              <a:rPr lang="ja-JP" altLang="en-US" sz="800">
                <a:solidFill>
                  <a:srgbClr val="1C1C1C"/>
                </a:solidFill>
                <a:latin typeface="游ゴシック"/>
                <a:ea typeface="游ゴシック"/>
                <a:cs typeface="+mn-cs"/>
              </a:rPr>
              <a:t>万～</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万</a:t>
            </a:r>
            <a:r>
              <a:rPr lang="en-US" altLang="ja-JP" sz="800">
                <a:solidFill>
                  <a:srgbClr val="1C1C1C"/>
                </a:solidFill>
                <a:latin typeface="游ゴシック"/>
                <a:ea typeface="游ゴシック"/>
                <a:cs typeface="+mn-cs"/>
              </a:rPr>
              <a:t>PV</a:t>
            </a:r>
            <a:r>
              <a:rPr lang="ja-JP" altLang="en-US" sz="800">
                <a:solidFill>
                  <a:srgbClr val="1C1C1C"/>
                </a:solidFill>
                <a:latin typeface="游ゴシック"/>
                <a:ea typeface="游ゴシック"/>
                <a:cs typeface="+mn-cs"/>
              </a:rPr>
              <a:t>想定は、ノンターゲティングの場合</a:t>
            </a:r>
            <a:r>
              <a:rPr lang="en-US" altLang="ja-JP" sz="800">
                <a:solidFill>
                  <a:srgbClr val="1C1C1C"/>
                </a:solidFill>
                <a:latin typeface="游ゴシック"/>
                <a:ea typeface="游ゴシック"/>
                <a:cs typeface="+mn-cs"/>
              </a:rPr>
              <a:t>(</a:t>
            </a:r>
            <a:r>
              <a:rPr lang="ja-JP" altLang="en-US" sz="800">
                <a:solidFill>
                  <a:srgbClr val="1C1C1C"/>
                </a:solidFill>
                <a:latin typeface="游ゴシック"/>
                <a:ea typeface="游ゴシック"/>
                <a:cs typeface="+mn-cs"/>
              </a:rPr>
              <a:t>ヤフードメイン配下へのプレイスメントターゲティングのみ</a:t>
            </a:r>
            <a:r>
              <a:rPr lang="en-US" altLang="ja-JP" sz="800">
                <a:solidFill>
                  <a:srgbClr val="1C1C1C"/>
                </a:solidFill>
                <a:latin typeface="游ゴシック"/>
                <a:ea typeface="游ゴシック"/>
                <a:cs typeface="+mn-cs"/>
              </a:rPr>
              <a:t>)</a:t>
            </a:r>
            <a:r>
              <a:rPr lang="ja-JP" altLang="en-US" sz="800">
                <a:solidFill>
                  <a:srgbClr val="1C1C1C"/>
                </a:solidFill>
                <a:latin typeface="游ゴシック"/>
                <a:ea typeface="游ゴシック"/>
                <a:cs typeface="+mn-cs"/>
              </a:rPr>
              <a:t>となります。</a:t>
            </a:r>
            <a:endParaRPr lang="en-US" altLang="ja-JP" sz="800">
              <a:solidFill>
                <a:srgbClr val="1C1C1C"/>
              </a:solidFill>
              <a:latin typeface="游ゴシック"/>
              <a:ea typeface="游ゴシック"/>
              <a:cs typeface="+mn-cs"/>
            </a:endParaRPr>
          </a:p>
        </p:txBody>
      </p:sp>
      <p:sp>
        <p:nvSpPr>
          <p:cNvPr id="88" name="角丸四角形 52">
            <a:extLst>
              <a:ext uri="{FF2B5EF4-FFF2-40B4-BE49-F238E27FC236}">
                <a16:creationId xmlns:a16="http://schemas.microsoft.com/office/drawing/2014/main" id="{6692A150-516D-E9E2-4573-45C87C94D02A}"/>
              </a:ext>
            </a:extLst>
          </p:cNvPr>
          <p:cNvSpPr/>
          <p:nvPr/>
        </p:nvSpPr>
        <p:spPr>
          <a:xfrm>
            <a:off x="694148" y="2033948"/>
            <a:ext cx="1560077" cy="231802"/>
          </a:xfrm>
          <a:prstGeom prst="rect">
            <a:avLst/>
          </a:prstGeom>
          <a:noFill/>
          <a:ln w="12700" cap="flat" cmpd="sng" algn="ctr">
            <a:noFill/>
            <a:prstDash val="solid"/>
            <a:miter lim="800000"/>
          </a:ln>
          <a:effectLst/>
        </p:spPr>
        <p:txBody>
          <a:bodyPr lIns="0" tIns="0" rIns="0" bIns="71995" rtlCol="0" anchor="t" anchorCtr="0"/>
          <a:lstStyle/>
          <a:p>
            <a:pPr algn="ctr" defTabSz="457179" rtl="0">
              <a:defRPr/>
            </a:pPr>
            <a:r>
              <a:rPr lang="ja-JP" altLang="en-US" sz="1200" b="1" spc="-150">
                <a:solidFill>
                  <a:prstClr val="black">
                    <a:lumMod val="75000"/>
                    <a:lumOff val="25000"/>
                  </a:prstClr>
                </a:solidFill>
                <a:latin typeface="游ゴシック"/>
                <a:ea typeface="游ゴシック"/>
                <a:cs typeface="+mn-cs"/>
              </a:rPr>
              <a:t>タイアップ</a:t>
            </a:r>
            <a:r>
              <a:rPr lang="ja-JP" altLang="en-US" sz="1200" b="1">
                <a:solidFill>
                  <a:prstClr val="black">
                    <a:lumMod val="75000"/>
                    <a:lumOff val="25000"/>
                  </a:prstClr>
                </a:solidFill>
                <a:latin typeface="游ゴシック"/>
                <a:ea typeface="游ゴシック"/>
                <a:cs typeface="+mn-cs"/>
              </a:rPr>
              <a:t>広告</a:t>
            </a:r>
          </a:p>
        </p:txBody>
      </p:sp>
      <p:sp>
        <p:nvSpPr>
          <p:cNvPr id="89" name="角丸四角形 73">
            <a:extLst>
              <a:ext uri="{FF2B5EF4-FFF2-40B4-BE49-F238E27FC236}">
                <a16:creationId xmlns:a16="http://schemas.microsoft.com/office/drawing/2014/main" id="{A5614933-57B2-D3DE-AFC6-F34674BE10D0}"/>
              </a:ext>
            </a:extLst>
          </p:cNvPr>
          <p:cNvSpPr/>
          <p:nvPr/>
        </p:nvSpPr>
        <p:spPr>
          <a:xfrm>
            <a:off x="2679425" y="1906238"/>
            <a:ext cx="1319499" cy="445976"/>
          </a:xfrm>
          <a:prstGeom prst="rect">
            <a:avLst/>
          </a:prstGeom>
          <a:noFill/>
          <a:ln w="12700" cap="flat" cmpd="sng" algn="ctr">
            <a:noFill/>
            <a:prstDash val="solid"/>
            <a:miter lim="800000"/>
          </a:ln>
          <a:effectLst/>
        </p:spPr>
        <p:txBody>
          <a:bodyPr lIns="0" tIns="0" rIns="0" bIns="71995" rtlCol="0" anchor="t" anchorCtr="0"/>
          <a:lstStyle/>
          <a:p>
            <a:pPr algn="ctr" defTabSz="457179" rtl="0">
              <a:lnSpc>
                <a:spcPct val="110000"/>
              </a:lnSpc>
              <a:defRPr/>
            </a:pPr>
            <a:r>
              <a:rPr lang="en-US" altLang="ja-JP" sz="1200" b="1">
                <a:solidFill>
                  <a:prstClr val="black">
                    <a:lumMod val="75000"/>
                    <a:lumOff val="25000"/>
                  </a:prstClr>
                </a:solidFill>
                <a:latin typeface="游ゴシック"/>
                <a:ea typeface="游ゴシック"/>
                <a:cs typeface="+mn-cs"/>
              </a:rPr>
              <a:t>Yahoo!</a:t>
            </a:r>
            <a:r>
              <a:rPr lang="ja-JP" altLang="en-US" sz="1200" b="1">
                <a:solidFill>
                  <a:prstClr val="black">
                    <a:lumMod val="75000"/>
                    <a:lumOff val="25000"/>
                  </a:prstClr>
                </a:solidFill>
                <a:latin typeface="游ゴシック"/>
                <a:ea typeface="游ゴシック"/>
                <a:cs typeface="+mn-cs"/>
              </a:rPr>
              <a:t>ニュース上に記事掲載</a:t>
            </a:r>
          </a:p>
        </p:txBody>
      </p:sp>
      <p:sp>
        <p:nvSpPr>
          <p:cNvPr id="91" name="正方形/長方形 90">
            <a:extLst>
              <a:ext uri="{FF2B5EF4-FFF2-40B4-BE49-F238E27FC236}">
                <a16:creationId xmlns:a16="http://schemas.microsoft.com/office/drawing/2014/main" id="{D0950DAD-D505-AF83-AD29-AC539AB125B3}"/>
              </a:ext>
            </a:extLst>
          </p:cNvPr>
          <p:cNvSpPr/>
          <p:nvPr/>
        </p:nvSpPr>
        <p:spPr>
          <a:xfrm>
            <a:off x="5327916" y="1782136"/>
            <a:ext cx="6238394" cy="2284957"/>
          </a:xfrm>
          <a:prstGeom prst="rect">
            <a:avLst/>
          </a:prstGeom>
          <a:solidFill>
            <a:srgbClr val="FFE7E7"/>
          </a:solidFill>
          <a:ln w="12700" cap="flat" cmpd="sng" algn="ctr">
            <a:noFill/>
            <a:prstDash val="solid"/>
            <a:miter lim="800000"/>
          </a:ln>
          <a:effectLst/>
        </p:spPr>
        <p:txBody>
          <a:bodyPr lIns="0" tIns="0" rIns="0" bIns="0" rtlCol="0" anchor="ctr"/>
          <a:lstStyle/>
          <a:p>
            <a:pPr algn="ctr" defTabSz="457179" rtl="0">
              <a:defRPr/>
            </a:pPr>
            <a:endParaRPr lang="ja-JP" altLang="en-US" sz="1400">
              <a:solidFill>
                <a:prstClr val="white"/>
              </a:solidFill>
              <a:latin typeface="游ゴシック"/>
              <a:ea typeface="游ゴシック"/>
              <a:cs typeface="+mn-cs"/>
            </a:endParaRPr>
          </a:p>
        </p:txBody>
      </p:sp>
      <p:grpSp>
        <p:nvGrpSpPr>
          <p:cNvPr id="191" name="グループ化 190">
            <a:extLst>
              <a:ext uri="{FF2B5EF4-FFF2-40B4-BE49-F238E27FC236}">
                <a16:creationId xmlns:a16="http://schemas.microsoft.com/office/drawing/2014/main" id="{BE2C9ABA-CAE1-6BF9-119A-C3A99FB41793}"/>
              </a:ext>
            </a:extLst>
          </p:cNvPr>
          <p:cNvGrpSpPr/>
          <p:nvPr/>
        </p:nvGrpSpPr>
        <p:grpSpPr>
          <a:xfrm>
            <a:off x="7459028" y="4213431"/>
            <a:ext cx="1459215" cy="865617"/>
            <a:chOff x="7158066" y="4511529"/>
            <a:chExt cx="1415042" cy="839414"/>
          </a:xfrm>
        </p:grpSpPr>
        <p:grpSp>
          <p:nvGrpSpPr>
            <p:cNvPr id="92" name="グループ化 91">
              <a:extLst>
                <a:ext uri="{FF2B5EF4-FFF2-40B4-BE49-F238E27FC236}">
                  <a16:creationId xmlns:a16="http://schemas.microsoft.com/office/drawing/2014/main" id="{2250C844-647F-B35A-FFCD-5FF5D81FFBB7}"/>
                </a:ext>
              </a:extLst>
            </p:cNvPr>
            <p:cNvGrpSpPr/>
            <p:nvPr/>
          </p:nvGrpSpPr>
          <p:grpSpPr>
            <a:xfrm>
              <a:off x="7158066" y="4734530"/>
              <a:ext cx="332076" cy="603258"/>
              <a:chOff x="6708572" y="4195256"/>
              <a:chExt cx="463857" cy="842656"/>
            </a:xfrm>
          </p:grpSpPr>
          <p:pic>
            <p:nvPicPr>
              <p:cNvPr id="93" name="グラフィックス 92">
                <a:extLst>
                  <a:ext uri="{FF2B5EF4-FFF2-40B4-BE49-F238E27FC236}">
                    <a16:creationId xmlns:a16="http://schemas.microsoft.com/office/drawing/2014/main" id="{98A9B67E-B930-5E7B-68C4-692D65EE114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08572" y="4195256"/>
                <a:ext cx="463857" cy="842656"/>
              </a:xfrm>
              <a:prstGeom prst="rect">
                <a:avLst/>
              </a:prstGeom>
              <a:effectLst>
                <a:outerShdw blurRad="25400" dist="38100" dir="2700000" algn="tl" rotWithShape="0">
                  <a:srgbClr val="64656A">
                    <a:lumMod val="75000"/>
                    <a:alpha val="23000"/>
                  </a:srgbClr>
                </a:outerShdw>
              </a:effectLst>
            </p:spPr>
          </p:pic>
          <p:grpSp>
            <p:nvGrpSpPr>
              <p:cNvPr id="94" name="グループ化 93">
                <a:extLst>
                  <a:ext uri="{FF2B5EF4-FFF2-40B4-BE49-F238E27FC236}">
                    <a16:creationId xmlns:a16="http://schemas.microsoft.com/office/drawing/2014/main" id="{0F891D8F-8364-5A13-9E57-85A15FC7FB4A}"/>
                  </a:ext>
                </a:extLst>
              </p:cNvPr>
              <p:cNvGrpSpPr/>
              <p:nvPr/>
            </p:nvGrpSpPr>
            <p:grpSpPr>
              <a:xfrm>
                <a:off x="6732229" y="4255819"/>
                <a:ext cx="418967" cy="754142"/>
                <a:chOff x="6775261" y="4412327"/>
                <a:chExt cx="418967" cy="754142"/>
              </a:xfrm>
            </p:grpSpPr>
            <p:pic>
              <p:nvPicPr>
                <p:cNvPr id="95" name="Picture 5">
                  <a:extLst>
                    <a:ext uri="{FF2B5EF4-FFF2-40B4-BE49-F238E27FC236}">
                      <a16:creationId xmlns:a16="http://schemas.microsoft.com/office/drawing/2014/main" id="{0358B8FA-7C18-4692-56C1-4A1B00F88ED7}"/>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775261" y="4412327"/>
                  <a:ext cx="418967" cy="754142"/>
                </a:xfrm>
                <a:prstGeom prst="rect">
                  <a:avLst/>
                </a:prstGeom>
                <a:solidFill>
                  <a:srgbClr val="D9E0EB"/>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96" name="正方形/長方形 95">
                  <a:extLst>
                    <a:ext uri="{FF2B5EF4-FFF2-40B4-BE49-F238E27FC236}">
                      <a16:creationId xmlns:a16="http://schemas.microsoft.com/office/drawing/2014/main" id="{94B18919-3947-2743-536A-1AEFD029FC5E}"/>
                    </a:ext>
                  </a:extLst>
                </p:cNvPr>
                <p:cNvSpPr/>
                <p:nvPr/>
              </p:nvSpPr>
              <p:spPr>
                <a:xfrm>
                  <a:off x="6781295" y="4771233"/>
                  <a:ext cx="408603" cy="349611"/>
                </a:xfrm>
                <a:prstGeom prst="rect">
                  <a:avLst/>
                </a:prstGeom>
                <a:solidFill>
                  <a:srgbClr val="FF0132"/>
                </a:solidFill>
                <a:ln w="9525" cap="flat" cmpd="sng" algn="ctr">
                  <a:noFill/>
                  <a:prstDash val="solid"/>
                  <a:miter lim="800000"/>
                </a:ln>
                <a:effectLst/>
              </p:spPr>
              <p:txBody>
                <a:bodyPr rot="0" spcFirstLastPara="0" vertOverflow="overflow" horzOverflow="overflow" vert="horz" wrap="square" lIns="80183" tIns="40091" rIns="80183" bIns="40091" numCol="1" spcCol="0" rtlCol="0" fromWordArt="0" anchor="ctr" anchorCtr="0" forceAA="0" compatLnSpc="1">
                  <a:prstTxWarp prst="textNoShape">
                    <a:avLst/>
                  </a:prstTxWarp>
                  <a:noAutofit/>
                </a:bodyPr>
                <a:lstStyle/>
                <a:p>
                  <a:pPr algn="ctr" defTabSz="457179" rtl="0">
                    <a:defRPr/>
                  </a:pPr>
                  <a:endParaRPr lang="ja-JP" altLang="en-US" sz="1200">
                    <a:solidFill>
                      <a:srgbClr val="1C1C1C"/>
                    </a:solidFill>
                    <a:latin typeface="游ゴシック"/>
                    <a:ea typeface="游ゴシック"/>
                    <a:cs typeface="+mn-cs"/>
                  </a:endParaRPr>
                </a:p>
              </p:txBody>
            </p:sp>
          </p:grpSp>
        </p:grpSp>
        <p:grpSp>
          <p:nvGrpSpPr>
            <p:cNvPr id="97" name="グループ化 96">
              <a:extLst>
                <a:ext uri="{FF2B5EF4-FFF2-40B4-BE49-F238E27FC236}">
                  <a16:creationId xmlns:a16="http://schemas.microsoft.com/office/drawing/2014/main" id="{28AA8A28-BEC9-2C78-B3AB-8C01BB573483}"/>
                </a:ext>
              </a:extLst>
            </p:cNvPr>
            <p:cNvGrpSpPr/>
            <p:nvPr/>
          </p:nvGrpSpPr>
          <p:grpSpPr>
            <a:xfrm>
              <a:off x="7542850" y="4511529"/>
              <a:ext cx="1030258" cy="839414"/>
              <a:chOff x="7325359" y="4390556"/>
              <a:chExt cx="1080000" cy="879941"/>
            </a:xfrm>
          </p:grpSpPr>
          <p:pic>
            <p:nvPicPr>
              <p:cNvPr id="98" name="グラフィックス 97">
                <a:extLst>
                  <a:ext uri="{FF2B5EF4-FFF2-40B4-BE49-F238E27FC236}">
                    <a16:creationId xmlns:a16="http://schemas.microsoft.com/office/drawing/2014/main" id="{6F8119EF-63BB-F5DA-C2A6-B023897384F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25359" y="4390556"/>
                <a:ext cx="1080000" cy="879941"/>
              </a:xfrm>
              <a:prstGeom prst="rect">
                <a:avLst/>
              </a:prstGeom>
              <a:effectLst>
                <a:outerShdw blurRad="25400" dist="38100" dir="2700000" algn="tl" rotWithShape="0">
                  <a:srgbClr val="64656A">
                    <a:lumMod val="75000"/>
                    <a:alpha val="23000"/>
                  </a:srgbClr>
                </a:outerShdw>
              </a:effectLst>
            </p:spPr>
          </p:pic>
          <p:grpSp>
            <p:nvGrpSpPr>
              <p:cNvPr id="99" name="グループ化 98">
                <a:extLst>
                  <a:ext uri="{FF2B5EF4-FFF2-40B4-BE49-F238E27FC236}">
                    <a16:creationId xmlns:a16="http://schemas.microsoft.com/office/drawing/2014/main" id="{E83EA879-4C5B-BCF8-2BD4-CBF855E92DAE}"/>
                  </a:ext>
                </a:extLst>
              </p:cNvPr>
              <p:cNvGrpSpPr/>
              <p:nvPr/>
            </p:nvGrpSpPr>
            <p:grpSpPr>
              <a:xfrm>
                <a:off x="7362827" y="4430988"/>
                <a:ext cx="1015358" cy="658387"/>
                <a:chOff x="7448584" y="5485406"/>
                <a:chExt cx="1015358" cy="658387"/>
              </a:xfrm>
            </p:grpSpPr>
            <p:pic>
              <p:nvPicPr>
                <p:cNvPr id="100" name="図 99">
                  <a:extLst>
                    <a:ext uri="{FF2B5EF4-FFF2-40B4-BE49-F238E27FC236}">
                      <a16:creationId xmlns:a16="http://schemas.microsoft.com/office/drawing/2014/main" id="{54B98636-3195-1E3F-B9DC-0D842E1E69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448584" y="5485406"/>
                  <a:ext cx="1015358" cy="658387"/>
                </a:xfrm>
                <a:prstGeom prst="rect">
                  <a:avLst/>
                </a:prstGeom>
                <a:solidFill>
                  <a:srgbClr val="D9E0EB"/>
                </a:solidFill>
                <a:ln w="3175">
                  <a:solidFill>
                    <a:srgbClr val="64656A">
                      <a:lumMod val="60000"/>
                      <a:lumOff val="40000"/>
                    </a:srgbClr>
                  </a:solidFill>
                </a:ln>
                <a:effectLst/>
              </p:spPr>
            </p:pic>
            <p:sp>
              <p:nvSpPr>
                <p:cNvPr id="101" name="正方形/長方形 100">
                  <a:extLst>
                    <a:ext uri="{FF2B5EF4-FFF2-40B4-BE49-F238E27FC236}">
                      <a16:creationId xmlns:a16="http://schemas.microsoft.com/office/drawing/2014/main" id="{A9351335-D752-733D-22BC-3ED6F323E7C6}"/>
                    </a:ext>
                  </a:extLst>
                </p:cNvPr>
                <p:cNvSpPr/>
                <p:nvPr/>
              </p:nvSpPr>
              <p:spPr>
                <a:xfrm>
                  <a:off x="8086322" y="5833207"/>
                  <a:ext cx="206347" cy="187277"/>
                </a:xfrm>
                <a:prstGeom prst="rect">
                  <a:avLst/>
                </a:prstGeom>
                <a:solidFill>
                  <a:srgbClr val="FF0132"/>
                </a:solidFill>
                <a:ln w="9525" cap="flat" cmpd="sng" algn="ctr">
                  <a:noFill/>
                  <a:prstDash val="solid"/>
                  <a:miter lim="800000"/>
                </a:ln>
                <a:effectLst/>
              </p:spPr>
              <p:txBody>
                <a:bodyPr rot="0" spcFirstLastPara="0" vertOverflow="overflow" horzOverflow="overflow" vert="horz" wrap="square" lIns="80183" tIns="40091" rIns="80183" bIns="40091" numCol="1" spcCol="0" rtlCol="0" fromWordArt="0" anchor="ctr" anchorCtr="0" forceAA="0" compatLnSpc="1">
                  <a:prstTxWarp prst="textNoShape">
                    <a:avLst/>
                  </a:prstTxWarp>
                  <a:noAutofit/>
                </a:bodyPr>
                <a:lstStyle/>
                <a:p>
                  <a:pPr algn="ctr" defTabSz="457179" rtl="0">
                    <a:defRPr/>
                  </a:pPr>
                  <a:endParaRPr lang="ja-JP" altLang="en-US" sz="1200">
                    <a:solidFill>
                      <a:srgbClr val="C9002C"/>
                    </a:solidFill>
                    <a:latin typeface="游ゴシック"/>
                    <a:ea typeface="游ゴシック"/>
                    <a:cs typeface="+mn-cs"/>
                  </a:endParaRPr>
                </a:p>
              </p:txBody>
            </p:sp>
            <p:sp>
              <p:nvSpPr>
                <p:cNvPr id="102" name="正方形/長方形 101">
                  <a:extLst>
                    <a:ext uri="{FF2B5EF4-FFF2-40B4-BE49-F238E27FC236}">
                      <a16:creationId xmlns:a16="http://schemas.microsoft.com/office/drawing/2014/main" id="{025A8F78-187A-3636-37A0-717D51FE7C7C}"/>
                    </a:ext>
                  </a:extLst>
                </p:cNvPr>
                <p:cNvSpPr/>
                <p:nvPr/>
              </p:nvSpPr>
              <p:spPr>
                <a:xfrm>
                  <a:off x="8085550" y="5619270"/>
                  <a:ext cx="207119" cy="181257"/>
                </a:xfrm>
                <a:prstGeom prst="rect">
                  <a:avLst/>
                </a:prstGeom>
                <a:solidFill>
                  <a:srgbClr val="FF0132"/>
                </a:solidFill>
                <a:ln w="9525" cap="flat" cmpd="sng" algn="ctr">
                  <a:noFill/>
                  <a:prstDash val="solid"/>
                  <a:miter lim="800000"/>
                </a:ln>
                <a:effectLst/>
              </p:spPr>
              <p:txBody>
                <a:bodyPr rot="0" spcFirstLastPara="0" vertOverflow="overflow" horzOverflow="overflow" vert="horz" wrap="square" lIns="80183" tIns="40091" rIns="80183" bIns="40091" numCol="1" spcCol="0" rtlCol="0" fromWordArt="0" anchor="ctr" anchorCtr="0" forceAA="0" compatLnSpc="1">
                  <a:prstTxWarp prst="textNoShape">
                    <a:avLst/>
                  </a:prstTxWarp>
                  <a:noAutofit/>
                </a:bodyPr>
                <a:lstStyle/>
                <a:p>
                  <a:pPr algn="ctr" defTabSz="457179" rtl="0">
                    <a:defRPr/>
                  </a:pPr>
                  <a:endParaRPr lang="ja-JP" altLang="en-US" sz="1200">
                    <a:solidFill>
                      <a:srgbClr val="C9002C"/>
                    </a:solidFill>
                    <a:latin typeface="游ゴシック"/>
                    <a:ea typeface="游ゴシック"/>
                    <a:cs typeface="+mn-cs"/>
                  </a:endParaRPr>
                </a:p>
              </p:txBody>
            </p:sp>
          </p:grpSp>
        </p:grpSp>
      </p:grpSp>
      <p:sp>
        <p:nvSpPr>
          <p:cNvPr id="103" name="四角形: 対角を切り取る 119">
            <a:extLst>
              <a:ext uri="{FF2B5EF4-FFF2-40B4-BE49-F238E27FC236}">
                <a16:creationId xmlns:a16="http://schemas.microsoft.com/office/drawing/2014/main" id="{0F3B079F-6A4C-6A43-0740-4C3F1E5D475E}"/>
              </a:ext>
            </a:extLst>
          </p:cNvPr>
          <p:cNvSpPr/>
          <p:nvPr/>
        </p:nvSpPr>
        <p:spPr>
          <a:xfrm flipH="1">
            <a:off x="5376404" y="2613705"/>
            <a:ext cx="1924625" cy="703403"/>
          </a:xfrm>
          <a:prstGeom prst="rect">
            <a:avLst/>
          </a:prstGeom>
          <a:noFill/>
          <a:ln w="12700" cap="flat" cmpd="sng" algn="ctr">
            <a:noFill/>
            <a:prstDash val="solid"/>
            <a:miter lim="800000"/>
          </a:ln>
          <a:effectLst/>
        </p:spPr>
        <p:txBody>
          <a:bodyPr lIns="143990" tIns="0" rIns="0" bIns="0" rtlCol="0" anchor="t" anchorCtr="0"/>
          <a:lstStyle/>
          <a:p>
            <a:pPr algn="l" defTabSz="457179" rtl="0">
              <a:lnSpc>
                <a:spcPct val="120000"/>
              </a:lnSpc>
              <a:defRPr/>
            </a:pPr>
            <a:r>
              <a:rPr lang="ja-JP" altLang="en-US" sz="1200" b="1">
                <a:solidFill>
                  <a:prstClr val="black">
                    <a:lumMod val="75000"/>
                    <a:lumOff val="25000"/>
                  </a:prstClr>
                </a:solidFill>
                <a:latin typeface="游ゴシック"/>
                <a:ea typeface="游ゴシック"/>
                <a:cs typeface="+mn-cs"/>
              </a:rPr>
              <a:t>主要カテゴリトップから</a:t>
            </a:r>
            <a:r>
              <a:rPr lang="en-US" altLang="ja-JP" sz="1200" b="1">
                <a:solidFill>
                  <a:prstClr val="black">
                    <a:lumMod val="75000"/>
                    <a:lumOff val="25000"/>
                  </a:prstClr>
                </a:solidFill>
                <a:latin typeface="游ゴシック"/>
                <a:ea typeface="游ゴシック"/>
                <a:cs typeface="+mn-cs"/>
              </a:rPr>
              <a:t>24</a:t>
            </a:r>
            <a:r>
              <a:rPr lang="ja-JP" altLang="en-US" sz="1200" b="1">
                <a:solidFill>
                  <a:prstClr val="black">
                    <a:lumMod val="75000"/>
                    <a:lumOff val="25000"/>
                  </a:prstClr>
                </a:solidFill>
                <a:latin typeface="游ゴシック"/>
                <a:ea typeface="游ゴシック"/>
                <a:cs typeface="+mn-cs"/>
              </a:rPr>
              <a:t>時間のテキスト誘導</a:t>
            </a:r>
            <a:endParaRPr lang="en-US" altLang="ja-JP" sz="1200" b="1">
              <a:solidFill>
                <a:prstClr val="black">
                  <a:lumMod val="75000"/>
                  <a:lumOff val="25000"/>
                </a:prstClr>
              </a:solidFill>
              <a:latin typeface="游ゴシック"/>
              <a:ea typeface="游ゴシック"/>
              <a:cs typeface="+mn-cs"/>
            </a:endParaRPr>
          </a:p>
          <a:p>
            <a:pPr algn="l" defTabSz="457179" rtl="0">
              <a:lnSpc>
                <a:spcPct val="120000"/>
              </a:lnSpc>
              <a:defRPr/>
            </a:pPr>
            <a:r>
              <a:rPr lang="en-US" altLang="ja-JP" sz="1000" b="1">
                <a:solidFill>
                  <a:prstClr val="black">
                    <a:lumMod val="75000"/>
                    <a:lumOff val="25000"/>
                  </a:prstClr>
                </a:solidFill>
                <a:latin typeface="Yu Gothic" panose="020B0400000000000000" pitchFamily="34" charset="-128"/>
                <a:ea typeface="Yu Gothic" panose="020B0400000000000000" pitchFamily="34" charset="-128"/>
                <a:cs typeface="+mn-cs"/>
              </a:rPr>
              <a:t>〈</a:t>
            </a:r>
            <a:r>
              <a:rPr lang="ja-JP" altLang="en-US" sz="1000" b="1">
                <a:solidFill>
                  <a:prstClr val="black">
                    <a:lumMod val="75000"/>
                    <a:lumOff val="25000"/>
                  </a:prstClr>
                </a:solidFill>
                <a:latin typeface="Yu Gothic" panose="020B0400000000000000" pitchFamily="34" charset="-128"/>
                <a:ea typeface="Yu Gothic" panose="020B0400000000000000" pitchFamily="34" charset="-128"/>
                <a:cs typeface="+mn-cs"/>
              </a:rPr>
              <a:t> </a:t>
            </a:r>
            <a:r>
              <a:rPr lang="en-US" altLang="ja-JP" sz="1000" b="1">
                <a:solidFill>
                  <a:prstClr val="black">
                    <a:lumMod val="75000"/>
                    <a:lumOff val="25000"/>
                  </a:prstClr>
                </a:solidFill>
                <a:latin typeface="Yu Gothic" panose="020B0400000000000000" pitchFamily="34" charset="-128"/>
                <a:ea typeface="Yu Gothic" panose="020B0400000000000000" pitchFamily="34" charset="-128"/>
                <a:cs typeface="+mn-cs"/>
              </a:rPr>
              <a:t>PC</a:t>
            </a:r>
            <a:r>
              <a:rPr lang="ja-JP" altLang="en-US" sz="1000" b="1">
                <a:solidFill>
                  <a:prstClr val="black">
                    <a:lumMod val="75000"/>
                    <a:lumOff val="25000"/>
                  </a:prstClr>
                </a:solidFill>
                <a:latin typeface="Yu Gothic" panose="020B0400000000000000" pitchFamily="34" charset="-128"/>
                <a:ea typeface="Yu Gothic" panose="020B0400000000000000" pitchFamily="34" charset="-128"/>
                <a:cs typeface="+mn-cs"/>
              </a:rPr>
              <a:t>・スマホブラウザ </a:t>
            </a:r>
            <a:r>
              <a:rPr lang="en-US" altLang="ja-JP" sz="1000" b="1">
                <a:solidFill>
                  <a:prstClr val="black">
                    <a:lumMod val="75000"/>
                    <a:lumOff val="25000"/>
                  </a:prstClr>
                </a:solidFill>
                <a:latin typeface="Yu Gothic" panose="020B0400000000000000" pitchFamily="34" charset="-128"/>
                <a:ea typeface="Yu Gothic" panose="020B0400000000000000" pitchFamily="34" charset="-128"/>
                <a:cs typeface="+mn-cs"/>
              </a:rPr>
              <a:t>〉</a:t>
            </a:r>
            <a:endParaRPr lang="ja-JP" altLang="en-US" sz="1000" b="1">
              <a:solidFill>
                <a:prstClr val="black">
                  <a:lumMod val="75000"/>
                  <a:lumOff val="25000"/>
                </a:prstClr>
              </a:solidFill>
              <a:latin typeface="Yu Gothic" panose="020B0400000000000000" pitchFamily="34" charset="-128"/>
              <a:ea typeface="Yu Gothic" panose="020B0400000000000000" pitchFamily="34" charset="-128"/>
              <a:cs typeface="+mn-cs"/>
            </a:endParaRPr>
          </a:p>
        </p:txBody>
      </p:sp>
      <p:sp>
        <p:nvSpPr>
          <p:cNvPr id="104" name="正方形/長方形 103">
            <a:extLst>
              <a:ext uri="{FF2B5EF4-FFF2-40B4-BE49-F238E27FC236}">
                <a16:creationId xmlns:a16="http://schemas.microsoft.com/office/drawing/2014/main" id="{52917F9D-05B2-99B7-2A25-CE7D3EA0A099}"/>
              </a:ext>
            </a:extLst>
          </p:cNvPr>
          <p:cNvSpPr/>
          <p:nvPr/>
        </p:nvSpPr>
        <p:spPr>
          <a:xfrm flipH="1">
            <a:off x="9040569" y="4275918"/>
            <a:ext cx="2364940" cy="621504"/>
          </a:xfrm>
          <a:prstGeom prst="rect">
            <a:avLst/>
          </a:prstGeom>
          <a:noFill/>
          <a:ln w="12700" cap="flat" cmpd="sng" algn="ctr">
            <a:noFill/>
            <a:prstDash val="solid"/>
            <a:miter lim="800000"/>
          </a:ln>
          <a:effectLst/>
        </p:spPr>
        <p:txBody>
          <a:bodyPr lIns="0" tIns="0" rIns="0" bIns="0" rtlCol="0" anchor="t"/>
          <a:lstStyle/>
          <a:p>
            <a:pPr marL="136794" indent="-136794" algn="just" defTabSz="457179" rtl="0">
              <a:lnSpc>
                <a:spcPct val="110000"/>
              </a:lnSpc>
              <a:defRPr/>
            </a:pPr>
            <a:r>
              <a:rPr lang="en-US" altLang="ja-JP" sz="800" dirty="0">
                <a:solidFill>
                  <a:srgbClr val="1C1C1C"/>
                </a:solidFill>
                <a:latin typeface="Yu Gothic" panose="020B0400000000000000" pitchFamily="34" charset="-128"/>
                <a:ea typeface="Yu Gothic" panose="020B0400000000000000" pitchFamily="34" charset="-128"/>
                <a:cs typeface="+mn-cs"/>
              </a:rPr>
              <a:t>※Yahoo!</a:t>
            </a:r>
            <a:r>
              <a:rPr lang="ja-JP" altLang="en-US" sz="800" dirty="0">
                <a:solidFill>
                  <a:srgbClr val="1C1C1C"/>
                </a:solidFill>
                <a:latin typeface="Yu Gothic" panose="020B0400000000000000" pitchFamily="34" charset="-128"/>
                <a:ea typeface="Yu Gothic" panose="020B0400000000000000" pitchFamily="34" charset="-128"/>
                <a:cs typeface="+mn-cs"/>
              </a:rPr>
              <a:t>広告ディスプレイ広告</a:t>
            </a:r>
            <a:r>
              <a:rPr lang="en-US" altLang="ja-JP" sz="700" dirty="0">
                <a:solidFill>
                  <a:srgbClr val="1C1C1C"/>
                </a:solidFill>
                <a:latin typeface="Yu Gothic" panose="020B0400000000000000" pitchFamily="34" charset="-128"/>
                <a:ea typeface="Yu Gothic" panose="020B0400000000000000" pitchFamily="34" charset="-128"/>
                <a:cs typeface="+mn-cs"/>
              </a:rPr>
              <a:t>(</a:t>
            </a:r>
            <a:r>
              <a:rPr lang="ja-JP" altLang="en-US" sz="700" dirty="0">
                <a:solidFill>
                  <a:srgbClr val="1C1C1C"/>
                </a:solidFill>
                <a:latin typeface="Yu Gothic" panose="020B0400000000000000" pitchFamily="34" charset="-128"/>
                <a:ea typeface="Yu Gothic" panose="020B0400000000000000" pitchFamily="34" charset="-128"/>
                <a:cs typeface="+mn-cs"/>
              </a:rPr>
              <a:t>運用型</a:t>
            </a:r>
            <a:r>
              <a:rPr lang="en-US" altLang="ja-JP" sz="700" dirty="0">
                <a:solidFill>
                  <a:srgbClr val="1C1C1C"/>
                </a:solidFill>
                <a:latin typeface="Yu Gothic" panose="020B0400000000000000" pitchFamily="34" charset="-128"/>
                <a:ea typeface="Yu Gothic" panose="020B0400000000000000" pitchFamily="34" charset="-128"/>
                <a:cs typeface="+mn-cs"/>
              </a:rPr>
              <a:t>)</a:t>
            </a:r>
            <a:r>
              <a:rPr lang="ja-JP" altLang="en-US" sz="800" dirty="0">
                <a:solidFill>
                  <a:srgbClr val="1C1C1C"/>
                </a:solidFill>
                <a:latin typeface="Yu Gothic" panose="020B0400000000000000" pitchFamily="34" charset="-128"/>
                <a:ea typeface="Yu Gothic" panose="020B0400000000000000" pitchFamily="34" charset="-128"/>
                <a:cs typeface="+mn-cs"/>
              </a:rPr>
              <a:t>誘導は</a:t>
            </a:r>
            <a:r>
              <a:rPr lang="en-US" altLang="ja-JP" sz="800" dirty="0">
                <a:solidFill>
                  <a:srgbClr val="1C1C1C"/>
                </a:solidFill>
                <a:latin typeface="Yu Gothic" panose="020B0400000000000000" pitchFamily="34" charset="-128"/>
                <a:ea typeface="Yu Gothic" panose="020B0400000000000000" pitchFamily="34" charset="-128"/>
                <a:cs typeface="+mn-cs"/>
              </a:rPr>
              <a:t>1</a:t>
            </a:r>
            <a:r>
              <a:rPr lang="ja-JP" altLang="en-US" sz="800" dirty="0">
                <a:solidFill>
                  <a:srgbClr val="1C1C1C"/>
                </a:solidFill>
                <a:latin typeface="Yu Gothic" panose="020B0400000000000000" pitchFamily="34" charset="-128"/>
                <a:ea typeface="Yu Gothic" panose="020B0400000000000000" pitchFamily="34" charset="-128"/>
                <a:cs typeface="+mn-cs"/>
              </a:rPr>
              <a:t>か月以内です。</a:t>
            </a:r>
            <a:endParaRPr lang="en-US" altLang="ja-JP" sz="800" dirty="0">
              <a:solidFill>
                <a:srgbClr val="1C1C1C"/>
              </a:solidFill>
              <a:latin typeface="Yu Gothic" panose="020B0400000000000000" pitchFamily="34" charset="-128"/>
              <a:ea typeface="Yu Gothic" panose="020B0400000000000000" pitchFamily="34" charset="-128"/>
              <a:cs typeface="+mn-cs"/>
            </a:endParaRPr>
          </a:p>
          <a:p>
            <a:pPr marL="136794" indent="-136794" algn="just" defTabSz="457179" rtl="0">
              <a:lnSpc>
                <a:spcPct val="110000"/>
              </a:lnSpc>
              <a:defRPr/>
            </a:pPr>
            <a:r>
              <a:rPr lang="en-US" altLang="ja-JP" sz="800" dirty="0">
                <a:solidFill>
                  <a:srgbClr val="1C1C1C"/>
                </a:solidFill>
                <a:latin typeface="Yu Gothic" panose="020B0400000000000000" pitchFamily="34" charset="-128"/>
                <a:ea typeface="Yu Gothic" panose="020B0400000000000000" pitchFamily="34" charset="-128"/>
                <a:cs typeface="+mn-cs"/>
              </a:rPr>
              <a:t>※</a:t>
            </a:r>
            <a:r>
              <a:rPr lang="ja-JP" altLang="en-US" sz="800" dirty="0">
                <a:solidFill>
                  <a:srgbClr val="1C1C1C"/>
                </a:solidFill>
                <a:latin typeface="Yu Gothic" panose="020B0400000000000000" pitchFamily="34" charset="-128"/>
                <a:ea typeface="Yu Gothic" panose="020B0400000000000000" pitchFamily="34" charset="-128"/>
                <a:cs typeface="+mn-cs"/>
              </a:rPr>
              <a:t>プレイスメントターゲティングでヤフードメイン配下に広告を表示します。</a:t>
            </a:r>
          </a:p>
        </p:txBody>
      </p:sp>
      <p:sp>
        <p:nvSpPr>
          <p:cNvPr id="105" name="正方形/長方形 104">
            <a:extLst>
              <a:ext uri="{FF2B5EF4-FFF2-40B4-BE49-F238E27FC236}">
                <a16:creationId xmlns:a16="http://schemas.microsoft.com/office/drawing/2014/main" id="{9A8E61AE-DCBD-41CD-B754-497977DC0F1C}"/>
              </a:ext>
            </a:extLst>
          </p:cNvPr>
          <p:cNvSpPr/>
          <p:nvPr/>
        </p:nvSpPr>
        <p:spPr>
          <a:xfrm>
            <a:off x="9921680" y="2209235"/>
            <a:ext cx="1554556" cy="1679651"/>
          </a:xfrm>
          <a:prstGeom prst="rect">
            <a:avLst/>
          </a:prstGeom>
          <a:noFill/>
          <a:ln w="12700" cap="flat" cmpd="sng" algn="ctr">
            <a:noFill/>
            <a:prstDash val="solid"/>
            <a:miter lim="800000"/>
          </a:ln>
          <a:effectLst/>
        </p:spPr>
        <p:txBody>
          <a:bodyPr lIns="0" tIns="0" rIns="0" bIns="0" rtlCol="0" anchor="t"/>
          <a:lstStyle/>
          <a:p>
            <a:pPr marL="135444" indent="-135444" algn="just" defTabSz="457179" rtl="0">
              <a:lnSpc>
                <a:spcPct val="110000"/>
              </a:lnSpc>
              <a:buFont typeface="游ゴシック" panose="020B0400000000000000" pitchFamily="50" charset="-128"/>
              <a:buChar char="※"/>
              <a:defRPr/>
            </a:pPr>
            <a:r>
              <a:rPr lang="ja-JP" altLang="en-US" sz="800">
                <a:solidFill>
                  <a:srgbClr val="1C1C1C"/>
                </a:solidFill>
                <a:latin typeface="游ゴシック"/>
                <a:ea typeface="游ゴシック"/>
                <a:cs typeface="+mn-cs"/>
              </a:rPr>
              <a:t>アプリには掲載されません。</a:t>
            </a:r>
          </a:p>
          <a:p>
            <a:pPr marL="135444" indent="-135444" algn="just" defTabSz="457179" rtl="0">
              <a:lnSpc>
                <a:spcPct val="110000"/>
              </a:lnSpc>
              <a:buFont typeface="游ゴシック" panose="020B0400000000000000" pitchFamily="50" charset="-128"/>
              <a:buChar char="※"/>
              <a:defRPr/>
            </a:pPr>
            <a:r>
              <a:rPr lang="ja-JP" altLang="en-US" sz="800">
                <a:solidFill>
                  <a:srgbClr val="1C1C1C"/>
                </a:solidFill>
                <a:latin typeface="游ゴシック"/>
                <a:ea typeface="游ゴシック"/>
                <a:cs typeface="+mn-cs"/>
              </a:rPr>
              <a:t>この誘導枠は日付指定はできず、掲載のタイミング、場所、内容は</a:t>
            </a:r>
            <a:r>
              <a:rPr lang="en-US" altLang="ja-JP" sz="800">
                <a:solidFill>
                  <a:srgbClr val="1C1C1C"/>
                </a:solidFill>
                <a:latin typeface="游ゴシック"/>
                <a:ea typeface="游ゴシック"/>
                <a:cs typeface="+mn-cs"/>
              </a:rPr>
              <a:t>Yahoo! JAPAN</a:t>
            </a:r>
            <a:r>
              <a:rPr lang="ja-JP" altLang="en-US" sz="800">
                <a:solidFill>
                  <a:srgbClr val="1C1C1C"/>
                </a:solidFill>
                <a:latin typeface="游ゴシック"/>
                <a:ea typeface="游ゴシック"/>
                <a:cs typeface="+mn-cs"/>
              </a:rPr>
              <a:t>に一任されます。</a:t>
            </a:r>
          </a:p>
          <a:p>
            <a:pPr marL="135444" indent="-135444" algn="just" defTabSz="457179" rtl="0">
              <a:lnSpc>
                <a:spcPct val="110000"/>
              </a:lnSpc>
              <a:buFont typeface="游ゴシック" panose="020B0400000000000000" pitchFamily="50" charset="-128"/>
              <a:buChar char="※"/>
              <a:defRPr/>
            </a:pPr>
            <a:r>
              <a:rPr lang="ja-JP" altLang="en-US" sz="800">
                <a:solidFill>
                  <a:srgbClr val="1C1C1C"/>
                </a:solidFill>
                <a:latin typeface="游ゴシック"/>
                <a:ea typeface="游ゴシック"/>
                <a:cs typeface="+mn-cs"/>
              </a:rPr>
              <a:t>事前共有の希望をいただけましたら、</a:t>
            </a:r>
            <a:r>
              <a:rPr lang="en-US" altLang="ja-JP" sz="800">
                <a:solidFill>
                  <a:srgbClr val="1C1C1C"/>
                </a:solidFill>
                <a:latin typeface="游ゴシック"/>
                <a:ea typeface="游ゴシック"/>
                <a:cs typeface="+mn-cs"/>
              </a:rPr>
              <a:t>3</a:t>
            </a:r>
            <a:r>
              <a:rPr lang="ja-JP" altLang="en-US" sz="800">
                <a:solidFill>
                  <a:srgbClr val="1C1C1C"/>
                </a:solidFill>
                <a:latin typeface="游ゴシック"/>
                <a:ea typeface="游ゴシック"/>
                <a:cs typeface="+mn-cs"/>
              </a:rPr>
              <a:t>営業日ほど前に掲出日について共有します。</a:t>
            </a:r>
          </a:p>
        </p:txBody>
      </p:sp>
      <p:sp>
        <p:nvSpPr>
          <p:cNvPr id="173" name="四角形: 対角を切り取る 119">
            <a:extLst>
              <a:ext uri="{FF2B5EF4-FFF2-40B4-BE49-F238E27FC236}">
                <a16:creationId xmlns:a16="http://schemas.microsoft.com/office/drawing/2014/main" id="{6F058D1F-FDDE-CE3C-7D64-C6F227B1528F}"/>
              </a:ext>
            </a:extLst>
          </p:cNvPr>
          <p:cNvSpPr/>
          <p:nvPr/>
        </p:nvSpPr>
        <p:spPr>
          <a:xfrm flipH="1">
            <a:off x="5364184" y="4579613"/>
            <a:ext cx="2094015" cy="604795"/>
          </a:xfrm>
          <a:prstGeom prst="rect">
            <a:avLst/>
          </a:prstGeom>
          <a:noFill/>
          <a:ln w="12700" cap="flat" cmpd="sng" algn="ctr">
            <a:noFill/>
            <a:prstDash val="solid"/>
            <a:miter lim="800000"/>
          </a:ln>
          <a:effectLst/>
        </p:spPr>
        <p:txBody>
          <a:bodyPr lIns="143990" tIns="0" rIns="0" bIns="0" rtlCol="0" anchor="t" anchorCtr="0"/>
          <a:lstStyle/>
          <a:p>
            <a:pPr algn="l" defTabSz="457179" rtl="0">
              <a:lnSpc>
                <a:spcPct val="110000"/>
              </a:lnSpc>
              <a:defRPr/>
            </a:pPr>
            <a:r>
              <a:rPr lang="ja-JP" altLang="en-US" sz="1200" b="1" dirty="0">
                <a:solidFill>
                  <a:prstClr val="black">
                    <a:lumMod val="75000"/>
                    <a:lumOff val="25000"/>
                  </a:prstClr>
                </a:solidFill>
                <a:latin typeface="游ゴシック"/>
                <a:ea typeface="游ゴシック"/>
                <a:cs typeface="+mn-cs"/>
              </a:rPr>
              <a:t>ディスプレイ広告</a:t>
            </a:r>
            <a:r>
              <a:rPr lang="en-US" altLang="ja-JP" sz="1200" b="1" dirty="0">
                <a:solidFill>
                  <a:prstClr val="black">
                    <a:lumMod val="75000"/>
                    <a:lumOff val="25000"/>
                  </a:prstClr>
                </a:solidFill>
                <a:latin typeface="游ゴシック"/>
                <a:ea typeface="游ゴシック"/>
                <a:cs typeface="+mn-cs"/>
              </a:rPr>
              <a:t>(</a:t>
            </a:r>
            <a:r>
              <a:rPr lang="ja-JP" altLang="en-US" sz="1200" b="1" dirty="0">
                <a:solidFill>
                  <a:prstClr val="black">
                    <a:lumMod val="75000"/>
                    <a:lumOff val="25000"/>
                  </a:prstClr>
                </a:solidFill>
                <a:latin typeface="游ゴシック"/>
                <a:ea typeface="游ゴシック"/>
                <a:cs typeface="+mn-cs"/>
              </a:rPr>
              <a:t>運用型</a:t>
            </a:r>
            <a:r>
              <a:rPr lang="en-US" altLang="ja-JP" sz="1200" b="1" dirty="0">
                <a:solidFill>
                  <a:prstClr val="black">
                    <a:lumMod val="75000"/>
                    <a:lumOff val="25000"/>
                  </a:prstClr>
                </a:solidFill>
                <a:latin typeface="游ゴシック"/>
                <a:ea typeface="游ゴシック"/>
                <a:cs typeface="+mn-cs"/>
              </a:rPr>
              <a:t>)</a:t>
            </a:r>
          </a:p>
          <a:p>
            <a:pPr algn="l" defTabSz="457179" rtl="0">
              <a:lnSpc>
                <a:spcPct val="110000"/>
              </a:lnSpc>
              <a:defRPr/>
            </a:pPr>
            <a:r>
              <a:rPr lang="ja-JP" altLang="en-US" sz="1200" b="1" dirty="0">
                <a:solidFill>
                  <a:prstClr val="black">
                    <a:lumMod val="75000"/>
                    <a:lumOff val="25000"/>
                  </a:prstClr>
                </a:solidFill>
                <a:latin typeface="游ゴシック"/>
                <a:ea typeface="游ゴシック"/>
                <a:cs typeface="+mn-cs"/>
              </a:rPr>
              <a:t>からの約</a:t>
            </a:r>
            <a:r>
              <a:rPr lang="en-US" altLang="ja-JP" sz="1200" b="1" dirty="0">
                <a:solidFill>
                  <a:prstClr val="black">
                    <a:lumMod val="75000"/>
                    <a:lumOff val="25000"/>
                  </a:prstClr>
                </a:solidFill>
                <a:latin typeface="游ゴシック"/>
                <a:ea typeface="游ゴシック"/>
                <a:cs typeface="+mn-cs"/>
              </a:rPr>
              <a:t>G70</a:t>
            </a:r>
            <a:r>
              <a:rPr lang="ja-JP" altLang="en-US" sz="1200" b="1" dirty="0">
                <a:solidFill>
                  <a:prstClr val="black">
                    <a:lumMod val="75000"/>
                    <a:lumOff val="25000"/>
                  </a:prstClr>
                </a:solidFill>
                <a:latin typeface="游ゴシック"/>
                <a:ea typeface="游ゴシック"/>
                <a:cs typeface="+mn-cs"/>
              </a:rPr>
              <a:t>万円分相当</a:t>
            </a:r>
            <a:endParaRPr lang="en-US" altLang="ja-JP" sz="1200" b="1" baseline="30000" dirty="0">
              <a:solidFill>
                <a:prstClr val="black">
                  <a:lumMod val="75000"/>
                  <a:lumOff val="25000"/>
                </a:prstClr>
              </a:solidFill>
              <a:latin typeface="游ゴシック"/>
              <a:ea typeface="游ゴシック"/>
              <a:cs typeface="+mn-cs"/>
            </a:endParaRPr>
          </a:p>
          <a:p>
            <a:pPr algn="l" defTabSz="457179" rtl="0">
              <a:lnSpc>
                <a:spcPct val="110000"/>
              </a:lnSpc>
              <a:defRPr/>
            </a:pPr>
            <a:r>
              <a:rPr lang="ja-JP" altLang="en-US" sz="1200" b="1" dirty="0">
                <a:solidFill>
                  <a:prstClr val="black">
                    <a:lumMod val="75000"/>
                    <a:lumOff val="25000"/>
                  </a:prstClr>
                </a:solidFill>
                <a:latin typeface="游ゴシック"/>
                <a:ea typeface="游ゴシック"/>
                <a:cs typeface="+mn-cs"/>
              </a:rPr>
              <a:t>の広告誘導</a:t>
            </a:r>
            <a:r>
              <a:rPr lang="en-US" altLang="ja-JP" sz="1200" b="1" baseline="30000" dirty="0">
                <a:solidFill>
                  <a:prstClr val="black">
                    <a:lumMod val="75000"/>
                    <a:lumOff val="25000"/>
                  </a:prstClr>
                </a:solidFill>
                <a:latin typeface="游ゴシック"/>
                <a:ea typeface="游ゴシック"/>
                <a:cs typeface="+mn-cs"/>
              </a:rPr>
              <a:t>※</a:t>
            </a:r>
            <a:endParaRPr lang="ja-JP" altLang="en-US" sz="1200" b="1" dirty="0">
              <a:solidFill>
                <a:prstClr val="black">
                  <a:lumMod val="75000"/>
                  <a:lumOff val="25000"/>
                </a:prstClr>
              </a:solidFill>
              <a:latin typeface="游ゴシック"/>
              <a:ea typeface="游ゴシック"/>
              <a:cs typeface="+mn-cs"/>
            </a:endParaRPr>
          </a:p>
        </p:txBody>
      </p:sp>
      <p:sp>
        <p:nvSpPr>
          <p:cNvPr id="175" name="正方形/長方形 174">
            <a:extLst>
              <a:ext uri="{FF2B5EF4-FFF2-40B4-BE49-F238E27FC236}">
                <a16:creationId xmlns:a16="http://schemas.microsoft.com/office/drawing/2014/main" id="{D4162641-932C-A014-4730-C2488CCCEE91}"/>
              </a:ext>
            </a:extLst>
          </p:cNvPr>
          <p:cNvSpPr/>
          <p:nvPr/>
        </p:nvSpPr>
        <p:spPr>
          <a:xfrm flipH="1">
            <a:off x="4188856" y="4880746"/>
            <a:ext cx="949317" cy="259391"/>
          </a:xfrm>
          <a:prstGeom prst="rect">
            <a:avLst/>
          </a:prstGeom>
          <a:noFill/>
          <a:ln w="12700" cap="flat" cmpd="sng" algn="ctr">
            <a:noFill/>
            <a:prstDash val="solid"/>
            <a:miter lim="800000"/>
          </a:ln>
          <a:effectLst/>
        </p:spPr>
        <p:txBody>
          <a:bodyPr lIns="0" tIns="0" rIns="0" bIns="0" rtlCol="0" anchor="t"/>
          <a:lstStyle/>
          <a:p>
            <a:pPr algn="ctr" defTabSz="457179" rtl="0">
              <a:defRPr/>
            </a:pPr>
            <a:r>
              <a:rPr lang="en-US" altLang="ja-JP" sz="1600" b="1" dirty="0">
                <a:solidFill>
                  <a:prstClr val="black">
                    <a:lumMod val="75000"/>
                    <a:lumOff val="25000"/>
                  </a:prstClr>
                </a:solidFill>
                <a:latin typeface="游ゴシック"/>
                <a:ea typeface="游ゴシック"/>
                <a:cs typeface="+mn-cs"/>
              </a:rPr>
              <a:t>2</a:t>
            </a:r>
            <a:r>
              <a:rPr lang="ja-JP" altLang="en-US" sz="1200" b="1" dirty="0">
                <a:solidFill>
                  <a:prstClr val="black">
                    <a:lumMod val="75000"/>
                    <a:lumOff val="25000"/>
                  </a:prstClr>
                </a:solidFill>
                <a:latin typeface="游ゴシック"/>
                <a:ea typeface="游ゴシック"/>
                <a:cs typeface="+mn-cs"/>
              </a:rPr>
              <a:t>万</a:t>
            </a:r>
            <a:r>
              <a:rPr lang="en-US" altLang="ja-JP" sz="1200" b="1" dirty="0">
                <a:solidFill>
                  <a:prstClr val="black">
                    <a:lumMod val="75000"/>
                    <a:lumOff val="25000"/>
                  </a:prstClr>
                </a:solidFill>
                <a:latin typeface="游ゴシック"/>
                <a:ea typeface="游ゴシック"/>
                <a:cs typeface="+mn-cs"/>
              </a:rPr>
              <a:t>PV</a:t>
            </a:r>
            <a:r>
              <a:rPr lang="ja-JP" altLang="en-US" sz="1200" b="1" dirty="0">
                <a:solidFill>
                  <a:prstClr val="black">
                    <a:lumMod val="75000"/>
                    <a:lumOff val="25000"/>
                  </a:prstClr>
                </a:solidFill>
                <a:latin typeface="游ゴシック"/>
                <a:ea typeface="游ゴシック"/>
                <a:cs typeface="+mn-cs"/>
              </a:rPr>
              <a:t>想定</a:t>
            </a:r>
            <a:endParaRPr lang="ja-JP" altLang="en-US" sz="1100" b="1" dirty="0">
              <a:solidFill>
                <a:prstClr val="black">
                  <a:lumMod val="75000"/>
                  <a:lumOff val="25000"/>
                </a:prstClr>
              </a:solidFill>
              <a:latin typeface="游ゴシック"/>
              <a:ea typeface="游ゴシック"/>
              <a:cs typeface="+mn-cs"/>
            </a:endParaRPr>
          </a:p>
        </p:txBody>
      </p:sp>
      <p:sp>
        <p:nvSpPr>
          <p:cNvPr id="171" name="角丸四角形 95">
            <a:extLst>
              <a:ext uri="{FF2B5EF4-FFF2-40B4-BE49-F238E27FC236}">
                <a16:creationId xmlns:a16="http://schemas.microsoft.com/office/drawing/2014/main" id="{24D209BC-5C1C-CE5B-B2ED-65E1C7DF6E50}"/>
              </a:ext>
            </a:extLst>
          </p:cNvPr>
          <p:cNvSpPr/>
          <p:nvPr/>
        </p:nvSpPr>
        <p:spPr>
          <a:xfrm>
            <a:off x="7456095" y="1883371"/>
            <a:ext cx="1259912" cy="172416"/>
          </a:xfrm>
          <a:prstGeom prst="roundRect">
            <a:avLst>
              <a:gd name="adj" fmla="val 50000"/>
            </a:avLst>
          </a:prstGeom>
          <a:solidFill>
            <a:schemeClr val="tx1"/>
          </a:solidFill>
          <a:ln w="6350" cap="flat" cmpd="sng" algn="ctr">
            <a:noFill/>
            <a:prstDash val="solid"/>
            <a:miter lim="800000"/>
          </a:ln>
          <a:effectLst/>
        </p:spPr>
        <p:txBody>
          <a:bodyPr lIns="0" tIns="35998" rIns="0" bIns="35998" rtlCol="0" anchor="ctr"/>
          <a:lstStyle/>
          <a:p>
            <a:pPr algn="ctr" defTabSz="457179" rtl="0">
              <a:lnSpc>
                <a:spcPct val="110000"/>
              </a:lnSpc>
              <a:defRPr/>
            </a:pPr>
            <a:r>
              <a:rPr lang="en-US" altLang="ja-JP" sz="1000" b="1">
                <a:solidFill>
                  <a:prstClr val="white"/>
                </a:solidFill>
                <a:latin typeface="Yu Gothic" panose="020B0400000000000000" pitchFamily="34" charset="-128"/>
                <a:ea typeface="Yu Gothic" panose="020B0400000000000000" pitchFamily="34" charset="-128"/>
                <a:cs typeface="+mn-cs"/>
              </a:rPr>
              <a:t>PC</a:t>
            </a:r>
            <a:r>
              <a:rPr lang="ja-JP" altLang="en-US" sz="1000" b="1">
                <a:solidFill>
                  <a:prstClr val="white"/>
                </a:solidFill>
                <a:latin typeface="Yu Gothic" panose="020B0400000000000000" pitchFamily="34" charset="-128"/>
                <a:ea typeface="Yu Gothic" panose="020B0400000000000000" pitchFamily="34" charset="-128"/>
                <a:cs typeface="+mn-cs"/>
              </a:rPr>
              <a:t>誘導枠</a:t>
            </a:r>
          </a:p>
        </p:txBody>
      </p:sp>
      <p:sp>
        <p:nvSpPr>
          <p:cNvPr id="172" name="角丸四角形 96">
            <a:extLst>
              <a:ext uri="{FF2B5EF4-FFF2-40B4-BE49-F238E27FC236}">
                <a16:creationId xmlns:a16="http://schemas.microsoft.com/office/drawing/2014/main" id="{CD649217-DD16-3E40-3B69-FD1A98BB9E9D}"/>
              </a:ext>
            </a:extLst>
          </p:cNvPr>
          <p:cNvSpPr/>
          <p:nvPr/>
        </p:nvSpPr>
        <p:spPr>
          <a:xfrm>
            <a:off x="8780243" y="1883371"/>
            <a:ext cx="1259912" cy="172416"/>
          </a:xfrm>
          <a:prstGeom prst="roundRect">
            <a:avLst>
              <a:gd name="adj" fmla="val 50000"/>
            </a:avLst>
          </a:prstGeom>
          <a:solidFill>
            <a:schemeClr val="tx1"/>
          </a:solidFill>
          <a:ln w="6350" cap="flat" cmpd="sng" algn="ctr">
            <a:noFill/>
            <a:prstDash val="solid"/>
            <a:miter lim="800000"/>
          </a:ln>
          <a:effectLst/>
        </p:spPr>
        <p:txBody>
          <a:bodyPr lIns="0" tIns="35998" rIns="0" bIns="35998" rtlCol="0" anchor="ctr"/>
          <a:lstStyle/>
          <a:p>
            <a:pPr algn="ctr" defTabSz="457179" rtl="0">
              <a:lnSpc>
                <a:spcPct val="110000"/>
              </a:lnSpc>
              <a:defRPr/>
            </a:pPr>
            <a:r>
              <a:rPr lang="ja-JP" altLang="en-US" sz="900" b="1">
                <a:solidFill>
                  <a:prstClr val="white"/>
                </a:solidFill>
                <a:latin typeface="游ゴシック"/>
                <a:ea typeface="游ゴシック"/>
                <a:cs typeface="+mn-cs"/>
              </a:rPr>
              <a:t>スマホブラウザ誘導枠</a:t>
            </a:r>
          </a:p>
        </p:txBody>
      </p:sp>
      <p:pic>
        <p:nvPicPr>
          <p:cNvPr id="176" name="図 175">
            <a:extLst>
              <a:ext uri="{FF2B5EF4-FFF2-40B4-BE49-F238E27FC236}">
                <a16:creationId xmlns:a16="http://schemas.microsoft.com/office/drawing/2014/main" id="{B20BD545-774F-45AB-B9DC-E6612DD8E7D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415191" y="2166266"/>
            <a:ext cx="1295209" cy="1761931"/>
          </a:xfrm>
          <a:prstGeom prst="rect">
            <a:avLst/>
          </a:prstGeom>
          <a:effectLst>
            <a:outerShdw blurRad="50800" dist="38100" dir="2700000" algn="tl" rotWithShape="0">
              <a:prstClr val="black">
                <a:alpha val="10000"/>
              </a:prstClr>
            </a:outerShdw>
          </a:effectLst>
        </p:spPr>
      </p:pic>
      <p:pic>
        <p:nvPicPr>
          <p:cNvPr id="177" name="図 176">
            <a:extLst>
              <a:ext uri="{FF2B5EF4-FFF2-40B4-BE49-F238E27FC236}">
                <a16:creationId xmlns:a16="http://schemas.microsoft.com/office/drawing/2014/main" id="{F40CBAF7-FFA1-0FE1-1DAB-AF8B33B10D0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929724" y="2171991"/>
            <a:ext cx="930384" cy="1756206"/>
          </a:xfrm>
          <a:prstGeom prst="rect">
            <a:avLst/>
          </a:prstGeom>
          <a:effectLst>
            <a:outerShdw blurRad="50800" dist="38100" dir="2700000" algn="tl" rotWithShape="0">
              <a:prstClr val="black">
                <a:alpha val="10000"/>
              </a:prstClr>
            </a:outerShdw>
          </a:effectLst>
        </p:spPr>
      </p:pic>
      <p:sp>
        <p:nvSpPr>
          <p:cNvPr id="78" name="正方形/長方形 77">
            <a:extLst>
              <a:ext uri="{FF2B5EF4-FFF2-40B4-BE49-F238E27FC236}">
                <a16:creationId xmlns:a16="http://schemas.microsoft.com/office/drawing/2014/main" id="{8F4BA7C8-896E-86EF-F919-80A922491945}"/>
              </a:ext>
            </a:extLst>
          </p:cNvPr>
          <p:cNvSpPr/>
          <p:nvPr/>
        </p:nvSpPr>
        <p:spPr>
          <a:xfrm>
            <a:off x="2093873" y="3316712"/>
            <a:ext cx="660327" cy="238259"/>
          </a:xfrm>
          <a:prstGeom prst="rect">
            <a:avLst/>
          </a:prstGeom>
          <a:noFill/>
          <a:ln w="12700" cap="flat" cmpd="sng" algn="ctr">
            <a:noFill/>
            <a:prstDash val="solid"/>
            <a:miter lim="800000"/>
          </a:ln>
          <a:effectLst/>
        </p:spPr>
        <p:txBody>
          <a:bodyPr lIns="0" tIns="0" rIns="0" bIns="0" rtlCol="0" anchor="ctr"/>
          <a:lstStyle/>
          <a:p>
            <a:pPr algn="ctr" defTabSz="457179" rtl="0">
              <a:lnSpc>
                <a:spcPct val="110000"/>
              </a:lnSpc>
              <a:defRPr/>
            </a:pPr>
            <a:r>
              <a:rPr lang="ja-JP" altLang="en-US" sz="1200" b="1">
                <a:solidFill>
                  <a:srgbClr val="FF0132"/>
                </a:solidFill>
                <a:latin typeface="游ゴシック"/>
                <a:ea typeface="游ゴシック"/>
                <a:cs typeface="+mn-cs"/>
              </a:rPr>
              <a:t>転 載</a:t>
            </a:r>
            <a:endParaRPr lang="ja-JP" altLang="en-US" sz="1000" b="1">
              <a:solidFill>
                <a:srgbClr val="FF0132"/>
              </a:solidFill>
              <a:latin typeface="游ゴシック"/>
              <a:ea typeface="游ゴシック"/>
              <a:cs typeface="+mn-cs"/>
            </a:endParaRPr>
          </a:p>
        </p:txBody>
      </p:sp>
      <p:sp>
        <p:nvSpPr>
          <p:cNvPr id="188" name="矢印: 山形 187">
            <a:extLst>
              <a:ext uri="{FF2B5EF4-FFF2-40B4-BE49-F238E27FC236}">
                <a16:creationId xmlns:a16="http://schemas.microsoft.com/office/drawing/2014/main" id="{128CBF5F-3627-6D8A-426E-6D3D60A94CDF}"/>
              </a:ext>
            </a:extLst>
          </p:cNvPr>
          <p:cNvSpPr>
            <a:spLocks noChangeAspect="1"/>
          </p:cNvSpPr>
          <p:nvPr/>
        </p:nvSpPr>
        <p:spPr>
          <a:xfrm>
            <a:off x="2328716" y="3628145"/>
            <a:ext cx="232652" cy="395973"/>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black"/>
              </a:solidFill>
              <a:latin typeface="游ゴシック" panose="020B0400000000000000" pitchFamily="50" charset="-128"/>
              <a:ea typeface="游ゴシック" panose="020B0400000000000000" pitchFamily="50" charset="-128"/>
            </a:endParaRPr>
          </a:p>
        </p:txBody>
      </p:sp>
      <p:sp>
        <p:nvSpPr>
          <p:cNvPr id="200" name="円/楕円 98">
            <a:extLst>
              <a:ext uri="{FF2B5EF4-FFF2-40B4-BE49-F238E27FC236}">
                <a16:creationId xmlns:a16="http://schemas.microsoft.com/office/drawing/2014/main" id="{2CDC3B2B-3158-A254-D812-1D1A4C7C336B}"/>
              </a:ext>
            </a:extLst>
          </p:cNvPr>
          <p:cNvSpPr/>
          <p:nvPr/>
        </p:nvSpPr>
        <p:spPr>
          <a:xfrm>
            <a:off x="4075386" y="3368455"/>
            <a:ext cx="1527911" cy="324123"/>
          </a:xfrm>
          <a:prstGeom prst="rect">
            <a:avLst/>
          </a:prstGeom>
          <a:noFill/>
          <a:ln w="12700" cap="flat" cmpd="sng" algn="ctr">
            <a:noFill/>
            <a:prstDash val="solid"/>
            <a:miter lim="800000"/>
          </a:ln>
          <a:effectLst/>
        </p:spPr>
        <p:txBody>
          <a:bodyPr lIns="71995" tIns="71995" rIns="0" bIns="0" rtlCol="0" anchor="t" anchorCtr="0"/>
          <a:lstStyle/>
          <a:p>
            <a:pPr algn="l" defTabSz="457179" rtl="0">
              <a:defRPr/>
            </a:pPr>
            <a:r>
              <a:rPr lang="en-US" altLang="ja-JP" sz="1600" b="1" dirty="0">
                <a:solidFill>
                  <a:prstClr val="black">
                    <a:lumMod val="75000"/>
                    <a:lumOff val="25000"/>
                  </a:prstClr>
                </a:solidFill>
                <a:latin typeface="游ゴシック"/>
                <a:ea typeface="游ゴシック"/>
                <a:cs typeface="+mn-cs"/>
              </a:rPr>
              <a:t>2~4</a:t>
            </a:r>
            <a:r>
              <a:rPr lang="ja-JP" altLang="en-US" sz="1200" b="1" dirty="0">
                <a:solidFill>
                  <a:prstClr val="black">
                    <a:lumMod val="75000"/>
                    <a:lumOff val="25000"/>
                  </a:prstClr>
                </a:solidFill>
                <a:latin typeface="游ゴシック"/>
                <a:ea typeface="游ゴシック"/>
                <a:cs typeface="+mn-cs"/>
              </a:rPr>
              <a:t>千</a:t>
            </a:r>
            <a:r>
              <a:rPr lang="en-US" altLang="ja-JP" sz="1200" b="1" dirty="0">
                <a:solidFill>
                  <a:prstClr val="black">
                    <a:lumMod val="75000"/>
                    <a:lumOff val="25000"/>
                  </a:prstClr>
                </a:solidFill>
                <a:latin typeface="游ゴシック"/>
                <a:ea typeface="游ゴシック"/>
                <a:cs typeface="+mn-cs"/>
              </a:rPr>
              <a:t>PV</a:t>
            </a:r>
            <a:r>
              <a:rPr lang="ja-JP" altLang="en-US" sz="1200" b="1" dirty="0">
                <a:solidFill>
                  <a:prstClr val="black">
                    <a:lumMod val="75000"/>
                    <a:lumOff val="25000"/>
                  </a:prstClr>
                </a:solidFill>
                <a:latin typeface="游ゴシック"/>
                <a:ea typeface="游ゴシック"/>
                <a:cs typeface="+mn-cs"/>
              </a:rPr>
              <a:t>想定</a:t>
            </a:r>
            <a:endParaRPr lang="ja-JP" altLang="en-US" sz="1400" b="1" dirty="0">
              <a:solidFill>
                <a:prstClr val="black">
                  <a:lumMod val="75000"/>
                  <a:lumOff val="25000"/>
                </a:prstClr>
              </a:solidFill>
              <a:latin typeface="游ゴシック"/>
              <a:ea typeface="游ゴシック"/>
              <a:cs typeface="+mn-cs"/>
            </a:endParaRPr>
          </a:p>
        </p:txBody>
      </p:sp>
      <p:grpSp>
        <p:nvGrpSpPr>
          <p:cNvPr id="206" name="グループ化 205">
            <a:extLst>
              <a:ext uri="{FF2B5EF4-FFF2-40B4-BE49-F238E27FC236}">
                <a16:creationId xmlns:a16="http://schemas.microsoft.com/office/drawing/2014/main" id="{1A23E6AC-57CC-7382-69A1-6FE0D80250DA}"/>
              </a:ext>
            </a:extLst>
          </p:cNvPr>
          <p:cNvGrpSpPr/>
          <p:nvPr/>
        </p:nvGrpSpPr>
        <p:grpSpPr>
          <a:xfrm>
            <a:off x="4266751" y="2607074"/>
            <a:ext cx="758640" cy="672195"/>
            <a:chOff x="4351799" y="2134841"/>
            <a:chExt cx="758693" cy="672242"/>
          </a:xfrm>
        </p:grpSpPr>
        <p:sp>
          <p:nvSpPr>
            <p:cNvPr id="183" name="円/楕円 98">
              <a:extLst>
                <a:ext uri="{FF2B5EF4-FFF2-40B4-BE49-F238E27FC236}">
                  <a16:creationId xmlns:a16="http://schemas.microsoft.com/office/drawing/2014/main" id="{18716646-8CE4-B9B8-4420-C294F1AADBE2}"/>
                </a:ext>
              </a:extLst>
            </p:cNvPr>
            <p:cNvSpPr/>
            <p:nvPr/>
          </p:nvSpPr>
          <p:spPr>
            <a:xfrm>
              <a:off x="4351799" y="2134841"/>
              <a:ext cx="758693" cy="328482"/>
            </a:xfrm>
            <a:prstGeom prst="rect">
              <a:avLst/>
            </a:prstGeom>
            <a:noFill/>
            <a:ln w="12700" cap="flat" cmpd="sng" algn="ctr">
              <a:noFill/>
              <a:prstDash val="solid"/>
              <a:miter lim="800000"/>
            </a:ln>
            <a:effectLst/>
          </p:spPr>
          <p:txBody>
            <a:bodyPr lIns="0" tIns="35998" rIns="0" bIns="0" rtlCol="0" anchor="ctr"/>
            <a:lstStyle/>
            <a:p>
              <a:pPr algn="ctr" defTabSz="457179" rtl="0">
                <a:defRPr/>
              </a:pPr>
              <a:r>
                <a:rPr lang="ja-JP" altLang="en-US" sz="1200" b="1">
                  <a:solidFill>
                    <a:srgbClr val="FF0132"/>
                  </a:solidFill>
                  <a:latin typeface="游ゴシック"/>
                  <a:ea typeface="游ゴシック"/>
                  <a:cs typeface="+mn-cs"/>
                </a:rPr>
                <a:t>誘 導</a:t>
              </a:r>
            </a:p>
          </p:txBody>
        </p:sp>
        <p:grpSp>
          <p:nvGrpSpPr>
            <p:cNvPr id="201" name="グループ化 200">
              <a:extLst>
                <a:ext uri="{FF2B5EF4-FFF2-40B4-BE49-F238E27FC236}">
                  <a16:creationId xmlns:a16="http://schemas.microsoft.com/office/drawing/2014/main" id="{80E075C3-1654-9D9B-FDEE-BE14DE2D0CFE}"/>
                </a:ext>
              </a:extLst>
            </p:cNvPr>
            <p:cNvGrpSpPr/>
            <p:nvPr/>
          </p:nvGrpSpPr>
          <p:grpSpPr>
            <a:xfrm>
              <a:off x="4410502" y="2478601"/>
              <a:ext cx="568818" cy="328482"/>
              <a:chOff x="5466663" y="-1374168"/>
              <a:chExt cx="685736" cy="396000"/>
            </a:xfrm>
          </p:grpSpPr>
          <p:sp>
            <p:nvSpPr>
              <p:cNvPr id="202" name="矢印: 山形 201">
                <a:extLst>
                  <a:ext uri="{FF2B5EF4-FFF2-40B4-BE49-F238E27FC236}">
                    <a16:creationId xmlns:a16="http://schemas.microsoft.com/office/drawing/2014/main" id="{D6825F40-F212-96A0-A041-0E897B2AF824}"/>
                  </a:ext>
                </a:extLst>
              </p:cNvPr>
              <p:cNvSpPr>
                <a:spLocks noChangeAspect="1"/>
              </p:cNvSpPr>
              <p:nvPr/>
            </p:nvSpPr>
            <p:spPr>
              <a:xfrm flipH="1">
                <a:off x="5466663" y="-1374168"/>
                <a:ext cx="232668" cy="396000"/>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03" name="矢印: 山形 202">
                <a:extLst>
                  <a:ext uri="{FF2B5EF4-FFF2-40B4-BE49-F238E27FC236}">
                    <a16:creationId xmlns:a16="http://schemas.microsoft.com/office/drawing/2014/main" id="{2471086F-6AD7-A617-A3BF-1F492A6B87A5}"/>
                  </a:ext>
                </a:extLst>
              </p:cNvPr>
              <p:cNvSpPr>
                <a:spLocks noChangeAspect="1"/>
              </p:cNvSpPr>
              <p:nvPr/>
            </p:nvSpPr>
            <p:spPr>
              <a:xfrm flipH="1">
                <a:off x="5693197" y="-1374168"/>
                <a:ext cx="232668" cy="396000"/>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04" name="矢印: 山形 203">
                <a:extLst>
                  <a:ext uri="{FF2B5EF4-FFF2-40B4-BE49-F238E27FC236}">
                    <a16:creationId xmlns:a16="http://schemas.microsoft.com/office/drawing/2014/main" id="{F71BCAC1-EB6C-F8CE-0F4C-CF37AFF1B78E}"/>
                  </a:ext>
                </a:extLst>
              </p:cNvPr>
              <p:cNvSpPr>
                <a:spLocks noChangeAspect="1"/>
              </p:cNvSpPr>
              <p:nvPr/>
            </p:nvSpPr>
            <p:spPr>
              <a:xfrm flipH="1">
                <a:off x="5919731" y="-1374168"/>
                <a:ext cx="232668" cy="396000"/>
              </a:xfrm>
              <a:prstGeom prst="chevron">
                <a:avLst>
                  <a:gd name="adj" fmla="val 69049"/>
                </a:avLst>
              </a:prstGeom>
              <a:solidFill>
                <a:srgbClr val="FF0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grpSp>
      </p:grpSp>
      <p:grpSp>
        <p:nvGrpSpPr>
          <p:cNvPr id="207" name="グループ化 206">
            <a:extLst>
              <a:ext uri="{FF2B5EF4-FFF2-40B4-BE49-F238E27FC236}">
                <a16:creationId xmlns:a16="http://schemas.microsoft.com/office/drawing/2014/main" id="{D957B4DA-E129-08A1-6EAC-B0D60A4838D2}"/>
              </a:ext>
            </a:extLst>
          </p:cNvPr>
          <p:cNvGrpSpPr/>
          <p:nvPr/>
        </p:nvGrpSpPr>
        <p:grpSpPr>
          <a:xfrm>
            <a:off x="4251735" y="4053965"/>
            <a:ext cx="758640" cy="672195"/>
            <a:chOff x="4351799" y="2134841"/>
            <a:chExt cx="758693" cy="672242"/>
          </a:xfrm>
        </p:grpSpPr>
        <p:sp>
          <p:nvSpPr>
            <p:cNvPr id="208" name="円/楕円 98">
              <a:extLst>
                <a:ext uri="{FF2B5EF4-FFF2-40B4-BE49-F238E27FC236}">
                  <a16:creationId xmlns:a16="http://schemas.microsoft.com/office/drawing/2014/main" id="{1BBDD39C-DDF6-703E-C5BC-E728590AE3EE}"/>
                </a:ext>
              </a:extLst>
            </p:cNvPr>
            <p:cNvSpPr/>
            <p:nvPr/>
          </p:nvSpPr>
          <p:spPr>
            <a:xfrm>
              <a:off x="4351799" y="2134841"/>
              <a:ext cx="758693" cy="328482"/>
            </a:xfrm>
            <a:prstGeom prst="rect">
              <a:avLst/>
            </a:prstGeom>
            <a:noFill/>
            <a:ln w="12700" cap="flat" cmpd="sng" algn="ctr">
              <a:noFill/>
              <a:prstDash val="solid"/>
              <a:miter lim="800000"/>
            </a:ln>
            <a:effectLst/>
          </p:spPr>
          <p:txBody>
            <a:bodyPr lIns="0" tIns="35998" rIns="0" bIns="0" rtlCol="0" anchor="ctr"/>
            <a:lstStyle/>
            <a:p>
              <a:pPr algn="ctr" defTabSz="457179" rtl="0">
                <a:defRPr/>
              </a:pPr>
              <a:r>
                <a:rPr lang="ja-JP" altLang="en-US" sz="1200" b="1">
                  <a:solidFill>
                    <a:srgbClr val="44546A"/>
                  </a:solidFill>
                  <a:latin typeface="游ゴシック"/>
                  <a:ea typeface="游ゴシック"/>
                  <a:cs typeface="+mn-cs"/>
                </a:rPr>
                <a:t>誘 導</a:t>
              </a:r>
            </a:p>
          </p:txBody>
        </p:sp>
        <p:grpSp>
          <p:nvGrpSpPr>
            <p:cNvPr id="209" name="グループ化 208">
              <a:extLst>
                <a:ext uri="{FF2B5EF4-FFF2-40B4-BE49-F238E27FC236}">
                  <a16:creationId xmlns:a16="http://schemas.microsoft.com/office/drawing/2014/main" id="{7BEF3C94-21CD-02E3-8414-D146AA23DF38}"/>
                </a:ext>
              </a:extLst>
            </p:cNvPr>
            <p:cNvGrpSpPr/>
            <p:nvPr/>
          </p:nvGrpSpPr>
          <p:grpSpPr>
            <a:xfrm>
              <a:off x="4410502" y="2478601"/>
              <a:ext cx="568818" cy="328482"/>
              <a:chOff x="5466663" y="-1374168"/>
              <a:chExt cx="685736" cy="396000"/>
            </a:xfrm>
          </p:grpSpPr>
          <p:sp>
            <p:nvSpPr>
              <p:cNvPr id="210" name="矢印: 山形 209">
                <a:extLst>
                  <a:ext uri="{FF2B5EF4-FFF2-40B4-BE49-F238E27FC236}">
                    <a16:creationId xmlns:a16="http://schemas.microsoft.com/office/drawing/2014/main" id="{180473A0-E319-A7E8-7F01-89D810D34DA0}"/>
                  </a:ext>
                </a:extLst>
              </p:cNvPr>
              <p:cNvSpPr>
                <a:spLocks noChangeAspect="1"/>
              </p:cNvSpPr>
              <p:nvPr/>
            </p:nvSpPr>
            <p:spPr>
              <a:xfrm flipH="1">
                <a:off x="5466663" y="-1374168"/>
                <a:ext cx="232668" cy="396000"/>
              </a:xfrm>
              <a:prstGeom prst="chevron">
                <a:avLst>
                  <a:gd name="adj" fmla="val 6904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11" name="矢印: 山形 210">
                <a:extLst>
                  <a:ext uri="{FF2B5EF4-FFF2-40B4-BE49-F238E27FC236}">
                    <a16:creationId xmlns:a16="http://schemas.microsoft.com/office/drawing/2014/main" id="{549B8736-61B4-CBE4-179D-E2C88B1F9961}"/>
                  </a:ext>
                </a:extLst>
              </p:cNvPr>
              <p:cNvSpPr>
                <a:spLocks noChangeAspect="1"/>
              </p:cNvSpPr>
              <p:nvPr/>
            </p:nvSpPr>
            <p:spPr>
              <a:xfrm flipH="1">
                <a:off x="5693197" y="-1374168"/>
                <a:ext cx="232668" cy="396000"/>
              </a:xfrm>
              <a:prstGeom prst="chevron">
                <a:avLst>
                  <a:gd name="adj" fmla="val 6904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sp>
            <p:nvSpPr>
              <p:cNvPr id="212" name="矢印: 山形 211">
                <a:extLst>
                  <a:ext uri="{FF2B5EF4-FFF2-40B4-BE49-F238E27FC236}">
                    <a16:creationId xmlns:a16="http://schemas.microsoft.com/office/drawing/2014/main" id="{8B0EB0FB-BF4E-A866-DCB7-8556F3975F70}"/>
                  </a:ext>
                </a:extLst>
              </p:cNvPr>
              <p:cNvSpPr>
                <a:spLocks noChangeAspect="1"/>
              </p:cNvSpPr>
              <p:nvPr/>
            </p:nvSpPr>
            <p:spPr>
              <a:xfrm flipH="1">
                <a:off x="5919731" y="-1374168"/>
                <a:ext cx="232668" cy="396000"/>
              </a:xfrm>
              <a:prstGeom prst="chevron">
                <a:avLst>
                  <a:gd name="adj" fmla="val 6904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400" kern="1200">
                  <a:solidFill>
                    <a:prstClr val="black"/>
                  </a:solidFill>
                  <a:latin typeface="游ゴシック" panose="020B0400000000000000" pitchFamily="50" charset="-128"/>
                  <a:ea typeface="游ゴシック" panose="020B0400000000000000" pitchFamily="50" charset="-128"/>
                </a:endParaRPr>
              </a:p>
            </p:txBody>
          </p:sp>
        </p:grpSp>
      </p:grpSp>
      <p:sp>
        <p:nvSpPr>
          <p:cNvPr id="13" name="四角形: 角を丸くする 12">
            <a:extLst>
              <a:ext uri="{FF2B5EF4-FFF2-40B4-BE49-F238E27FC236}">
                <a16:creationId xmlns:a16="http://schemas.microsoft.com/office/drawing/2014/main" id="{CA61C85C-71D1-4AAA-CB6F-F4018090DEAE}"/>
              </a:ext>
            </a:extLst>
          </p:cNvPr>
          <p:cNvSpPr/>
          <p:nvPr/>
        </p:nvSpPr>
        <p:spPr>
          <a:xfrm>
            <a:off x="4380847" y="5970466"/>
            <a:ext cx="7116721" cy="403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0">
            <a:extLst>
              <a:ext uri="{FF2B5EF4-FFF2-40B4-BE49-F238E27FC236}">
                <a16:creationId xmlns:a16="http://schemas.microsoft.com/office/drawing/2014/main" id="{6264AF4E-310E-62D4-1A4E-1C5C0B7BBD8B}"/>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pic>
        <p:nvPicPr>
          <p:cNvPr id="3074" name="Picture 2" descr="Yahoo!ニュース">
            <a:extLst>
              <a:ext uri="{FF2B5EF4-FFF2-40B4-BE49-F238E27FC236}">
                <a16:creationId xmlns:a16="http://schemas.microsoft.com/office/drawing/2014/main" id="{5029F1B6-31F5-230F-1187-F26FB1433725}"/>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439619" y="2180287"/>
            <a:ext cx="1919029" cy="3167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12D60AB-A378-BC7F-0FF8-42EF6BF0F66E}"/>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482017" y="4228665"/>
            <a:ext cx="1695450" cy="32385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03;p25">
            <a:extLst>
              <a:ext uri="{FF2B5EF4-FFF2-40B4-BE49-F238E27FC236}">
                <a16:creationId xmlns:a16="http://schemas.microsoft.com/office/drawing/2014/main" id="{E9FF72B7-16DB-FD6B-CEC4-0C6B22CEF6B8}"/>
              </a:ext>
            </a:extLst>
          </p:cNvPr>
          <p:cNvSpPr/>
          <p:nvPr/>
        </p:nvSpPr>
        <p:spPr>
          <a:xfrm>
            <a:off x="826467" y="2655464"/>
            <a:ext cx="1334965" cy="2571629"/>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marL="0" marR="0" lvl="0" indent="0" algn="ctr" defTabSz="1219170" rtl="0" eaLnBrk="1" fontAlgn="auto" latinLnBrk="0" hangingPunct="1">
              <a:lnSpc>
                <a:spcPct val="114000"/>
              </a:lnSpc>
              <a:spcBef>
                <a:spcPts val="0"/>
              </a:spcBef>
              <a:spcAft>
                <a:spcPts val="0"/>
              </a:spcAft>
              <a:buClr>
                <a:srgbClr val="FFFFFF"/>
              </a:buClr>
              <a:buSzPts val="1400"/>
              <a:buFontTx/>
              <a:buNone/>
              <a:tabLst/>
              <a:defRPr/>
            </a:pPr>
            <a:r>
              <a:rPr kumimoji="0" lang="ja-JP" altLang="en-US"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rPr>
              <a:t>朝日新聞</a:t>
            </a:r>
            <a:endParaRPr kumimoji="0" lang="en-US" altLang="ja-JP"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endParaRPr>
          </a:p>
          <a:p>
            <a:pPr marL="0" marR="0" lvl="0" indent="0" algn="ctr" defTabSz="1219170" rtl="0" eaLnBrk="1" fontAlgn="auto" latinLnBrk="0" hangingPunct="1">
              <a:lnSpc>
                <a:spcPct val="114000"/>
              </a:lnSpc>
              <a:spcBef>
                <a:spcPts val="0"/>
              </a:spcBef>
              <a:spcAft>
                <a:spcPts val="0"/>
              </a:spcAft>
              <a:buClr>
                <a:srgbClr val="FFFFFF"/>
              </a:buClr>
              <a:buSzPts val="1400"/>
              <a:buFontTx/>
              <a:buNone/>
              <a:tabLst/>
              <a:defRPr/>
            </a:pPr>
            <a:r>
              <a:rPr kumimoji="0" lang="ja-JP" altLang="en-US"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rPr>
              <a:t>タイアップ</a:t>
            </a:r>
            <a:endParaRPr kumimoji="0" lang="en-US" altLang="ja-JP" sz="1200" b="1" i="0" u="none" strike="noStrike" kern="0" cap="none" spc="3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2" name="正方形/長方形 1">
            <a:extLst>
              <a:ext uri="{FF2B5EF4-FFF2-40B4-BE49-F238E27FC236}">
                <a16:creationId xmlns:a16="http://schemas.microsoft.com/office/drawing/2014/main" id="{6F4D5036-1EE8-70B2-DB8C-9CB6A90AF66E}"/>
              </a:ext>
            </a:extLst>
          </p:cNvPr>
          <p:cNvSpPr/>
          <p:nvPr/>
        </p:nvSpPr>
        <p:spPr>
          <a:xfrm>
            <a:off x="1981200" y="800697"/>
            <a:ext cx="9495035" cy="7703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08000" rtlCol="0" anchor="ctr"/>
          <a:lstStyle/>
          <a:p>
            <a:pPr defTabSz="914358">
              <a:lnSpc>
                <a:spcPct val="120000"/>
              </a:lnSpc>
              <a:defRPr/>
            </a:pP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ニュース スポンサードコンテンツとは、</a:t>
            </a: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ニュース上で記事タイアップ広告を掲載できるメニューです。</a:t>
            </a: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ニュースの主要カテゴリトップからの誘導に加え、</a:t>
            </a:r>
            <a:r>
              <a:rPr lang="en-US" altLang="ja-JP" sz="1200" b="1" dirty="0">
                <a:solidFill>
                  <a:prstClr val="black"/>
                </a:solidFill>
                <a:latin typeface="游ゴシック" panose="020B0400000000000000" pitchFamily="50" charset="-128"/>
                <a:ea typeface="游ゴシック" panose="020B0400000000000000" pitchFamily="50" charset="-128"/>
              </a:rPr>
              <a:t>Yahoo!</a:t>
            </a:r>
            <a:r>
              <a:rPr lang="ja-JP" altLang="en-US" sz="1200" b="1" dirty="0">
                <a:solidFill>
                  <a:prstClr val="black"/>
                </a:solidFill>
                <a:latin typeface="游ゴシック" panose="020B0400000000000000" pitchFamily="50" charset="-128"/>
                <a:ea typeface="游ゴシック" panose="020B0400000000000000" pitchFamily="50" charset="-128"/>
              </a:rPr>
              <a:t>広告ディスプレイ広告</a:t>
            </a:r>
            <a:r>
              <a:rPr lang="en-US" altLang="ja-JP" sz="1200" b="1" dirty="0">
                <a:solidFill>
                  <a:prstClr val="black"/>
                </a:solidFill>
                <a:latin typeface="游ゴシック" panose="020B0400000000000000" pitchFamily="50" charset="-128"/>
                <a:ea typeface="游ゴシック" panose="020B0400000000000000" pitchFamily="50" charset="-128"/>
              </a:rPr>
              <a:t>(</a:t>
            </a:r>
            <a:r>
              <a:rPr lang="ja-JP" altLang="en-US" sz="1200" b="1" dirty="0">
                <a:solidFill>
                  <a:prstClr val="black"/>
                </a:solidFill>
                <a:latin typeface="游ゴシック" panose="020B0400000000000000" pitchFamily="50" charset="-128"/>
                <a:ea typeface="游ゴシック" panose="020B0400000000000000" pitchFamily="50" charset="-128"/>
              </a:rPr>
              <a:t>運用型</a:t>
            </a:r>
            <a:r>
              <a:rPr lang="en-US" altLang="ja-JP" sz="1200" b="1" dirty="0">
                <a:solidFill>
                  <a:prstClr val="black"/>
                </a:solidFill>
                <a:latin typeface="游ゴシック" panose="020B0400000000000000" pitchFamily="50" charset="-128"/>
                <a:ea typeface="游ゴシック" panose="020B0400000000000000" pitchFamily="50" charset="-128"/>
              </a:rPr>
              <a:t>)</a:t>
            </a:r>
            <a:r>
              <a:rPr lang="ja-JP" altLang="en-US" sz="1200" b="1" dirty="0">
                <a:solidFill>
                  <a:prstClr val="black"/>
                </a:solidFill>
                <a:latin typeface="游ゴシック" panose="020B0400000000000000" pitchFamily="50" charset="-128"/>
                <a:ea typeface="游ゴシック" panose="020B0400000000000000" pitchFamily="50" charset="-128"/>
              </a:rPr>
              <a:t>からも誘導をかけ、１カ月で</a:t>
            </a:r>
            <a:r>
              <a:rPr lang="en-US" altLang="ja-JP" sz="1200" b="1" dirty="0">
                <a:solidFill>
                  <a:prstClr val="black"/>
                </a:solidFill>
                <a:latin typeface="游ゴシック" panose="020B0400000000000000" pitchFamily="50" charset="-128"/>
                <a:ea typeface="游ゴシック" panose="020B0400000000000000" pitchFamily="50" charset="-128"/>
              </a:rPr>
              <a:t>2</a:t>
            </a:r>
            <a:r>
              <a:rPr lang="ja-JP" altLang="en-US" sz="1200" b="1" dirty="0">
                <a:solidFill>
                  <a:prstClr val="black"/>
                </a:solidFill>
                <a:latin typeface="游ゴシック" panose="020B0400000000000000" pitchFamily="50" charset="-128"/>
                <a:ea typeface="游ゴシック" panose="020B0400000000000000" pitchFamily="50" charset="-128"/>
              </a:rPr>
              <a:t>～</a:t>
            </a:r>
            <a:r>
              <a:rPr lang="en-US" altLang="ja-JP" sz="1200" b="1" dirty="0">
                <a:solidFill>
                  <a:prstClr val="black"/>
                </a:solidFill>
                <a:latin typeface="游ゴシック" panose="020B0400000000000000" pitchFamily="50" charset="-128"/>
                <a:ea typeface="游ゴシック" panose="020B0400000000000000" pitchFamily="50" charset="-128"/>
              </a:rPr>
              <a:t>3</a:t>
            </a:r>
            <a:r>
              <a:rPr lang="ja-JP" altLang="en-US" sz="1200" b="1" dirty="0">
                <a:solidFill>
                  <a:prstClr val="black"/>
                </a:solidFill>
                <a:latin typeface="游ゴシック" panose="020B0400000000000000" pitchFamily="50" charset="-128"/>
                <a:ea typeface="游ゴシック" panose="020B0400000000000000" pitchFamily="50" charset="-128"/>
              </a:rPr>
              <a:t>万</a:t>
            </a:r>
            <a:r>
              <a:rPr lang="en-US" altLang="ja-JP" sz="1200" b="1" dirty="0">
                <a:solidFill>
                  <a:prstClr val="black"/>
                </a:solidFill>
                <a:latin typeface="游ゴシック" panose="020B0400000000000000" pitchFamily="50" charset="-128"/>
                <a:ea typeface="游ゴシック" panose="020B0400000000000000" pitchFamily="50" charset="-128"/>
              </a:rPr>
              <a:t>PV</a:t>
            </a:r>
            <a:r>
              <a:rPr lang="ja-JP" altLang="en-US" sz="1200" b="1" dirty="0">
                <a:solidFill>
                  <a:prstClr val="black"/>
                </a:solidFill>
                <a:latin typeface="游ゴシック" panose="020B0400000000000000" pitchFamily="50" charset="-128"/>
                <a:ea typeface="游ゴシック" panose="020B0400000000000000" pitchFamily="50" charset="-128"/>
              </a:rPr>
              <a:t>想定で掲載いたします。記事タイアップ広告をご出稿いただいた上での転載の場合は、制作費なしでご利用いただけます。</a:t>
            </a:r>
          </a:p>
        </p:txBody>
      </p:sp>
    </p:spTree>
    <p:extLst>
      <p:ext uri="{BB962C8B-B14F-4D97-AF65-F5344CB8AC3E}">
        <p14:creationId xmlns:p14="http://schemas.microsoft.com/office/powerpoint/2010/main" val="390260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F0930150-799C-42EB-9C9F-896D7359E95B}" type="slidenum">
              <a:rPr lang="ja-JP" altLang="en-US"/>
              <a:pPr/>
              <a:t>18</a:t>
            </a:fld>
            <a:endParaRPr lang="ja-JP" altLang="en-US"/>
          </a:p>
        </p:txBody>
      </p:sp>
      <p:sp>
        <p:nvSpPr>
          <p:cNvPr id="20" name="タイトル 19">
            <a:extLst>
              <a:ext uri="{FF2B5EF4-FFF2-40B4-BE49-F238E27FC236}">
                <a16:creationId xmlns:a16="http://schemas.microsoft.com/office/drawing/2014/main" id="{FD5CC18A-4571-AA46-A74F-78F4382D6F67}"/>
              </a:ext>
            </a:extLst>
          </p:cNvPr>
          <p:cNvSpPr>
            <a:spLocks noGrp="1"/>
          </p:cNvSpPr>
          <p:nvPr>
            <p:ph type="title"/>
          </p:nvPr>
        </p:nvSpPr>
        <p:spPr/>
        <p:txBody>
          <a:bodyPr/>
          <a:lstStyle/>
          <a:p>
            <a:r>
              <a:rPr lang="ja-JP" altLang="en-US"/>
              <a:t>タグ設置</a:t>
            </a:r>
          </a:p>
        </p:txBody>
      </p:sp>
      <p:sp>
        <p:nvSpPr>
          <p:cNvPr id="11" name="テキスト プレースホルダー 10">
            <a:extLst>
              <a:ext uri="{FF2B5EF4-FFF2-40B4-BE49-F238E27FC236}">
                <a16:creationId xmlns:a16="http://schemas.microsoft.com/office/drawing/2014/main" id="{E23AE206-2E87-EE3E-88A8-325C5EE9C337}"/>
              </a:ext>
            </a:extLst>
          </p:cNvPr>
          <p:cNvSpPr>
            <a:spLocks noGrp="1"/>
          </p:cNvSpPr>
          <p:nvPr>
            <p:ph type="body" sz="quarter" idx="19"/>
          </p:nvPr>
        </p:nvSpPr>
        <p:spPr>
          <a:xfrm>
            <a:off x="335360" y="1074795"/>
            <a:ext cx="11521280" cy="403754"/>
          </a:xfrm>
        </p:spPr>
        <p:txBody>
          <a:bodyPr/>
          <a:lstStyle/>
          <a:p>
            <a:r>
              <a:rPr lang="ja-JP" altLang="en-US" dirty="0"/>
              <a:t>広告効果測定やユーザ分析を目的としたタグをタイアップ広告内に設置できます</a:t>
            </a:r>
          </a:p>
          <a:p>
            <a:endParaRPr lang="ja-JP" altLang="en-US" dirty="0"/>
          </a:p>
        </p:txBody>
      </p:sp>
      <p:grpSp>
        <p:nvGrpSpPr>
          <p:cNvPr id="23" name="グループ化 22">
            <a:extLst>
              <a:ext uri="{FF2B5EF4-FFF2-40B4-BE49-F238E27FC236}">
                <a16:creationId xmlns:a16="http://schemas.microsoft.com/office/drawing/2014/main" id="{E17D3A7E-9C3B-15AC-BB98-D8155E4AB22D}"/>
              </a:ext>
            </a:extLst>
          </p:cNvPr>
          <p:cNvGrpSpPr/>
          <p:nvPr/>
        </p:nvGrpSpPr>
        <p:grpSpPr>
          <a:xfrm>
            <a:off x="852636" y="5283964"/>
            <a:ext cx="10486729" cy="526024"/>
            <a:chOff x="750266" y="4903828"/>
            <a:chExt cx="3358123" cy="590076"/>
          </a:xfrm>
        </p:grpSpPr>
        <p:cxnSp>
          <p:nvCxnSpPr>
            <p:cNvPr id="26" name="直線コネクタ 25">
              <a:extLst>
                <a:ext uri="{FF2B5EF4-FFF2-40B4-BE49-F238E27FC236}">
                  <a16:creationId xmlns:a16="http://schemas.microsoft.com/office/drawing/2014/main" id="{60B15419-9192-A9DB-82DC-9A89317F29C9}"/>
                </a:ext>
              </a:extLst>
            </p:cNvPr>
            <p:cNvCxnSpPr>
              <a:cxnSpLocks/>
            </p:cNvCxnSpPr>
            <p:nvPr/>
          </p:nvCxnSpPr>
          <p:spPr>
            <a:xfrm flipV="1">
              <a:off x="750266" y="5493904"/>
              <a:ext cx="335812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9C26293-6A05-FCFD-8BE6-5E528D7F00AB}"/>
                </a:ext>
              </a:extLst>
            </p:cNvPr>
            <p:cNvSpPr txBox="1"/>
            <p:nvPr/>
          </p:nvSpPr>
          <p:spPr>
            <a:xfrm>
              <a:off x="2060774" y="4903828"/>
              <a:ext cx="802427" cy="586929"/>
            </a:xfrm>
            <a:prstGeom prst="rect">
              <a:avLst/>
            </a:prstGeom>
            <a:noFill/>
          </p:spPr>
          <p:txBody>
            <a:bodyPr wrap="none" lIns="91440" tIns="45720" rIns="91440" bIns="45720" rtlCol="0" anchor="t">
              <a:spAutoFit/>
            </a:bodyPr>
            <a:lstStyle/>
            <a:p>
              <a:pPr algn="ctr" defTabSz="914358" rtl="0">
                <a:defRPr/>
              </a:pPr>
              <a:r>
                <a:rPr kumimoji="1" lang="ja-JP" altLang="en-US" b="1" kern="1200" spc="300" dirty="0">
                  <a:solidFill>
                    <a:prstClr val="black"/>
                  </a:solidFill>
                  <a:latin typeface="游ゴシック"/>
                  <a:ea typeface="游ゴシック"/>
                  <a:cs typeface="+mn-cs"/>
                </a:rPr>
                <a:t>料金　</a:t>
              </a:r>
              <a:r>
                <a:rPr kumimoji="1" lang="en-US" b="1" kern="1200" spc="300" dirty="0">
                  <a:solidFill>
                    <a:prstClr val="black"/>
                  </a:solidFill>
                  <a:latin typeface="游ゴシック"/>
                  <a:ea typeface="游ゴシック"/>
                  <a:cs typeface="+mn-cs"/>
                </a:rPr>
                <a:t>N</a:t>
              </a:r>
              <a:r>
                <a:rPr kumimoji="1" lang="en-US" altLang="ja-JP" sz="2800" b="1" kern="1200" spc="300" dirty="0">
                  <a:solidFill>
                    <a:prstClr val="black"/>
                  </a:solidFill>
                  <a:latin typeface="游ゴシック"/>
                  <a:ea typeface="游ゴシック"/>
                  <a:cs typeface="+mn-cs"/>
                </a:rPr>
                <a:t>20</a:t>
              </a:r>
              <a:r>
                <a:rPr kumimoji="1" lang="ja-JP" altLang="en-US" b="1" kern="1200" spc="300" dirty="0">
                  <a:solidFill>
                    <a:prstClr val="black"/>
                  </a:solidFill>
                  <a:latin typeface="游ゴシック"/>
                  <a:ea typeface="游ゴシック"/>
                  <a:cs typeface="+mn-cs"/>
                </a:rPr>
                <a:t>万円～</a:t>
              </a:r>
              <a:endParaRPr kumimoji="1" lang="ja-JP" altLang="en-US" sz="2000" b="1" kern="1200" spc="300" dirty="0">
                <a:solidFill>
                  <a:prstClr val="black"/>
                </a:solidFill>
                <a:latin typeface="游ゴシック"/>
                <a:ea typeface="游ゴシック"/>
                <a:cs typeface="+mn-cs"/>
              </a:endParaRPr>
            </a:p>
          </p:txBody>
        </p:sp>
      </p:grpSp>
      <p:grpSp>
        <p:nvGrpSpPr>
          <p:cNvPr id="28" name="グループ化 27">
            <a:extLst>
              <a:ext uri="{FF2B5EF4-FFF2-40B4-BE49-F238E27FC236}">
                <a16:creationId xmlns:a16="http://schemas.microsoft.com/office/drawing/2014/main" id="{F461D661-BD8E-C23F-936E-49EA5E89A7AC}"/>
              </a:ext>
            </a:extLst>
          </p:cNvPr>
          <p:cNvGrpSpPr/>
          <p:nvPr/>
        </p:nvGrpSpPr>
        <p:grpSpPr>
          <a:xfrm>
            <a:off x="750642" y="5898554"/>
            <a:ext cx="10395864" cy="588159"/>
            <a:chOff x="573456" y="5170659"/>
            <a:chExt cx="10396594" cy="327214"/>
          </a:xfrm>
        </p:grpSpPr>
        <p:sp>
          <p:nvSpPr>
            <p:cNvPr id="29" name="テキスト プレースホルダー 1">
              <a:extLst>
                <a:ext uri="{FF2B5EF4-FFF2-40B4-BE49-F238E27FC236}">
                  <a16:creationId xmlns:a16="http://schemas.microsoft.com/office/drawing/2014/main" id="{87E02B41-13A6-81DB-50C8-0C1C6500E172}"/>
                </a:ext>
              </a:extLst>
            </p:cNvPr>
            <p:cNvSpPr txBox="1">
              <a:spLocks/>
            </p:cNvSpPr>
            <p:nvPr/>
          </p:nvSpPr>
          <p:spPr>
            <a:xfrm>
              <a:off x="1431846" y="5170659"/>
              <a:ext cx="9538204" cy="327214"/>
            </a:xfrm>
            <a:prstGeom prst="rect">
              <a:avLst/>
            </a:prstGeom>
          </p:spPr>
          <p:txBody>
            <a:bodyPr vert="horz" lIns="91434" tIns="45717" rIns="91434" bIns="45717" numCol="1" spcCol="36000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spcBef>
                  <a:spcPct val="20000"/>
                </a:spcBef>
                <a:buFontTx/>
                <a:buNone/>
                <a:defRPr kumimoji="1" sz="2800" kern="1200">
                  <a:solidFill>
                    <a:schemeClr val="tx1"/>
                  </a:solidFill>
                  <a:latin typeface="+mn-lt"/>
                  <a:ea typeface="+mn-ea"/>
                  <a:cs typeface="+mn-cs"/>
                </a:defRPr>
              </a:lvl2pPr>
              <a:lvl3pPr marL="914400" indent="0" algn="l" defTabSz="914400" rtl="0" eaLnBrk="1" latinLnBrk="0" hangingPunct="1">
                <a:spcBef>
                  <a:spcPct val="20000"/>
                </a:spcBef>
                <a:buFontTx/>
                <a:buNone/>
                <a:defRPr kumimoji="1" sz="2400" kern="1200">
                  <a:solidFill>
                    <a:schemeClr val="tx1"/>
                  </a:solidFill>
                  <a:latin typeface="+mn-lt"/>
                  <a:ea typeface="+mn-ea"/>
                  <a:cs typeface="+mn-cs"/>
                </a:defRPr>
              </a:lvl3pPr>
              <a:lvl4pPr marL="1371600" indent="0" algn="l" defTabSz="914400" rtl="0" eaLnBrk="1" latinLnBrk="0" hangingPunct="1">
                <a:spcBef>
                  <a:spcPct val="20000"/>
                </a:spcBef>
                <a:buFontTx/>
                <a:buNone/>
                <a:defRPr kumimoji="1" sz="2000" kern="1200">
                  <a:solidFill>
                    <a:schemeClr val="tx1"/>
                  </a:solidFill>
                  <a:latin typeface="+mn-lt"/>
                  <a:ea typeface="+mn-ea"/>
                  <a:cs typeface="+mn-cs"/>
                </a:defRPr>
              </a:lvl4pPr>
              <a:lvl5pPr marL="1828800" indent="0" algn="l" defTabSz="914400" rtl="0" eaLnBrk="1" latinLnBrk="0" hangingPunct="1">
                <a:spcBef>
                  <a:spcPct val="20000"/>
                </a:spcBef>
                <a:buFontTx/>
                <a:buNone/>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上記料金はタグ設置におけるネット金額（朝日新聞社にお支払いいただく金額）です。</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掲載しているロゴは一例です。法務審査のため、設置を希望するタグは事前にお知らせください。</a:t>
              </a:r>
            </a:p>
            <a:p>
              <a:pPr marL="171442" indent="-171442" defTabSz="914358">
                <a:buFont typeface="Arial" panose="020B0604020202020204" pitchFamily="34" charset="0"/>
                <a:buChar char="•"/>
                <a:defRPr/>
              </a:pPr>
              <a:r>
                <a:rPr lang="ja-JP" altLang="en-US" sz="950" dirty="0">
                  <a:solidFill>
                    <a:prstClr val="black"/>
                  </a:solidFill>
                  <a:latin typeface="游ゴシック" panose="020B0400000000000000" pitchFamily="50" charset="-128"/>
                  <a:ea typeface="游ゴシック" panose="020B0400000000000000" pitchFamily="50" charset="-128"/>
                </a:rPr>
                <a:t>タイアップ広告内にアクセスデータの利用に関するポリシー表記を挿入します。予めご了承ください。</a:t>
              </a:r>
            </a:p>
          </p:txBody>
        </p:sp>
        <p:sp>
          <p:nvSpPr>
            <p:cNvPr id="30" name="テキスト ボックス 29">
              <a:extLst>
                <a:ext uri="{FF2B5EF4-FFF2-40B4-BE49-F238E27FC236}">
                  <a16:creationId xmlns:a16="http://schemas.microsoft.com/office/drawing/2014/main" id="{B9A3744D-4359-4E40-C293-F4CB830BC2D6}"/>
                </a:ext>
              </a:extLst>
            </p:cNvPr>
            <p:cNvSpPr txBox="1"/>
            <p:nvPr/>
          </p:nvSpPr>
          <p:spPr>
            <a:xfrm>
              <a:off x="573456" y="5189269"/>
              <a:ext cx="889987" cy="141263"/>
            </a:xfrm>
            <a:prstGeom prst="rect">
              <a:avLst/>
            </a:prstGeom>
            <a:noFill/>
          </p:spPr>
          <p:txBody>
            <a:bodyPr wrap="square" rtlCol="0">
              <a:spAutoFit/>
            </a:bodyPr>
            <a:lstStyle/>
            <a:p>
              <a:pPr algn="l" defTabSz="914358" rtl="0">
                <a:defRPr/>
              </a:pP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r>
                <a:rPr kumimoji="1" lang="ja-JP" altLang="en-US" sz="1050" b="1" kern="1200">
                  <a:solidFill>
                    <a:prstClr val="black"/>
                  </a:solidFill>
                  <a:latin typeface="游ゴシック" panose="020B0400000000000000" pitchFamily="50" charset="-128"/>
                  <a:ea typeface="游ゴシック" panose="020B0400000000000000" pitchFamily="50" charset="-128"/>
                  <a:cs typeface="+mn-cs"/>
                </a:rPr>
                <a:t>備　考</a:t>
              </a:r>
              <a:r>
                <a:rPr kumimoji="1" lang="en-US" altLang="ja-JP" sz="1050" b="1" kern="1200">
                  <a:solidFill>
                    <a:prstClr val="black"/>
                  </a:solidFill>
                  <a:latin typeface="游ゴシック" panose="020B0400000000000000" pitchFamily="50" charset="-128"/>
                  <a:ea typeface="游ゴシック" panose="020B0400000000000000" pitchFamily="50" charset="-128"/>
                  <a:cs typeface="+mn-cs"/>
                </a:rPr>
                <a:t>】</a:t>
              </a:r>
            </a:p>
          </p:txBody>
        </p:sp>
      </p:grpSp>
      <p:grpSp>
        <p:nvGrpSpPr>
          <p:cNvPr id="3" name="グループ化 2">
            <a:extLst>
              <a:ext uri="{FF2B5EF4-FFF2-40B4-BE49-F238E27FC236}">
                <a16:creationId xmlns:a16="http://schemas.microsoft.com/office/drawing/2014/main" id="{EA3A4EAA-9B18-F9E9-49E9-E840885870A4}"/>
              </a:ext>
            </a:extLst>
          </p:cNvPr>
          <p:cNvGrpSpPr/>
          <p:nvPr/>
        </p:nvGrpSpPr>
        <p:grpSpPr>
          <a:xfrm>
            <a:off x="1501433" y="1851380"/>
            <a:ext cx="9276379" cy="2884370"/>
            <a:chOff x="1046181" y="1542348"/>
            <a:chExt cx="10100325" cy="3140565"/>
          </a:xfrm>
        </p:grpSpPr>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8806" y="2026052"/>
              <a:ext cx="1876388" cy="34272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2655" y="3146493"/>
              <a:ext cx="1660873" cy="42487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91626" y="3066591"/>
              <a:ext cx="617647" cy="610205"/>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1755" y="2785738"/>
              <a:ext cx="1876388" cy="1142674"/>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69971" y="3083081"/>
              <a:ext cx="1621129" cy="547988"/>
            </a:xfrm>
            <a:prstGeom prst="rect">
              <a:avLst/>
            </a:prstGeom>
          </p:spPr>
        </p:pic>
        <p:pic>
          <p:nvPicPr>
            <p:cNvPr id="16" name="Picture 5" descr="C:\Users\1090336\Desktop\2018-04-26_16165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270118" y="1893051"/>
              <a:ext cx="1876388" cy="608726"/>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12655" y="1542348"/>
              <a:ext cx="1660873" cy="1257481"/>
            </a:xfrm>
            <a:prstGeom prst="rect">
              <a:avLst/>
            </a:prstGeom>
          </p:spPr>
        </p:pic>
        <p:pic>
          <p:nvPicPr>
            <p:cNvPr id="17" name="図 1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46181" y="1931168"/>
              <a:ext cx="1876388" cy="532492"/>
            </a:xfrm>
            <a:prstGeom prst="rect">
              <a:avLst/>
            </a:prstGeom>
          </p:spPr>
        </p:pic>
        <p:pic>
          <p:nvPicPr>
            <p:cNvPr id="8" name="図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825650" y="4298094"/>
              <a:ext cx="1800074" cy="246439"/>
            </a:xfrm>
            <a:prstGeom prst="rect">
              <a:avLst/>
            </a:prstGeom>
          </p:spPr>
        </p:pic>
        <p:pic>
          <p:nvPicPr>
            <p:cNvPr id="9" name="図 8"/>
            <p:cNvPicPr>
              <a:picLocks noChangeAspect="1"/>
            </p:cNvPicPr>
            <p:nvPr/>
          </p:nvPicPr>
          <p:blipFill rotWithShape="1">
            <a:blip r:embed="rId11" cstate="screen">
              <a:extLst>
                <a:ext uri="{28A0092B-C50C-407E-A947-70E740481C1C}">
                  <a14:useLocalDpi xmlns:a14="http://schemas.microsoft.com/office/drawing/2010/main"/>
                </a:ext>
              </a:extLst>
            </a:blip>
            <a:srcRect l="13275" t="23661" r="14086" b="21251"/>
            <a:stretch/>
          </p:blipFill>
          <p:spPr>
            <a:xfrm>
              <a:off x="6649116" y="4084614"/>
              <a:ext cx="1702669" cy="598299"/>
            </a:xfrm>
            <a:prstGeom prst="rect">
              <a:avLst/>
            </a:prstGeom>
          </p:spPr>
        </p:pic>
        <p:sp>
          <p:nvSpPr>
            <p:cNvPr id="18" name="テキスト ボックス 17"/>
            <p:cNvSpPr txBox="1"/>
            <p:nvPr/>
          </p:nvSpPr>
          <p:spPr>
            <a:xfrm>
              <a:off x="9437464" y="4230169"/>
              <a:ext cx="1417376" cy="369332"/>
            </a:xfrm>
            <a:prstGeom prst="rect">
              <a:avLst/>
            </a:prstGeom>
            <a:noFill/>
          </p:spPr>
          <p:txBody>
            <a:bodyPr wrap="none" rtlCol="0">
              <a:spAutoFit/>
            </a:bodyPr>
            <a:lstStyle/>
            <a:p>
              <a:pPr algn="l" defTabSz="914358" rtl="0">
                <a:defRPr/>
              </a:pPr>
              <a:r>
                <a:rPr kumimoji="1" lang="en-US" altLang="ja-JP" kern="1200">
                  <a:solidFill>
                    <a:prstClr val="black"/>
                  </a:solidFill>
                  <a:latin typeface="游ゴシック" panose="020B0400000000000000" pitchFamily="50" charset="-128"/>
                  <a:ea typeface="游ゴシック" panose="020B0400000000000000" pitchFamily="50" charset="-128"/>
                  <a:cs typeface="+mn-cs"/>
                </a:rPr>
                <a:t>and more…</a:t>
              </a:r>
              <a:endParaRPr kumimoji="1" lang="ja-JP" altLang="en-US" kern="1200">
                <a:solidFill>
                  <a:prstClr val="black"/>
                </a:solidFill>
                <a:latin typeface="游ゴシック" panose="020B0400000000000000" pitchFamily="50" charset="-128"/>
                <a:ea typeface="游ゴシック" panose="020B0400000000000000" pitchFamily="50" charset="-128"/>
                <a:cs typeface="+mn-cs"/>
              </a:endParaRPr>
            </a:p>
          </p:txBody>
        </p:sp>
        <p:pic>
          <p:nvPicPr>
            <p:cNvPr id="32" name="図 31" descr="ロゴ&#10;&#10;中程度の精度で自動的に生成された説明">
              <a:extLst>
                <a:ext uri="{FF2B5EF4-FFF2-40B4-BE49-F238E27FC236}">
                  <a16:creationId xmlns:a16="http://schemas.microsoft.com/office/drawing/2014/main" id="{2D299FB3-3D77-5B7E-926E-A1EBDDAD862D}"/>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1181853" y="4164556"/>
              <a:ext cx="1610494" cy="513517"/>
            </a:xfrm>
            <a:prstGeom prst="rect">
              <a:avLst/>
            </a:prstGeom>
          </p:spPr>
        </p:pic>
      </p:grpSp>
      <p:sp>
        <p:nvSpPr>
          <p:cNvPr id="2" name="四角形: 角を丸くする 1">
            <a:extLst>
              <a:ext uri="{FF2B5EF4-FFF2-40B4-BE49-F238E27FC236}">
                <a16:creationId xmlns:a16="http://schemas.microsoft.com/office/drawing/2014/main" id="{1D8BBE13-BFF5-B484-DC45-035243423BDB}"/>
              </a:ext>
            </a:extLst>
          </p:cNvPr>
          <p:cNvSpPr/>
          <p:nvPr/>
        </p:nvSpPr>
        <p:spPr>
          <a:xfrm>
            <a:off x="852330" y="5786967"/>
            <a:ext cx="10487340" cy="4031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20">
            <a:extLst>
              <a:ext uri="{FF2B5EF4-FFF2-40B4-BE49-F238E27FC236}">
                <a16:creationId xmlns:a16="http://schemas.microsoft.com/office/drawing/2014/main" id="{F3006F11-0C89-F422-EA2E-9690BBBD0A1E}"/>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299851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a:extLst>
              <a:ext uri="{FF2B5EF4-FFF2-40B4-BE49-F238E27FC236}">
                <a16:creationId xmlns:a16="http://schemas.microsoft.com/office/drawing/2014/main" id="{705803CD-64F2-43D0-FF08-1EE3B8A78FB1}"/>
              </a:ext>
            </a:extLst>
          </p:cNvPr>
          <p:cNvSpPr>
            <a:spLocks noGrp="1"/>
          </p:cNvSpPr>
          <p:nvPr>
            <p:ph type="ctrTitle"/>
          </p:nvPr>
        </p:nvSpPr>
        <p:spPr>
          <a:xfrm>
            <a:off x="1237370" y="3117914"/>
            <a:ext cx="9310679" cy="1641475"/>
          </a:xfrm>
        </p:spPr>
        <p:txBody>
          <a:bodyPr>
            <a:normAutofit/>
          </a:bodyPr>
          <a:lstStyle/>
          <a:p>
            <a:r>
              <a:rPr lang="en-US" altLang="ja-JP" sz="3600" spc="200" dirty="0">
                <a:solidFill>
                  <a:schemeClr val="tx1">
                    <a:lumMod val="85000"/>
                    <a:lumOff val="15000"/>
                  </a:schemeClr>
                </a:solidFill>
              </a:rPr>
              <a:t>2. </a:t>
            </a:r>
            <a:r>
              <a:rPr lang="ja-JP" altLang="en-US" sz="3600" spc="200" dirty="0">
                <a:solidFill>
                  <a:schemeClr val="tx1">
                    <a:lumMod val="85000"/>
                    <a:lumOff val="15000"/>
                  </a:schemeClr>
                </a:solidFill>
              </a:rPr>
              <a:t>広告配信メニュー</a:t>
            </a:r>
          </a:p>
        </p:txBody>
      </p:sp>
    </p:spTree>
    <p:extLst>
      <p:ext uri="{BB962C8B-B14F-4D97-AF65-F5344CB8AC3E}">
        <p14:creationId xmlns:p14="http://schemas.microsoft.com/office/powerpoint/2010/main" val="101769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49A7DB6-92E8-74C4-8B89-AE374C67B66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1F3165-27A1-38A1-00D0-261C0C7C2787}"/>
              </a:ext>
            </a:extLst>
          </p:cNvPr>
          <p:cNvSpPr txBox="1"/>
          <p:nvPr/>
        </p:nvSpPr>
        <p:spPr>
          <a:xfrm>
            <a:off x="1114695" y="2072639"/>
            <a:ext cx="6947736" cy="3838423"/>
          </a:xfrm>
          <a:prstGeom prst="rect">
            <a:avLst/>
          </a:prstGeom>
          <a:noFill/>
        </p:spPr>
        <p:txBody>
          <a:bodyPr wrap="none" rtlCol="0">
            <a:spAutoFit/>
          </a:bodyPr>
          <a:lstStyle/>
          <a:p>
            <a:pPr>
              <a:lnSpc>
                <a:spcPct val="150000"/>
              </a:lnSpc>
            </a:pPr>
            <a:r>
              <a:rPr kumimoji="1" lang="en-US" altLang="ja-JP" sz="2800" b="1" spc="150" dirty="0">
                <a:solidFill>
                  <a:schemeClr val="tx1">
                    <a:lumMod val="85000"/>
                    <a:lumOff val="15000"/>
                  </a:schemeClr>
                </a:solidFill>
                <a:latin typeface="+mj-ea"/>
                <a:ea typeface="+mj-ea"/>
              </a:rPr>
              <a:t>1. </a:t>
            </a:r>
            <a:r>
              <a:rPr kumimoji="1" lang="ja-JP" altLang="en-US" sz="2800" b="1" spc="150" dirty="0">
                <a:solidFill>
                  <a:schemeClr val="tx1">
                    <a:lumMod val="85000"/>
                    <a:lumOff val="15000"/>
                  </a:schemeClr>
                </a:solidFill>
                <a:latin typeface="+mj-ea"/>
                <a:ea typeface="+mj-ea"/>
              </a:rPr>
              <a:t>タイアップ広告メニュー</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1.1 </a:t>
            </a:r>
            <a:r>
              <a:rPr kumimoji="1" lang="ja-JP" altLang="en-US" b="1" spc="150" dirty="0">
                <a:solidFill>
                  <a:schemeClr val="tx1">
                    <a:lumMod val="85000"/>
                    <a:lumOff val="15000"/>
                  </a:schemeClr>
                </a:solidFill>
                <a:latin typeface="+mj-ea"/>
                <a:ea typeface="+mj-ea"/>
              </a:rPr>
              <a:t>基本メニュー</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1.2 </a:t>
            </a:r>
            <a:r>
              <a:rPr kumimoji="1" lang="ja-JP" altLang="en-US" b="1" spc="150" dirty="0">
                <a:solidFill>
                  <a:schemeClr val="tx1">
                    <a:lumMod val="85000"/>
                    <a:lumOff val="15000"/>
                  </a:schemeClr>
                </a:solidFill>
                <a:latin typeface="+mj-ea"/>
                <a:ea typeface="+mj-ea"/>
              </a:rPr>
              <a:t>オプションメニュー</a:t>
            </a:r>
          </a:p>
          <a:p>
            <a:pPr>
              <a:lnSpc>
                <a:spcPct val="150000"/>
              </a:lnSpc>
            </a:pPr>
            <a:r>
              <a:rPr kumimoji="1" lang="en-US" altLang="ja-JP" sz="2800" b="1" spc="150" dirty="0">
                <a:solidFill>
                  <a:schemeClr val="tx1">
                    <a:lumMod val="85000"/>
                    <a:lumOff val="15000"/>
                  </a:schemeClr>
                </a:solidFill>
                <a:latin typeface="+mj-ea"/>
                <a:ea typeface="+mj-ea"/>
              </a:rPr>
              <a:t>2. </a:t>
            </a:r>
            <a:r>
              <a:rPr kumimoji="1" lang="ja-JP" altLang="en-US" sz="2800" b="1" spc="150" dirty="0">
                <a:solidFill>
                  <a:schemeClr val="tx1">
                    <a:lumMod val="85000"/>
                    <a:lumOff val="15000"/>
                  </a:schemeClr>
                </a:solidFill>
                <a:latin typeface="+mj-ea"/>
                <a:ea typeface="+mj-ea"/>
              </a:rPr>
              <a:t>広告配信メニュー</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2.1 </a:t>
            </a:r>
            <a:r>
              <a:rPr kumimoji="1" lang="ja-JP" altLang="en-US" b="1" spc="150" dirty="0">
                <a:solidFill>
                  <a:schemeClr val="tx1">
                    <a:lumMod val="85000"/>
                    <a:lumOff val="15000"/>
                  </a:schemeClr>
                </a:solidFill>
                <a:latin typeface="+mj-ea"/>
                <a:ea typeface="+mj-ea"/>
              </a:rPr>
              <a:t>メールマガジン広告</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2.2 </a:t>
            </a:r>
            <a:r>
              <a:rPr kumimoji="1" lang="ja-JP" altLang="en-US" b="1" spc="150" dirty="0">
                <a:solidFill>
                  <a:schemeClr val="tx1">
                    <a:lumMod val="85000"/>
                    <a:lumOff val="15000"/>
                  </a:schemeClr>
                </a:solidFill>
                <a:latin typeface="+mj-ea"/>
                <a:ea typeface="+mj-ea"/>
              </a:rPr>
              <a:t>ディスプレイ広告</a:t>
            </a:r>
          </a:p>
          <a:p>
            <a:pPr>
              <a:lnSpc>
                <a:spcPct val="150000"/>
              </a:lnSpc>
            </a:pPr>
            <a:r>
              <a:rPr kumimoji="1" lang="ja-JP" altLang="en-US" b="1" spc="150" dirty="0">
                <a:solidFill>
                  <a:schemeClr val="tx1">
                    <a:lumMod val="85000"/>
                    <a:lumOff val="15000"/>
                  </a:schemeClr>
                </a:solidFill>
                <a:latin typeface="+mj-ea"/>
                <a:ea typeface="+mj-ea"/>
              </a:rPr>
              <a:t>　</a:t>
            </a:r>
            <a:r>
              <a:rPr kumimoji="1" lang="en-US" altLang="ja-JP" b="1" spc="150" dirty="0">
                <a:solidFill>
                  <a:schemeClr val="tx1">
                    <a:lumMod val="85000"/>
                    <a:lumOff val="15000"/>
                  </a:schemeClr>
                </a:solidFill>
                <a:latin typeface="+mj-ea"/>
                <a:ea typeface="+mj-ea"/>
              </a:rPr>
              <a:t>2.3 </a:t>
            </a:r>
            <a:r>
              <a:rPr kumimoji="1" lang="ja-JP" altLang="en-US" b="1" spc="150" dirty="0">
                <a:solidFill>
                  <a:schemeClr val="tx1">
                    <a:lumMod val="85000"/>
                    <a:lumOff val="15000"/>
                  </a:schemeClr>
                </a:solidFill>
                <a:latin typeface="+mj-ea"/>
                <a:ea typeface="+mj-ea"/>
              </a:rPr>
              <a:t>ディスプレイ広告</a:t>
            </a:r>
            <a:r>
              <a:rPr kumimoji="1" lang="ja-JP" altLang="en-US" sz="1600" b="1" spc="150" dirty="0">
                <a:solidFill>
                  <a:schemeClr val="tx1">
                    <a:lumMod val="85000"/>
                    <a:lumOff val="15000"/>
                  </a:schemeClr>
                </a:solidFill>
                <a:latin typeface="+mj-ea"/>
                <a:ea typeface="+mj-ea"/>
              </a:rPr>
              <a:t>（朝日新聞デジタル版 限定メニュー）</a:t>
            </a:r>
          </a:p>
          <a:p>
            <a:pPr>
              <a:lnSpc>
                <a:spcPct val="150000"/>
              </a:lnSpc>
            </a:pPr>
            <a:r>
              <a:rPr kumimoji="1" lang="ja-JP" altLang="en-US" b="1" spc="150" dirty="0">
                <a:solidFill>
                  <a:schemeClr val="tx1">
                    <a:lumMod val="85000"/>
                    <a:lumOff val="15000"/>
                  </a:schemeClr>
                </a:solidFill>
                <a:latin typeface="+mj-ea"/>
                <a:ea typeface="+mj-ea"/>
              </a:rPr>
              <a:t>補足</a:t>
            </a:r>
            <a:r>
              <a:rPr kumimoji="1" lang="en-US" altLang="ja-JP" b="1" spc="150" dirty="0">
                <a:solidFill>
                  <a:schemeClr val="tx1">
                    <a:lumMod val="85000"/>
                    <a:lumOff val="15000"/>
                  </a:schemeClr>
                </a:solidFill>
                <a:latin typeface="+mj-ea"/>
                <a:ea typeface="+mj-ea"/>
              </a:rPr>
              <a:t>. </a:t>
            </a:r>
            <a:r>
              <a:rPr kumimoji="1" lang="ja-JP" altLang="en-US" b="1" spc="150" dirty="0">
                <a:solidFill>
                  <a:schemeClr val="tx1">
                    <a:lumMod val="85000"/>
                    <a:lumOff val="15000"/>
                  </a:schemeClr>
                </a:solidFill>
                <a:latin typeface="+mj-ea"/>
                <a:ea typeface="+mj-ea"/>
              </a:rPr>
              <a:t>原稿レギュレーション</a:t>
            </a:r>
          </a:p>
        </p:txBody>
      </p:sp>
    </p:spTree>
    <p:extLst>
      <p:ext uri="{BB962C8B-B14F-4D97-AF65-F5344CB8AC3E}">
        <p14:creationId xmlns:p14="http://schemas.microsoft.com/office/powerpoint/2010/main" val="112869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a:bodyPr>
          <a:lstStyle/>
          <a:p>
            <a:r>
              <a:rPr lang="ja-JP" altLang="en-US" sz="3600" spc="200" dirty="0"/>
              <a:t>メールマガジン</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rPr>
              <a:t>広告配信メニュー</a:t>
            </a:r>
          </a:p>
        </p:txBody>
      </p:sp>
    </p:spTree>
    <p:extLst>
      <p:ext uri="{BB962C8B-B14F-4D97-AF65-F5344CB8AC3E}">
        <p14:creationId xmlns:p14="http://schemas.microsoft.com/office/powerpoint/2010/main" val="159224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9046A6F-2D89-5A63-AFC7-7F60D331BA3F}"/>
              </a:ext>
            </a:extLst>
          </p:cNvPr>
          <p:cNvSpPr/>
          <p:nvPr/>
        </p:nvSpPr>
        <p:spPr>
          <a:xfrm>
            <a:off x="6300882" y="1871994"/>
            <a:ext cx="5444233" cy="450250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21</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p:txBody>
          <a:bodyPr>
            <a:noAutofit/>
          </a:bodyPr>
          <a:lstStyle/>
          <a:p>
            <a:r>
              <a:rPr lang="ja-JP" altLang="en-US" dirty="0"/>
              <a:t>テキスト</a:t>
            </a:r>
            <a:r>
              <a:rPr lang="en-US" altLang="ja-JP" dirty="0"/>
              <a:t>. </a:t>
            </a:r>
            <a:r>
              <a:rPr lang="ja-JP" altLang="en-US" dirty="0"/>
              <a:t>朝日</a:t>
            </a:r>
            <a:r>
              <a:rPr lang="en-US" altLang="ja-JP" dirty="0"/>
              <a:t>ID</a:t>
            </a:r>
            <a:r>
              <a:rPr lang="ja-JP" altLang="en-US" dirty="0"/>
              <a:t>メールマガジン広告</a:t>
            </a:r>
          </a:p>
        </p:txBody>
      </p:sp>
      <p:sp>
        <p:nvSpPr>
          <p:cNvPr id="26" name="正方形/長方形 25">
            <a:extLst>
              <a:ext uri="{FF2B5EF4-FFF2-40B4-BE49-F238E27FC236}">
                <a16:creationId xmlns:a16="http://schemas.microsoft.com/office/drawing/2014/main" id="{2A225176-9092-7A41-AF7D-7A0CC0446B9D}"/>
              </a:ext>
            </a:extLst>
          </p:cNvPr>
          <p:cNvSpPr/>
          <p:nvPr/>
        </p:nvSpPr>
        <p:spPr>
          <a:xfrm>
            <a:off x="695705" y="1871993"/>
            <a:ext cx="5400296" cy="4502507"/>
          </a:xfrm>
          <a:prstGeom prst="rect">
            <a:avLst/>
          </a:prstGeom>
          <a:solidFill>
            <a:schemeClr val="bg1"/>
          </a:solidFill>
          <a:ln w="6350">
            <a:solidFill>
              <a:schemeClr val="bg1">
                <a:lumMod val="75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明朝"/>
              <a:ea typeface="游明朝"/>
            </a:endParaRPr>
          </a:p>
        </p:txBody>
      </p:sp>
      <p:sp>
        <p:nvSpPr>
          <p:cNvPr id="29" name="テキスト ボックス 28">
            <a:extLst>
              <a:ext uri="{FF2B5EF4-FFF2-40B4-BE49-F238E27FC236}">
                <a16:creationId xmlns:a16="http://schemas.microsoft.com/office/drawing/2014/main" id="{BFE08E85-1F61-9B4A-9E37-D376EC814359}"/>
              </a:ext>
            </a:extLst>
          </p:cNvPr>
          <p:cNvSpPr txBox="1"/>
          <p:nvPr/>
        </p:nvSpPr>
        <p:spPr>
          <a:xfrm>
            <a:off x="6513352" y="5318259"/>
            <a:ext cx="5047771" cy="443904"/>
          </a:xfrm>
          <a:prstGeom prst="rect">
            <a:avLst/>
          </a:prstGeom>
          <a:noFill/>
        </p:spPr>
        <p:txBody>
          <a:bodyPr wrap="square" lIns="0" tIns="0" rIns="0" bIns="0" rtlCol="0">
            <a:spAutoFit/>
          </a:bodyPr>
          <a:lstStyle>
            <a:defPPr>
              <a:defRPr lang="ja-JP"/>
            </a:defPPr>
            <a:lvl1pPr marL="99450" marR="0" lvl="0" indent="-99450" fontAlgn="auto">
              <a:lnSpc>
                <a:spcPct val="114000"/>
              </a:lnSpc>
              <a:spcBef>
                <a:spcPts val="200"/>
              </a:spcBef>
              <a:spcAft>
                <a:spcPts val="0"/>
              </a:spcAft>
              <a:buClrTx/>
              <a:buSzTx/>
              <a:buFont typeface="Arial" panose="020B0604020202020204" pitchFamily="34" charset="0"/>
              <a:buChar char="•"/>
              <a:tabLst/>
              <a:defRPr sz="700">
                <a:solidFill>
                  <a:schemeClr val="accent4"/>
                </a:solidFill>
                <a:latin typeface="游ゴシック" panose="020B0400000000000000" pitchFamily="50" charset="-128"/>
                <a:ea typeface="游ゴシック" panose="020B0400000000000000" pitchFamily="50" charset="-128"/>
              </a:defRPr>
            </a:lvl1pPr>
          </a:lstStyle>
          <a:p>
            <a:pPr marL="99445" indent="-99445" algn="l" defTabSz="914358" rtl="0">
              <a:defRPr/>
            </a:pPr>
            <a:r>
              <a:rPr kumimoji="1" lang="ja-JP" altLang="en-US" sz="800" kern="1200" dirty="0">
                <a:solidFill>
                  <a:srgbClr val="787871"/>
                </a:solidFill>
                <a:cs typeface="+mn-cs"/>
              </a:rPr>
              <a:t>配信通数と単価により下回る場合も、料金は最低出稿金額の</a:t>
            </a:r>
            <a:r>
              <a:rPr kumimoji="1" lang="en-US" altLang="ja-JP" sz="800" kern="1200" dirty="0">
                <a:solidFill>
                  <a:srgbClr val="787871"/>
                </a:solidFill>
                <a:cs typeface="+mn-cs"/>
              </a:rPr>
              <a:t>500,000</a:t>
            </a:r>
            <a:r>
              <a:rPr kumimoji="1" lang="ja-JP" altLang="en-US" sz="800" kern="1200" dirty="0">
                <a:solidFill>
                  <a:srgbClr val="787871"/>
                </a:solidFill>
                <a:cs typeface="+mn-cs"/>
              </a:rPr>
              <a:t>円にて賜ります。</a:t>
            </a:r>
          </a:p>
          <a:p>
            <a:pPr marL="99445" indent="-99445" algn="l" defTabSz="914358" rtl="0">
              <a:defRPr/>
            </a:pPr>
            <a:r>
              <a:rPr kumimoji="1" lang="ja-JP" altLang="en-US" sz="800" kern="1200" dirty="0">
                <a:solidFill>
                  <a:srgbClr val="787871"/>
                </a:solidFill>
                <a:cs typeface="+mn-cs"/>
              </a:rPr>
              <a:t>メール本文には定型のヘッダーとフッターがつきます。</a:t>
            </a:r>
          </a:p>
          <a:p>
            <a:pPr marL="99445" indent="-99445" algn="l" defTabSz="914358" rtl="0">
              <a:defRPr/>
            </a:pPr>
            <a:endParaRPr kumimoji="1" lang="ja-JP" altLang="en-US" sz="667" kern="1200" dirty="0">
              <a:solidFill>
                <a:srgbClr val="787871"/>
              </a:solidFill>
              <a:cs typeface="+mn-cs"/>
            </a:endParaRPr>
          </a:p>
        </p:txBody>
      </p:sp>
      <p:pic>
        <p:nvPicPr>
          <p:cNvPr id="53" name="Picture 2">
            <a:extLst>
              <a:ext uri="{FF2B5EF4-FFF2-40B4-BE49-F238E27FC236}">
                <a16:creationId xmlns:a16="http://schemas.microsoft.com/office/drawing/2014/main" id="{B4476E1C-5663-D743-8CB1-4A264569CC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586" y="2127034"/>
            <a:ext cx="4990531" cy="399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テキスト プレースホルダー 1">
            <a:extLst>
              <a:ext uri="{FF2B5EF4-FFF2-40B4-BE49-F238E27FC236}">
                <a16:creationId xmlns:a16="http://schemas.microsoft.com/office/drawing/2014/main" id="{EDAF652A-BAAB-441F-BE3C-F81977BA06E5}"/>
              </a:ext>
            </a:extLst>
          </p:cNvPr>
          <p:cNvSpPr txBox="1">
            <a:spLocks/>
          </p:cNvSpPr>
          <p:nvPr/>
        </p:nvSpPr>
        <p:spPr>
          <a:xfrm>
            <a:off x="595576" y="819620"/>
            <a:ext cx="11149539" cy="781597"/>
          </a:xfrm>
          <a:prstGeom prst="rect">
            <a:avLst/>
          </a:prstGeom>
        </p:spPr>
        <p:txBody>
          <a:bodyPr vert="horz" lIns="91434" tIns="45717" rIns="91434" bIns="45717"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dirty="0">
                <a:solidFill>
                  <a:prstClr val="black"/>
                </a:solidFill>
                <a:latin typeface="游ゴシック" panose="020B0400000000000000" pitchFamily="50" charset="-128"/>
                <a:ea typeface="游ゴシック" panose="020B0400000000000000" pitchFamily="50" charset="-128"/>
              </a:rPr>
              <a:t>朝日</a:t>
            </a:r>
            <a:r>
              <a:rPr lang="en-US" altLang="ja-JP" dirty="0">
                <a:solidFill>
                  <a:prstClr val="black"/>
                </a:solidFill>
                <a:latin typeface="游ゴシック" panose="020B0400000000000000" pitchFamily="50" charset="-128"/>
                <a:ea typeface="游ゴシック" panose="020B0400000000000000" pitchFamily="50" charset="-128"/>
              </a:rPr>
              <a:t>ID</a:t>
            </a:r>
            <a:r>
              <a:rPr lang="ja-JP" altLang="en-US" dirty="0">
                <a:solidFill>
                  <a:prstClr val="black"/>
                </a:solidFill>
                <a:latin typeface="游ゴシック" panose="020B0400000000000000" pitchFamily="50" charset="-128"/>
                <a:ea typeface="游ゴシック" panose="020B0400000000000000" pitchFamily="50" charset="-128"/>
              </a:rPr>
              <a:t>会員</a:t>
            </a:r>
            <a:r>
              <a:rPr lang="en-US" altLang="ja-JP" dirty="0">
                <a:solidFill>
                  <a:prstClr val="black"/>
                </a:solidFill>
                <a:latin typeface="游ゴシック" panose="020B0400000000000000" pitchFamily="50" charset="-128"/>
                <a:ea typeface="游ゴシック" panose="020B0400000000000000" pitchFamily="50" charset="-128"/>
              </a:rPr>
              <a:t>(</a:t>
            </a:r>
            <a:r>
              <a:rPr lang="ja-JP" altLang="en-US" dirty="0">
                <a:solidFill>
                  <a:prstClr val="black"/>
                </a:solidFill>
                <a:latin typeface="游ゴシック" panose="020B0400000000000000" pitchFamily="50" charset="-128"/>
                <a:ea typeface="游ゴシック" panose="020B0400000000000000" pitchFamily="50" charset="-128"/>
              </a:rPr>
              <a:t>新聞購読者、イベント参加者、朝日新聞デジタル会員など）に向けて、メールマガジン広告を配信します。属性や行動履歴からターゲットをしぼることができます。メールマガジン広告のクリック率は内容によって変動しますが、想定としては</a:t>
            </a:r>
            <a:r>
              <a:rPr lang="en-US" altLang="ja-JP" dirty="0">
                <a:solidFill>
                  <a:prstClr val="black"/>
                </a:solidFill>
                <a:latin typeface="游ゴシック" panose="020B0400000000000000" pitchFamily="50" charset="-128"/>
                <a:ea typeface="游ゴシック" panose="020B0400000000000000" pitchFamily="50" charset="-128"/>
              </a:rPr>
              <a:t>0.3</a:t>
            </a:r>
            <a:r>
              <a:rPr lang="ja-JP" altLang="en-US" dirty="0">
                <a:solidFill>
                  <a:prstClr val="black"/>
                </a:solidFill>
                <a:latin typeface="游ゴシック" panose="020B0400000000000000" pitchFamily="50" charset="-128"/>
                <a:ea typeface="游ゴシック" panose="020B0400000000000000" pitchFamily="50" charset="-128"/>
              </a:rPr>
              <a:t>～</a:t>
            </a:r>
            <a:r>
              <a:rPr lang="en-US" altLang="ja-JP" dirty="0">
                <a:solidFill>
                  <a:prstClr val="black"/>
                </a:solidFill>
                <a:latin typeface="游ゴシック" panose="020B0400000000000000" pitchFamily="50" charset="-128"/>
                <a:ea typeface="游ゴシック" panose="020B0400000000000000" pitchFamily="50" charset="-128"/>
              </a:rPr>
              <a:t>0.5</a:t>
            </a:r>
            <a:r>
              <a:rPr lang="ja-JP" altLang="en-US" dirty="0">
                <a:solidFill>
                  <a:prstClr val="black"/>
                </a:solidFill>
                <a:latin typeface="游ゴシック" panose="020B0400000000000000" pitchFamily="50" charset="-128"/>
                <a:ea typeface="游ゴシック" panose="020B0400000000000000" pitchFamily="50" charset="-128"/>
              </a:rPr>
              <a:t>％程度です。イベントの告知、キャンペーンの訴求などにお役立てください。</a:t>
            </a:r>
            <a:r>
              <a:rPr lang="en-US" altLang="ja-JP" dirty="0">
                <a:solidFill>
                  <a:prstClr val="black"/>
                </a:solidFill>
                <a:latin typeface="游ゴシック" panose="020B0400000000000000" pitchFamily="50" charset="-128"/>
                <a:ea typeface="游ゴシック" panose="020B0400000000000000" pitchFamily="50" charset="-128"/>
              </a:rPr>
              <a:t>※</a:t>
            </a:r>
            <a:r>
              <a:rPr lang="ja-JP" altLang="en-US" dirty="0">
                <a:solidFill>
                  <a:prstClr val="black"/>
                </a:solidFill>
                <a:latin typeface="游ゴシック" panose="020B0400000000000000" pitchFamily="50" charset="-128"/>
                <a:ea typeface="游ゴシック" panose="020B0400000000000000" pitchFamily="50" charset="-128"/>
              </a:rPr>
              <a:t>メールマガジンはこのほかにも媒体ごとのユーザーに向けて配信できるメニューもございます。詳しくは担当者にお問合せください。</a:t>
            </a:r>
          </a:p>
        </p:txBody>
      </p:sp>
      <p:grpSp>
        <p:nvGrpSpPr>
          <p:cNvPr id="15" name="グループ化 14">
            <a:extLst>
              <a:ext uri="{FF2B5EF4-FFF2-40B4-BE49-F238E27FC236}">
                <a16:creationId xmlns:a16="http://schemas.microsoft.com/office/drawing/2014/main" id="{A5490E9C-BCA4-51BB-9577-8D796D0B4FF1}"/>
              </a:ext>
            </a:extLst>
          </p:cNvPr>
          <p:cNvGrpSpPr/>
          <p:nvPr/>
        </p:nvGrpSpPr>
        <p:grpSpPr>
          <a:xfrm>
            <a:off x="6504583" y="2034498"/>
            <a:ext cx="5048404" cy="3070656"/>
            <a:chOff x="6504583" y="2034498"/>
            <a:chExt cx="5048404" cy="3070656"/>
          </a:xfrm>
        </p:grpSpPr>
        <p:sp>
          <p:nvSpPr>
            <p:cNvPr id="30" name="テキスト ボックス 29">
              <a:extLst>
                <a:ext uri="{FF2B5EF4-FFF2-40B4-BE49-F238E27FC236}">
                  <a16:creationId xmlns:a16="http://schemas.microsoft.com/office/drawing/2014/main" id="{51A0F3DD-E98B-1A4C-BBC7-0C58392CB41C}"/>
                </a:ext>
              </a:extLst>
            </p:cNvPr>
            <p:cNvSpPr txBox="1"/>
            <p:nvPr/>
          </p:nvSpPr>
          <p:spPr>
            <a:xfrm>
              <a:off x="7805583" y="2429182"/>
              <a:ext cx="1444306"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最大 全角</a:t>
              </a: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2,000</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文字</a:t>
              </a:r>
            </a:p>
          </p:txBody>
        </p:sp>
        <p:sp>
          <p:nvSpPr>
            <p:cNvPr id="31" name="テキスト ボックス 30">
              <a:extLst>
                <a:ext uri="{FF2B5EF4-FFF2-40B4-BE49-F238E27FC236}">
                  <a16:creationId xmlns:a16="http://schemas.microsoft.com/office/drawing/2014/main" id="{651BF723-7E19-8148-BFF5-4675BC4CABC6}"/>
                </a:ext>
              </a:extLst>
            </p:cNvPr>
            <p:cNvSpPr txBox="1"/>
            <p:nvPr/>
          </p:nvSpPr>
          <p:spPr>
            <a:xfrm>
              <a:off x="7805583" y="3136508"/>
              <a:ext cx="2123658" cy="553998"/>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毎週水曜午前、木曜午前</a:t>
              </a:r>
              <a:endPar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配信日は事前にご相談下さい</a:t>
              </a:r>
            </a:p>
            <a:p>
              <a:pPr algn="l" defTabSz="914358" rtl="0">
                <a:defRPr/>
              </a:pPr>
              <a:endPar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EE48EFF-2BF9-774B-857E-54B2429B627A}"/>
                </a:ext>
              </a:extLst>
            </p:cNvPr>
            <p:cNvSpPr txBox="1"/>
            <p:nvPr/>
          </p:nvSpPr>
          <p:spPr>
            <a:xfrm>
              <a:off x="7805583" y="2087461"/>
              <a:ext cx="738664" cy="255006"/>
            </a:xfrm>
            <a:prstGeom prst="rect">
              <a:avLst/>
            </a:prstGeom>
            <a:noFill/>
          </p:spPr>
          <p:txBody>
            <a:bodyPr wrap="none" rtlCol="0">
              <a:spAutoFit/>
            </a:bodyPr>
            <a:lstStyle/>
            <a:p>
              <a:pPr algn="l" defTabSz="914358" rtl="0">
                <a:lnSpc>
                  <a:spcPct val="110000"/>
                </a:lnSpc>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テキスト</a:t>
              </a:r>
              <a:endPar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D83318CA-F3FB-0742-9C48-2AEE0B0B710A}"/>
                </a:ext>
              </a:extLst>
            </p:cNvPr>
            <p:cNvSpPr txBox="1"/>
            <p:nvPr/>
          </p:nvSpPr>
          <p:spPr>
            <a:xfrm>
              <a:off x="7805583" y="2789741"/>
              <a:ext cx="822661" cy="255006"/>
            </a:xfrm>
            <a:prstGeom prst="rect">
              <a:avLst/>
            </a:prstGeom>
            <a:noFill/>
          </p:spPr>
          <p:txBody>
            <a:bodyPr wrap="none" rtlCol="0">
              <a:spAutoFit/>
            </a:bodyPr>
            <a:lstStyle/>
            <a:p>
              <a:pPr algn="l" defTabSz="914358" rtl="0">
                <a:lnSpc>
                  <a:spcPct val="110000"/>
                </a:lnSpc>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1</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原稿のみ</a:t>
              </a:r>
            </a:p>
          </p:txBody>
        </p:sp>
        <p:sp>
          <p:nvSpPr>
            <p:cNvPr id="34" name="テキスト ボックス 33">
              <a:extLst>
                <a:ext uri="{FF2B5EF4-FFF2-40B4-BE49-F238E27FC236}">
                  <a16:creationId xmlns:a16="http://schemas.microsoft.com/office/drawing/2014/main" id="{D22027D1-1357-0046-AE2C-924D2780AE81}"/>
                </a:ext>
              </a:extLst>
            </p:cNvPr>
            <p:cNvSpPr txBox="1"/>
            <p:nvPr/>
          </p:nvSpPr>
          <p:spPr>
            <a:xfrm>
              <a:off x="7805583" y="4475738"/>
              <a:ext cx="822661"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9営業日前</a:t>
              </a:r>
            </a:p>
          </p:txBody>
        </p:sp>
        <p:sp>
          <p:nvSpPr>
            <p:cNvPr id="35" name="テキスト ボックス 34">
              <a:extLst>
                <a:ext uri="{FF2B5EF4-FFF2-40B4-BE49-F238E27FC236}">
                  <a16:creationId xmlns:a16="http://schemas.microsoft.com/office/drawing/2014/main" id="{E8DDA586-36DE-2C45-9E84-1A562633B7A7}"/>
                </a:ext>
              </a:extLst>
            </p:cNvPr>
            <p:cNvSpPr txBox="1"/>
            <p:nvPr/>
          </p:nvSpPr>
          <p:spPr>
            <a:xfrm>
              <a:off x="7805583" y="4078271"/>
              <a:ext cx="629660" cy="246221"/>
            </a:xfrm>
            <a:prstGeom prst="rect">
              <a:avLst/>
            </a:prstGeom>
            <a:noFill/>
          </p:spPr>
          <p:txBody>
            <a:bodyPr wrap="none" rtlCol="0">
              <a:spAutoFit/>
            </a:bodyPr>
            <a:lstStyle/>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50</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万円</a:t>
              </a:r>
            </a:p>
          </p:txBody>
        </p:sp>
        <p:sp>
          <p:nvSpPr>
            <p:cNvPr id="36" name="テキスト ボックス 35">
              <a:extLst>
                <a:ext uri="{FF2B5EF4-FFF2-40B4-BE49-F238E27FC236}">
                  <a16:creationId xmlns:a16="http://schemas.microsoft.com/office/drawing/2014/main" id="{ACEAA5FA-7EC6-7F49-9DDA-5C2A5E59A7F0}"/>
                </a:ext>
              </a:extLst>
            </p:cNvPr>
            <p:cNvSpPr txBox="1"/>
            <p:nvPr/>
          </p:nvSpPr>
          <p:spPr>
            <a:xfrm>
              <a:off x="7853289" y="3635218"/>
              <a:ext cx="631354" cy="230206"/>
            </a:xfrm>
            <a:prstGeom prst="rect">
              <a:avLst/>
            </a:prstGeom>
            <a:noFill/>
          </p:spPr>
          <p:txBody>
            <a:bodyPr wrap="none" lIns="55449" tIns="27725" rIns="55449" bIns="27725" rtlCol="0" anchor="t">
              <a:spAutoFit/>
            </a:bodyPr>
            <a:lstStyle/>
            <a:p>
              <a:pPr algn="l" defTabSz="914358" rtl="0">
                <a:lnSpc>
                  <a:spcPct val="120000"/>
                </a:lnSpc>
                <a:defRPr/>
              </a:pPr>
              <a:r>
                <a:rPr kumimoji="1" lang="en-US" altLang="ja-JP" sz="1000" b="1" kern="1200" spc="80">
                  <a:solidFill>
                    <a:prstClr val="black"/>
                  </a:solidFill>
                  <a:latin typeface="游ゴシック"/>
                  <a:ea typeface="游ゴシック"/>
                  <a:cs typeface="+mn-cs"/>
                </a:rPr>
                <a:t>20</a:t>
              </a:r>
              <a:r>
                <a:rPr kumimoji="1" lang="ja-JP" altLang="en-US" sz="1000" b="1" kern="1200" spc="80">
                  <a:solidFill>
                    <a:prstClr val="black"/>
                  </a:solidFill>
                  <a:latin typeface="游ゴシック"/>
                  <a:ea typeface="游ゴシック"/>
                  <a:cs typeface="+mn-cs"/>
                </a:rPr>
                <a:t>円</a:t>
              </a:r>
              <a:r>
                <a:rPr kumimoji="1" lang="en-US" altLang="ja-JP" sz="1000" b="1" kern="1200" spc="80">
                  <a:solidFill>
                    <a:prstClr val="black"/>
                  </a:solidFill>
                  <a:latin typeface="游ゴシック"/>
                  <a:ea typeface="游ゴシック"/>
                  <a:cs typeface="+mn-cs"/>
                </a:rPr>
                <a:t>/</a:t>
              </a:r>
              <a:r>
                <a:rPr kumimoji="1" lang="ja-JP" altLang="en-US" sz="1000" b="1" kern="1200" spc="80">
                  <a:solidFill>
                    <a:prstClr val="black"/>
                  </a:solidFill>
                  <a:latin typeface="游ゴシック"/>
                  <a:ea typeface="游ゴシック"/>
                  <a:cs typeface="+mn-cs"/>
                </a:rPr>
                <a:t>通</a:t>
              </a:r>
              <a:endParaRPr kumimoji="1" lang="en-US" altLang="ja-JP" sz="1000" b="1" kern="1200" spc="80">
                <a:solidFill>
                  <a:prstClr val="black"/>
                </a:solidFill>
                <a:latin typeface="游ゴシック"/>
                <a:ea typeface="游ゴシック"/>
                <a:cs typeface="+mn-cs"/>
              </a:endParaRPr>
            </a:p>
          </p:txBody>
        </p:sp>
        <p:cxnSp>
          <p:nvCxnSpPr>
            <p:cNvPr id="37" name="直線コネクタ 36">
              <a:extLst>
                <a:ext uri="{FF2B5EF4-FFF2-40B4-BE49-F238E27FC236}">
                  <a16:creationId xmlns:a16="http://schemas.microsoft.com/office/drawing/2014/main" id="{77E9D4B8-235A-2D47-B2B7-0D681DA748D4}"/>
                </a:ext>
              </a:extLst>
            </p:cNvPr>
            <p:cNvCxnSpPr>
              <a:cxnSpLocks/>
            </p:cNvCxnSpPr>
            <p:nvPr/>
          </p:nvCxnSpPr>
          <p:spPr>
            <a:xfrm>
              <a:off x="6505216" y="2034498"/>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D5F2FB4-69A5-AD4B-A945-0F35A9963F23}"/>
                </a:ext>
              </a:extLst>
            </p:cNvPr>
            <p:cNvCxnSpPr>
              <a:cxnSpLocks/>
            </p:cNvCxnSpPr>
            <p:nvPr/>
          </p:nvCxnSpPr>
          <p:spPr>
            <a:xfrm>
              <a:off x="6505216" y="237399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8EE9C91-159C-C944-87BE-0144BA8A1605}"/>
                </a:ext>
              </a:extLst>
            </p:cNvPr>
            <p:cNvCxnSpPr>
              <a:cxnSpLocks/>
            </p:cNvCxnSpPr>
            <p:nvPr/>
          </p:nvCxnSpPr>
          <p:spPr>
            <a:xfrm>
              <a:off x="6505216" y="271349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C7305B3-E992-9442-9105-48AED53F3771}"/>
                </a:ext>
              </a:extLst>
            </p:cNvPr>
            <p:cNvCxnSpPr>
              <a:cxnSpLocks/>
            </p:cNvCxnSpPr>
            <p:nvPr/>
          </p:nvCxnSpPr>
          <p:spPr>
            <a:xfrm>
              <a:off x="6505216" y="3052986"/>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6CC04B7-A917-C141-9FFC-DA549BA665D9}"/>
                </a:ext>
              </a:extLst>
            </p:cNvPr>
            <p:cNvCxnSpPr>
              <a:cxnSpLocks/>
            </p:cNvCxnSpPr>
            <p:nvPr/>
          </p:nvCxnSpPr>
          <p:spPr>
            <a:xfrm>
              <a:off x="6505216" y="3525343"/>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C09AC72-BC61-184C-B811-BE4892B69495}"/>
                </a:ext>
              </a:extLst>
            </p:cNvPr>
            <p:cNvCxnSpPr>
              <a:cxnSpLocks/>
            </p:cNvCxnSpPr>
            <p:nvPr/>
          </p:nvCxnSpPr>
          <p:spPr>
            <a:xfrm>
              <a:off x="6505216" y="3977689"/>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D777D54-4BEC-4944-9CA1-A3F08D2C2357}"/>
                </a:ext>
              </a:extLst>
            </p:cNvPr>
            <p:cNvCxnSpPr>
              <a:cxnSpLocks/>
            </p:cNvCxnSpPr>
            <p:nvPr/>
          </p:nvCxnSpPr>
          <p:spPr>
            <a:xfrm>
              <a:off x="6505216" y="441097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30AA0123-CCC8-B544-AE32-7A2CFBB82B8D}"/>
                </a:ext>
              </a:extLst>
            </p:cNvPr>
            <p:cNvSpPr txBox="1"/>
            <p:nvPr/>
          </p:nvSpPr>
          <p:spPr>
            <a:xfrm>
              <a:off x="6504583" y="2429182"/>
              <a:ext cx="600164"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文字数</a:t>
              </a:r>
            </a:p>
          </p:txBody>
        </p:sp>
        <p:sp>
          <p:nvSpPr>
            <p:cNvPr id="46" name="テキスト ボックス 45">
              <a:extLst>
                <a:ext uri="{FF2B5EF4-FFF2-40B4-BE49-F238E27FC236}">
                  <a16:creationId xmlns:a16="http://schemas.microsoft.com/office/drawing/2014/main" id="{44DBAFF1-A2D4-9543-9968-B1A7E5C022CA}"/>
                </a:ext>
              </a:extLst>
            </p:cNvPr>
            <p:cNvSpPr txBox="1"/>
            <p:nvPr/>
          </p:nvSpPr>
          <p:spPr>
            <a:xfrm>
              <a:off x="6504583" y="2098477"/>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形式</a:t>
              </a:r>
            </a:p>
          </p:txBody>
        </p:sp>
        <p:sp>
          <p:nvSpPr>
            <p:cNvPr id="47" name="テキスト ボックス 46">
              <a:extLst>
                <a:ext uri="{FF2B5EF4-FFF2-40B4-BE49-F238E27FC236}">
                  <a16:creationId xmlns:a16="http://schemas.microsoft.com/office/drawing/2014/main" id="{6C236255-7528-CC40-AD46-F5E45E924E50}"/>
                </a:ext>
              </a:extLst>
            </p:cNvPr>
            <p:cNvSpPr txBox="1"/>
            <p:nvPr/>
          </p:nvSpPr>
          <p:spPr>
            <a:xfrm>
              <a:off x="6504583" y="3133671"/>
              <a:ext cx="8771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配信可能日</a:t>
              </a:r>
            </a:p>
          </p:txBody>
        </p:sp>
        <p:sp>
          <p:nvSpPr>
            <p:cNvPr id="48" name="テキスト ボックス 47">
              <a:extLst>
                <a:ext uri="{FF2B5EF4-FFF2-40B4-BE49-F238E27FC236}">
                  <a16:creationId xmlns:a16="http://schemas.microsoft.com/office/drawing/2014/main" id="{8C0641EB-C4D2-C64A-B91B-77CCBC11A42D}"/>
                </a:ext>
              </a:extLst>
            </p:cNvPr>
            <p:cNvSpPr txBox="1"/>
            <p:nvPr/>
          </p:nvSpPr>
          <p:spPr>
            <a:xfrm>
              <a:off x="6504583" y="3625515"/>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料金</a:t>
              </a:r>
            </a:p>
          </p:txBody>
        </p:sp>
        <p:sp>
          <p:nvSpPr>
            <p:cNvPr id="49" name="テキスト ボックス 48">
              <a:extLst>
                <a:ext uri="{FF2B5EF4-FFF2-40B4-BE49-F238E27FC236}">
                  <a16:creationId xmlns:a16="http://schemas.microsoft.com/office/drawing/2014/main" id="{047A9CD5-DB56-5543-A21B-66204927A8B3}"/>
                </a:ext>
              </a:extLst>
            </p:cNvPr>
            <p:cNvSpPr txBox="1"/>
            <p:nvPr/>
          </p:nvSpPr>
          <p:spPr>
            <a:xfrm>
              <a:off x="6504583" y="4085970"/>
              <a:ext cx="10156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最低出稿金額</a:t>
              </a:r>
            </a:p>
          </p:txBody>
        </p:sp>
        <p:sp>
          <p:nvSpPr>
            <p:cNvPr id="50" name="テキスト ボックス 49">
              <a:extLst>
                <a:ext uri="{FF2B5EF4-FFF2-40B4-BE49-F238E27FC236}">
                  <a16:creationId xmlns:a16="http://schemas.microsoft.com/office/drawing/2014/main" id="{C5DA3557-BB1E-B445-9FB3-433C58D25D71}"/>
                </a:ext>
              </a:extLst>
            </p:cNvPr>
            <p:cNvSpPr txBox="1"/>
            <p:nvPr/>
          </p:nvSpPr>
          <p:spPr>
            <a:xfrm>
              <a:off x="6504583" y="4472480"/>
              <a:ext cx="738664"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申込期限</a:t>
              </a:r>
            </a:p>
          </p:txBody>
        </p:sp>
        <p:sp>
          <p:nvSpPr>
            <p:cNvPr id="51" name="テキスト ボックス 50">
              <a:extLst>
                <a:ext uri="{FF2B5EF4-FFF2-40B4-BE49-F238E27FC236}">
                  <a16:creationId xmlns:a16="http://schemas.microsoft.com/office/drawing/2014/main" id="{3B11F556-CBE8-134A-8FD0-EA49E3F846D8}"/>
                </a:ext>
              </a:extLst>
            </p:cNvPr>
            <p:cNvSpPr txBox="1"/>
            <p:nvPr/>
          </p:nvSpPr>
          <p:spPr>
            <a:xfrm>
              <a:off x="6504583" y="2777323"/>
              <a:ext cx="738664"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原稿本数</a:t>
              </a:r>
            </a:p>
          </p:txBody>
        </p:sp>
        <p:cxnSp>
          <p:nvCxnSpPr>
            <p:cNvPr id="52" name="直線コネクタ 51">
              <a:extLst>
                <a:ext uri="{FF2B5EF4-FFF2-40B4-BE49-F238E27FC236}">
                  <a16:creationId xmlns:a16="http://schemas.microsoft.com/office/drawing/2014/main" id="{8F956842-D064-234F-A7B1-969A5FEB7406}"/>
                </a:ext>
              </a:extLst>
            </p:cNvPr>
            <p:cNvCxnSpPr>
              <a:cxnSpLocks/>
            </p:cNvCxnSpPr>
            <p:nvPr/>
          </p:nvCxnSpPr>
          <p:spPr>
            <a:xfrm>
              <a:off x="6505216" y="4752032"/>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783F8BF-0E62-F757-0C98-039BB1C72223}"/>
                </a:ext>
              </a:extLst>
            </p:cNvPr>
            <p:cNvCxnSpPr>
              <a:cxnSpLocks/>
            </p:cNvCxnSpPr>
            <p:nvPr/>
          </p:nvCxnSpPr>
          <p:spPr>
            <a:xfrm>
              <a:off x="6505216" y="510515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D1153C1-BA8C-1DD3-CF1D-AFA0B4F0DD21}"/>
                </a:ext>
              </a:extLst>
            </p:cNvPr>
            <p:cNvSpPr txBox="1"/>
            <p:nvPr/>
          </p:nvSpPr>
          <p:spPr>
            <a:xfrm>
              <a:off x="6504583" y="4814967"/>
              <a:ext cx="1015663"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素材入稿期限</a:t>
              </a:r>
            </a:p>
          </p:txBody>
        </p:sp>
        <p:sp>
          <p:nvSpPr>
            <p:cNvPr id="8" name="テキスト ボックス 7">
              <a:extLst>
                <a:ext uri="{FF2B5EF4-FFF2-40B4-BE49-F238E27FC236}">
                  <a16:creationId xmlns:a16="http://schemas.microsoft.com/office/drawing/2014/main" id="{EC2FE1EB-4BB6-BD18-6D02-1CB20F03CE60}"/>
                </a:ext>
              </a:extLst>
            </p:cNvPr>
            <p:cNvSpPr txBox="1"/>
            <p:nvPr/>
          </p:nvSpPr>
          <p:spPr>
            <a:xfrm>
              <a:off x="7805583" y="4819567"/>
              <a:ext cx="822661"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7営業日前</a:t>
              </a:r>
            </a:p>
          </p:txBody>
        </p:sp>
      </p:grpSp>
      <p:sp>
        <p:nvSpPr>
          <p:cNvPr id="9" name="テキスト ボックス 20">
            <a:extLst>
              <a:ext uri="{FF2B5EF4-FFF2-40B4-BE49-F238E27FC236}">
                <a16:creationId xmlns:a16="http://schemas.microsoft.com/office/drawing/2014/main" id="{18EC7F99-00FD-A178-3465-7A4DE17D3C77}"/>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369793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D6E38BB-1B6E-F332-FC32-40DF428EA3B4}"/>
              </a:ext>
            </a:extLst>
          </p:cNvPr>
          <p:cNvSpPr/>
          <p:nvPr/>
        </p:nvSpPr>
        <p:spPr>
          <a:xfrm>
            <a:off x="2668844" y="1867684"/>
            <a:ext cx="3512994" cy="4506809"/>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22</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2FB13D86-D7FE-ACAF-9533-2F04B3C35D8E}"/>
              </a:ext>
            </a:extLst>
          </p:cNvPr>
          <p:cNvSpPr>
            <a:spLocks noGrp="1"/>
          </p:cNvSpPr>
          <p:nvPr>
            <p:ph type="title"/>
          </p:nvPr>
        </p:nvSpPr>
        <p:spPr/>
        <p:txBody>
          <a:bodyPr>
            <a:noAutofit/>
          </a:bodyPr>
          <a:lstStyle/>
          <a:p>
            <a:r>
              <a:rPr lang="en-US" altLang="ja-JP" dirty="0"/>
              <a:t>HTML. </a:t>
            </a:r>
            <a:r>
              <a:rPr lang="ja-JP" altLang="en-US" dirty="0"/>
              <a:t>朝日</a:t>
            </a:r>
            <a:r>
              <a:rPr lang="en-US" altLang="ja-JP" dirty="0"/>
              <a:t>ID</a:t>
            </a:r>
            <a:r>
              <a:rPr lang="ja-JP" altLang="en-US" dirty="0"/>
              <a:t>メールマガジン広告</a:t>
            </a:r>
          </a:p>
        </p:txBody>
      </p:sp>
      <p:sp>
        <p:nvSpPr>
          <p:cNvPr id="182" name="テキスト ボックス 181">
            <a:extLst>
              <a:ext uri="{FF2B5EF4-FFF2-40B4-BE49-F238E27FC236}">
                <a16:creationId xmlns:a16="http://schemas.microsoft.com/office/drawing/2014/main" id="{B9119E60-4F46-4442-A6C7-F66C895CE5BD}"/>
              </a:ext>
            </a:extLst>
          </p:cNvPr>
          <p:cNvSpPr txBox="1"/>
          <p:nvPr/>
        </p:nvSpPr>
        <p:spPr>
          <a:xfrm>
            <a:off x="2731930" y="2146845"/>
            <a:ext cx="3352986" cy="3828164"/>
          </a:xfrm>
          <a:prstGeom prst="rect">
            <a:avLst/>
          </a:prstGeom>
          <a:noFill/>
        </p:spPr>
        <p:txBody>
          <a:bodyPr wrap="square" lIns="91440" tIns="45720" rIns="91440" bIns="45720" rtlCol="0" anchor="t">
            <a:spAutoFit/>
          </a:bodyPr>
          <a:lstStyle/>
          <a:p>
            <a:pPr algn="l" defTabSz="914358" rtl="0">
              <a:defRPr/>
            </a:pPr>
            <a:r>
              <a:rPr kumimoji="1" lang="ja-JP" altLang="en-US" sz="1100" b="1" kern="1200" dirty="0">
                <a:solidFill>
                  <a:prstClr val="black"/>
                </a:solidFill>
                <a:latin typeface="游ゴシック"/>
                <a:ea typeface="游ゴシック"/>
                <a:cs typeface="+mn-cs"/>
              </a:rPr>
              <a:t>入稿素材</a:t>
            </a:r>
            <a:endParaRPr lang="ja-JP" altLang="ja-JP" sz="1100" b="1"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mn-cs"/>
            </a:endParaRPr>
          </a:p>
          <a:p>
            <a:r>
              <a:rPr kumimoji="1" lang="ja-JP" altLang="en-US" sz="1100" b="1" kern="1200" dirty="0">
                <a:solidFill>
                  <a:schemeClr val="accent1"/>
                </a:solidFill>
                <a:latin typeface="游ゴシック" panose="020B0400000000000000" pitchFamily="50" charset="-128"/>
                <a:ea typeface="游ゴシック" panose="020B0400000000000000" pitchFamily="50" charset="-128"/>
              </a:rPr>
              <a:t>■</a:t>
            </a:r>
            <a:r>
              <a:rPr kumimoji="1" lang="ja-JP" altLang="en-US" sz="1100" b="1" dirty="0">
                <a:latin typeface="游ゴシック" panose="020B0400000000000000" pitchFamily="50" charset="-128"/>
                <a:ea typeface="游ゴシック" panose="020B0400000000000000" pitchFamily="50" charset="-128"/>
              </a:rPr>
              <a:t>アイキャッチ用画像</a:t>
            </a:r>
            <a:endParaRPr kumimoji="1" lang="en-US" altLang="ja-JP" sz="11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左右</a:t>
            </a:r>
            <a:r>
              <a:rPr lang="en-US" altLang="ja-JP" sz="1000" dirty="0">
                <a:latin typeface="游ゴシック" panose="020B0400000000000000" pitchFamily="50" charset="-128"/>
                <a:ea typeface="游ゴシック" panose="020B0400000000000000" pitchFamily="50" charset="-128"/>
              </a:rPr>
              <a:t>600px×</a:t>
            </a:r>
            <a:r>
              <a:rPr lang="ja-JP" altLang="en-US" sz="1000" dirty="0">
                <a:latin typeface="游ゴシック" panose="020B0400000000000000" pitchFamily="50" charset="-128"/>
                <a:ea typeface="游ゴシック" panose="020B0400000000000000" pitchFamily="50" charset="-128"/>
              </a:rPr>
              <a:t>天地</a:t>
            </a:r>
            <a:r>
              <a:rPr lang="en-US" altLang="ja-JP" sz="1000" dirty="0">
                <a:latin typeface="游ゴシック" panose="020B0400000000000000" pitchFamily="50" charset="-128"/>
                <a:ea typeface="游ゴシック" panose="020B0400000000000000" pitchFamily="50" charset="-128"/>
              </a:rPr>
              <a:t>350px</a:t>
            </a:r>
          </a:p>
          <a:p>
            <a:endParaRPr lang="en-US" altLang="ja-JP" sz="1000" dirty="0">
              <a:latin typeface="游ゴシック" panose="020B0400000000000000" pitchFamily="50" charset="-128"/>
              <a:ea typeface="游ゴシック" panose="020B0400000000000000" pitchFamily="50" charset="-128"/>
            </a:endParaRPr>
          </a:p>
          <a:p>
            <a:r>
              <a:rPr kumimoji="1" lang="ja-JP" altLang="en-US" sz="1100" b="1" kern="1200" dirty="0">
                <a:solidFill>
                  <a:schemeClr val="accent1"/>
                </a:solidFill>
                <a:latin typeface="游ゴシック" panose="020B0400000000000000" pitchFamily="50" charset="-128"/>
                <a:ea typeface="游ゴシック" panose="020B0400000000000000" pitchFamily="50" charset="-128"/>
              </a:rPr>
              <a:t>■</a:t>
            </a:r>
            <a:r>
              <a:rPr kumimoji="1" lang="ja-JP" altLang="en-US" sz="1100" b="1" dirty="0">
                <a:latin typeface="游ゴシック" panose="020B0400000000000000" pitchFamily="50" charset="-128"/>
                <a:ea typeface="游ゴシック" panose="020B0400000000000000" pitchFamily="50" charset="-128"/>
              </a:rPr>
              <a:t>件名</a:t>
            </a:r>
            <a:endParaRPr kumimoji="1" lang="en-US" altLang="ja-JP" sz="1100" b="1"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メール件名：全角</a:t>
            </a:r>
            <a:r>
              <a:rPr lang="en-US" altLang="ja-JP" sz="1000" dirty="0">
                <a:latin typeface="游ゴシック" panose="020B0400000000000000" pitchFamily="50" charset="-128"/>
                <a:ea typeface="游ゴシック" panose="020B0400000000000000" pitchFamily="50" charset="-128"/>
              </a:rPr>
              <a:t>20</a:t>
            </a:r>
            <a:r>
              <a:rPr lang="ja-JP" altLang="en-US" sz="1000" dirty="0">
                <a:latin typeface="游ゴシック" panose="020B0400000000000000" pitchFamily="50" charset="-128"/>
                <a:ea typeface="游ゴシック" panose="020B0400000000000000" pitchFamily="50" charset="-128"/>
              </a:rPr>
              <a:t>文字程度</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プリヘッダー：全角</a:t>
            </a:r>
            <a:r>
              <a:rPr lang="en-US" altLang="ja-JP" sz="1000" dirty="0">
                <a:latin typeface="游ゴシック" panose="020B0400000000000000" pitchFamily="50" charset="-128"/>
                <a:ea typeface="游ゴシック" panose="020B0400000000000000" pitchFamily="50" charset="-128"/>
              </a:rPr>
              <a:t>20</a:t>
            </a:r>
            <a:r>
              <a:rPr lang="ja-JP" altLang="en-US" sz="1000" dirty="0">
                <a:latin typeface="游ゴシック" panose="020B0400000000000000" pitchFamily="50" charset="-128"/>
                <a:ea typeface="游ゴシック" panose="020B0400000000000000" pitchFamily="50" charset="-128"/>
              </a:rPr>
              <a:t>文字程度</a:t>
            </a:r>
            <a:endParaRPr lang="en-US" altLang="ja-JP" sz="10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r>
              <a:rPr kumimoji="1" lang="ja-JP" altLang="en-US" sz="1100" b="1" kern="1200" dirty="0">
                <a:solidFill>
                  <a:schemeClr val="accent1"/>
                </a:solidFill>
                <a:latin typeface="游ゴシック" panose="020B0400000000000000" pitchFamily="50" charset="-128"/>
                <a:ea typeface="游ゴシック" panose="020B0400000000000000" pitchFamily="50" charset="-128"/>
              </a:rPr>
              <a:t>■</a:t>
            </a:r>
            <a:r>
              <a:rPr lang="ja-JP" altLang="en-US" sz="1100" b="1" dirty="0">
                <a:latin typeface="游ゴシック" panose="020B0400000000000000" pitchFamily="50" charset="-128"/>
                <a:ea typeface="游ゴシック" panose="020B0400000000000000" pitchFamily="50" charset="-128"/>
              </a:rPr>
              <a:t>本文</a:t>
            </a:r>
            <a:endParaRPr lang="en-US" altLang="ja-JP" sz="1000" b="1"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メインコピー：全角</a:t>
            </a:r>
            <a:r>
              <a:rPr kumimoji="1" lang="en-US" altLang="ja-JP" sz="1000" dirty="0">
                <a:latin typeface="游ゴシック" panose="020B0400000000000000" pitchFamily="50" charset="-128"/>
                <a:ea typeface="游ゴシック" panose="020B0400000000000000" pitchFamily="50" charset="-128"/>
              </a:rPr>
              <a:t>15</a:t>
            </a:r>
            <a:r>
              <a:rPr kumimoji="1" lang="ja-JP" altLang="en-US" sz="1000" dirty="0">
                <a:latin typeface="游ゴシック" panose="020B0400000000000000" pitchFamily="50" charset="-128"/>
                <a:ea typeface="游ゴシック" panose="020B0400000000000000" pitchFamily="50" charset="-128"/>
              </a:rPr>
              <a:t>文字程度</a:t>
            </a:r>
            <a:r>
              <a:rPr kumimoji="1" lang="en-US" altLang="ja-JP" sz="1000" dirty="0">
                <a:latin typeface="游ゴシック" panose="020B0400000000000000" pitchFamily="50" charset="-128"/>
                <a:ea typeface="游ゴシック" panose="020B0400000000000000" pitchFamily="50" charset="-128"/>
              </a:rPr>
              <a:t>×2</a:t>
            </a:r>
            <a:r>
              <a:rPr kumimoji="1" lang="ja-JP" altLang="en-US" sz="1000" dirty="0">
                <a:latin typeface="游ゴシック" panose="020B0400000000000000" pitchFamily="50" charset="-128"/>
                <a:ea typeface="游ゴシック" panose="020B0400000000000000" pitchFamily="50" charset="-128"/>
              </a:rPr>
              <a:t>行</a:t>
            </a:r>
            <a:endParaRPr kumimoji="1"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サブコピー（見出し）：全角</a:t>
            </a:r>
            <a:r>
              <a:rPr lang="en-US" altLang="ja-JP" sz="1000" dirty="0">
                <a:latin typeface="游ゴシック" panose="020B0400000000000000" pitchFamily="50" charset="-128"/>
                <a:ea typeface="游ゴシック" panose="020B0400000000000000" pitchFamily="50" charset="-128"/>
              </a:rPr>
              <a:t>15</a:t>
            </a:r>
            <a:r>
              <a:rPr lang="ja-JP" altLang="en-US" sz="1000" dirty="0">
                <a:latin typeface="游ゴシック" panose="020B0400000000000000" pitchFamily="50" charset="-128"/>
                <a:ea typeface="游ゴシック" panose="020B0400000000000000" pitchFamily="50" charset="-128"/>
              </a:rPr>
              <a:t>文字程度</a:t>
            </a:r>
            <a:endParaRPr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サブコピー（説明文）：全角</a:t>
            </a:r>
            <a:r>
              <a:rPr lang="en-US" altLang="ja-JP" sz="1000" dirty="0">
                <a:latin typeface="游ゴシック" panose="020B0400000000000000" pitchFamily="50" charset="-128"/>
                <a:ea typeface="游ゴシック" panose="020B0400000000000000" pitchFamily="50" charset="-128"/>
              </a:rPr>
              <a:t>300</a:t>
            </a:r>
            <a:r>
              <a:rPr kumimoji="1" lang="en-US" altLang="ja-JP" sz="1000" dirty="0">
                <a:latin typeface="游ゴシック" panose="020B0400000000000000" pitchFamily="50" charset="-128"/>
                <a:ea typeface="游ゴシック" panose="020B0400000000000000" pitchFamily="50" charset="-128"/>
              </a:rPr>
              <a:t>~500</a:t>
            </a:r>
            <a:r>
              <a:rPr kumimoji="1" lang="ja-JP" altLang="en-US" sz="1000" dirty="0">
                <a:latin typeface="游ゴシック" panose="020B0400000000000000" pitchFamily="50" charset="-128"/>
                <a:ea typeface="游ゴシック" panose="020B0400000000000000" pitchFamily="50" charset="-128"/>
              </a:rPr>
              <a:t>文字程度</a:t>
            </a:r>
            <a:endParaRPr kumimoji="1" lang="en-US" altLang="ja-JP" sz="1000" dirty="0">
              <a:latin typeface="游ゴシック" panose="020B0400000000000000" pitchFamily="50" charset="-128"/>
              <a:ea typeface="游ゴシック" panose="020B0400000000000000" pitchFamily="50" charset="-128"/>
            </a:endParaRPr>
          </a:p>
          <a:p>
            <a:r>
              <a:rPr lang="en-US" altLang="ja-JP" sz="1000" dirty="0">
                <a:latin typeface="游ゴシック" panose="020B0400000000000000" pitchFamily="50" charset="-128"/>
                <a:ea typeface="游ゴシック" panose="020B0400000000000000" pitchFamily="50" charset="-128"/>
              </a:rPr>
              <a:t>CTA</a:t>
            </a:r>
            <a:r>
              <a:rPr lang="ja-JP" altLang="en-US" sz="1000" dirty="0">
                <a:latin typeface="游ゴシック" panose="020B0400000000000000" pitchFamily="50" charset="-128"/>
                <a:ea typeface="游ゴシック" panose="020B0400000000000000" pitchFamily="50" charset="-128"/>
              </a:rPr>
              <a:t>ボタン文言：プルダウンより選択</a:t>
            </a:r>
            <a:endParaRPr lang="en-US" altLang="ja-JP" sz="1000" dirty="0">
              <a:latin typeface="游ゴシック" panose="020B0400000000000000" pitchFamily="50" charset="-128"/>
              <a:ea typeface="游ゴシック" panose="020B0400000000000000" pitchFamily="50" charset="-128"/>
            </a:endParaRPr>
          </a:p>
          <a:p>
            <a:r>
              <a:rPr kumimoji="1" lang="ja-JP" altLang="en-US" sz="1000" dirty="0">
                <a:latin typeface="游ゴシック" panose="020B0400000000000000" pitchFamily="50" charset="-128"/>
                <a:ea typeface="游ゴシック" panose="020B0400000000000000" pitchFamily="50" charset="-128"/>
              </a:rPr>
              <a:t>商材・キャンペーン内容に関するお問い合わせ</a:t>
            </a:r>
          </a:p>
          <a:p>
            <a:pPr algn="l" defTabSz="914358" rtl="0">
              <a:defRPr/>
            </a:pPr>
            <a:endParaRPr kumimoji="1" lang="ja-JP" altLang="en-US" sz="970" kern="1200" dirty="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endParaRPr kumimoji="1" lang="ja-JP" altLang="ja-JP" sz="970" kern="1200" dirty="0">
              <a:solidFill>
                <a:prstClr val="black"/>
              </a:solidFill>
              <a:latin typeface="游ゴシック" panose="020B0400000000000000" pitchFamily="50" charset="-128"/>
              <a:ea typeface="游ゴシック" panose="020B0400000000000000" pitchFamily="50" charset="-128"/>
              <a:cs typeface="+mn-cs"/>
            </a:endParaRPr>
          </a:p>
          <a:p>
            <a:pPr marL="99445" indent="-99445" algn="l" defTabSz="914358" rtl="0">
              <a:lnSpc>
                <a:spcPct val="114000"/>
              </a:lnSpc>
              <a:spcBef>
                <a:spcPts val="200"/>
              </a:spcBef>
              <a:buFont typeface=".Lucida Grande UI Regular"/>
              <a:buChar char="※"/>
              <a:defRPr/>
            </a:pPr>
            <a:r>
              <a:rPr kumimoji="1" lang="ja-JP" altLang="ja-JP" sz="800" kern="1200" dirty="0">
                <a:solidFill>
                  <a:srgbClr val="787871">
                    <a:lumMod val="75000"/>
                  </a:srgbClr>
                </a:solidFill>
                <a:latin typeface="游ゴシック" panose="020B0400000000000000" pitchFamily="50" charset="-128"/>
                <a:ea typeface="游ゴシック" panose="020B0400000000000000" pitchFamily="50" charset="-128"/>
                <a:cs typeface="+mn-cs"/>
              </a:rPr>
              <a:t>横幅は上記のサイズ</a:t>
            </a:r>
            <a:r>
              <a:rPr kumimoji="1" lang="ja-JP" altLang="en-US" sz="800" kern="1200" dirty="0">
                <a:solidFill>
                  <a:srgbClr val="787871">
                    <a:lumMod val="75000"/>
                  </a:srgbClr>
                </a:solidFill>
                <a:latin typeface="游ゴシック" panose="020B0400000000000000" pitchFamily="50" charset="-128"/>
                <a:ea typeface="游ゴシック" panose="020B0400000000000000" pitchFamily="50" charset="-128"/>
                <a:cs typeface="+mn-cs"/>
              </a:rPr>
              <a:t>に準拠します。</a:t>
            </a:r>
            <a:r>
              <a:rPr kumimoji="1" lang="ja-JP" altLang="ja-JP" sz="800" kern="1200" dirty="0">
                <a:solidFill>
                  <a:srgbClr val="787871">
                    <a:lumMod val="75000"/>
                  </a:srgbClr>
                </a:solidFill>
                <a:latin typeface="游ゴシック" panose="020B0400000000000000" pitchFamily="50" charset="-128"/>
                <a:ea typeface="游ゴシック" panose="020B0400000000000000" pitchFamily="50" charset="-128"/>
                <a:cs typeface="+mn-cs"/>
              </a:rPr>
              <a:t>縦幅は可変が可能です。</a:t>
            </a:r>
            <a:endParaRPr kumimoji="1" lang="en-US" altLang="ja-JP" sz="800" kern="1200" dirty="0">
              <a:solidFill>
                <a:srgbClr val="787871">
                  <a:lumMod val="75000"/>
                </a:srgbClr>
              </a:solidFill>
              <a:latin typeface="游ゴシック" panose="020B0400000000000000" pitchFamily="50" charset="-128"/>
              <a:ea typeface="游ゴシック" panose="020B0400000000000000" pitchFamily="50" charset="-128"/>
              <a:cs typeface="+mn-cs"/>
            </a:endParaRPr>
          </a:p>
          <a:p>
            <a:pPr marL="99445" indent="-99445" algn="l" defTabSz="914358" rtl="0">
              <a:lnSpc>
                <a:spcPct val="114000"/>
              </a:lnSpc>
              <a:spcBef>
                <a:spcPts val="200"/>
              </a:spcBef>
              <a:buFont typeface=".Lucida Grande UI Regular"/>
              <a:buChar char="※"/>
              <a:defRPr/>
            </a:pPr>
            <a:r>
              <a:rPr kumimoji="1" lang="ja-JP" altLang="en-US" sz="800" kern="1200" dirty="0">
                <a:solidFill>
                  <a:srgbClr val="787871">
                    <a:lumMod val="75000"/>
                  </a:srgbClr>
                </a:solidFill>
                <a:latin typeface="游ゴシック" panose="020B0400000000000000" pitchFamily="50" charset="-128"/>
                <a:ea typeface="游ゴシック" panose="020B0400000000000000" pitchFamily="50" charset="-128"/>
                <a:cs typeface="+mn-cs"/>
              </a:rPr>
              <a:t>メールソフトによっては画像が表示されない場合があります。ヘッダでブラウザ表示を促す記載をします。</a:t>
            </a:r>
            <a:endParaRPr kumimoji="1" lang="en-US" altLang="ja-JP" sz="800" kern="1200" dirty="0">
              <a:solidFill>
                <a:srgbClr val="787871">
                  <a:lumMod val="75000"/>
                </a:srgbClr>
              </a:solidFill>
              <a:latin typeface="游ゴシック" panose="020B0400000000000000" pitchFamily="50" charset="-128"/>
              <a:ea typeface="游ゴシック" panose="020B0400000000000000" pitchFamily="50" charset="-128"/>
              <a:cs typeface="+mn-cs"/>
            </a:endParaRPr>
          </a:p>
          <a:p>
            <a:pPr marL="99445" indent="-99445" algn="l" defTabSz="914358" rtl="0">
              <a:lnSpc>
                <a:spcPct val="114000"/>
              </a:lnSpc>
              <a:spcBef>
                <a:spcPts val="200"/>
              </a:spcBef>
              <a:buFont typeface=".Lucida Grande UI Regular"/>
              <a:buChar char="※"/>
              <a:defRPr/>
            </a:pPr>
            <a:r>
              <a:rPr kumimoji="1" lang="ja-JP" altLang="en-US" sz="800" kern="1200" dirty="0">
                <a:solidFill>
                  <a:srgbClr val="787871">
                    <a:lumMod val="75000"/>
                  </a:srgbClr>
                </a:solidFill>
                <a:latin typeface="游ゴシック" panose="020B0400000000000000" pitchFamily="50" charset="-128"/>
                <a:ea typeface="游ゴシック" panose="020B0400000000000000" pitchFamily="50" charset="-128"/>
                <a:cs typeface="+mn-cs"/>
              </a:rPr>
              <a:t>メール本文には定型のヘッダフッタ（日付、配信元、お問い合わせ</a:t>
            </a:r>
            <a:r>
              <a:rPr kumimoji="1" lang="en-US" altLang="ja-JP" sz="800" kern="1200" dirty="0">
                <a:solidFill>
                  <a:srgbClr val="787871">
                    <a:lumMod val="75000"/>
                  </a:srgbClr>
                </a:solidFill>
                <a:latin typeface="游ゴシック" panose="020B0400000000000000" pitchFamily="50" charset="-128"/>
                <a:ea typeface="游ゴシック" panose="020B0400000000000000" pitchFamily="50" charset="-128"/>
                <a:cs typeface="+mn-cs"/>
              </a:rPr>
              <a:t>URL</a:t>
            </a:r>
            <a:r>
              <a:rPr kumimoji="1" lang="ja-JP" altLang="en-US" sz="800" kern="1200" dirty="0">
                <a:solidFill>
                  <a:srgbClr val="787871">
                    <a:lumMod val="75000"/>
                  </a:srgbClr>
                </a:solidFill>
                <a:latin typeface="游ゴシック" panose="020B0400000000000000" pitchFamily="50" charset="-128"/>
                <a:ea typeface="游ゴシック" panose="020B0400000000000000" pitchFamily="50" charset="-128"/>
                <a:cs typeface="+mn-cs"/>
              </a:rPr>
              <a:t>、メールの説明、配信停止案内、お問い合わせ案内）がつき、タイトル冒頭に</a:t>
            </a:r>
            <a:r>
              <a:rPr kumimoji="1" lang="en-US" altLang="ja-JP" sz="800" kern="1200" dirty="0">
                <a:solidFill>
                  <a:srgbClr val="787871">
                    <a:lumMod val="75000"/>
                  </a:srgbClr>
                </a:solidFill>
                <a:latin typeface="游ゴシック" panose="020B0400000000000000" pitchFamily="50" charset="-128"/>
                <a:ea typeface="游ゴシック" panose="020B0400000000000000" pitchFamily="50" charset="-128"/>
                <a:cs typeface="+mn-cs"/>
              </a:rPr>
              <a:t>[PR]</a:t>
            </a:r>
            <a:r>
              <a:rPr kumimoji="1" lang="ja-JP" altLang="en-US" sz="800" kern="1200" dirty="0">
                <a:solidFill>
                  <a:srgbClr val="787871">
                    <a:lumMod val="75000"/>
                  </a:srgbClr>
                </a:solidFill>
                <a:latin typeface="游ゴシック" panose="020B0400000000000000" pitchFamily="50" charset="-128"/>
                <a:ea typeface="游ゴシック" panose="020B0400000000000000" pitchFamily="50" charset="-128"/>
                <a:cs typeface="+mn-cs"/>
              </a:rPr>
              <a:t>がつきます。 </a:t>
            </a:r>
          </a:p>
          <a:p>
            <a:pPr algn="l" defTabSz="914358" rtl="0">
              <a:lnSpc>
                <a:spcPct val="114000"/>
              </a:lnSpc>
              <a:spcBef>
                <a:spcPts val="200"/>
              </a:spcBef>
              <a:defRPr/>
            </a:pPr>
            <a:endParaRPr kumimoji="1" lang="en-US" altLang="ja-JP" sz="667" kern="1200" dirty="0">
              <a:solidFill>
                <a:srgbClr val="787871">
                  <a:lumMod val="75000"/>
                </a:srgbClr>
              </a:solidFill>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5248E184-FDA6-BADD-FAE4-E99561C10638}"/>
              </a:ext>
            </a:extLst>
          </p:cNvPr>
          <p:cNvGrpSpPr/>
          <p:nvPr/>
        </p:nvGrpSpPr>
        <p:grpSpPr>
          <a:xfrm>
            <a:off x="635524" y="1839203"/>
            <a:ext cx="1864626" cy="4506806"/>
            <a:chOff x="680170" y="1515085"/>
            <a:chExt cx="1864626" cy="4441127"/>
          </a:xfrm>
          <a:effectLst>
            <a:outerShdw blurRad="50800" dist="38100" dir="2700000" algn="tl" rotWithShape="0">
              <a:prstClr val="black">
                <a:alpha val="40000"/>
              </a:prstClr>
            </a:outerShdw>
          </a:effectLst>
        </p:grpSpPr>
        <p:pic>
          <p:nvPicPr>
            <p:cNvPr id="8" name="図 7" descr="グラフィカル ユーザー インターフェイス, テキスト, Web サイト&#10;&#10;自動的に生成された説明">
              <a:extLst>
                <a:ext uri="{FF2B5EF4-FFF2-40B4-BE49-F238E27FC236}">
                  <a16:creationId xmlns:a16="http://schemas.microsoft.com/office/drawing/2014/main" id="{0DE947BB-4DCA-764A-C3E4-9719BE3A9F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0170" y="1515085"/>
              <a:ext cx="1864626" cy="4441127"/>
            </a:xfrm>
            <a:prstGeom prst="rect">
              <a:avLst/>
            </a:prstGeom>
          </p:spPr>
        </p:pic>
        <p:sp>
          <p:nvSpPr>
            <p:cNvPr id="183" name="角丸四角形 13">
              <a:extLst>
                <a:ext uri="{FF2B5EF4-FFF2-40B4-BE49-F238E27FC236}">
                  <a16:creationId xmlns:a16="http://schemas.microsoft.com/office/drawing/2014/main" id="{7B49FDA7-64D9-FB43-9EAC-723801BD6173}"/>
                </a:ext>
              </a:extLst>
            </p:cNvPr>
            <p:cNvSpPr/>
            <p:nvPr/>
          </p:nvSpPr>
          <p:spPr>
            <a:xfrm>
              <a:off x="692561" y="1546938"/>
              <a:ext cx="1813997" cy="359575"/>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dirty="0">
                  <a:solidFill>
                    <a:prstClr val="white"/>
                  </a:solidFill>
                  <a:latin typeface="游ゴシック" panose="020B0400000000000000" pitchFamily="50" charset="-128"/>
                  <a:ea typeface="游ゴシック" panose="020B0400000000000000" pitchFamily="50" charset="-128"/>
                </a:rPr>
                <a:t>弊社指定のヘッダ</a:t>
              </a:r>
            </a:p>
          </p:txBody>
        </p:sp>
        <p:sp>
          <p:nvSpPr>
            <p:cNvPr id="184" name="角丸四角形 21">
              <a:extLst>
                <a:ext uri="{FF2B5EF4-FFF2-40B4-BE49-F238E27FC236}">
                  <a16:creationId xmlns:a16="http://schemas.microsoft.com/office/drawing/2014/main" id="{A258AD16-1BD8-944E-A71A-6AD5FB9A4291}"/>
                </a:ext>
              </a:extLst>
            </p:cNvPr>
            <p:cNvSpPr/>
            <p:nvPr/>
          </p:nvSpPr>
          <p:spPr>
            <a:xfrm>
              <a:off x="723928" y="4966403"/>
              <a:ext cx="1751261" cy="918689"/>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200" b="1" kern="1200" dirty="0">
                  <a:solidFill>
                    <a:prstClr val="white"/>
                  </a:solidFill>
                  <a:latin typeface="游ゴシック" panose="020B0400000000000000" pitchFamily="50" charset="-128"/>
                  <a:ea typeface="游ゴシック" panose="020B0400000000000000" pitchFamily="50" charset="-128"/>
                </a:rPr>
                <a:t>弊社指定のフッタ</a:t>
              </a:r>
            </a:p>
          </p:txBody>
        </p:sp>
      </p:grpSp>
      <p:cxnSp>
        <p:nvCxnSpPr>
          <p:cNvPr id="198" name="直線コネクタ 197">
            <a:extLst>
              <a:ext uri="{FF2B5EF4-FFF2-40B4-BE49-F238E27FC236}">
                <a16:creationId xmlns:a16="http://schemas.microsoft.com/office/drawing/2014/main" id="{B4AC5D72-830E-C345-8E0E-A84FFB6EC437}"/>
              </a:ext>
            </a:extLst>
          </p:cNvPr>
          <p:cNvCxnSpPr>
            <a:cxnSpLocks/>
          </p:cNvCxnSpPr>
          <p:nvPr/>
        </p:nvCxnSpPr>
        <p:spPr>
          <a:xfrm>
            <a:off x="2810262" y="2054294"/>
            <a:ext cx="196215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44" name="テキスト プレースホルダー 1">
            <a:extLst>
              <a:ext uri="{FF2B5EF4-FFF2-40B4-BE49-F238E27FC236}">
                <a16:creationId xmlns:a16="http://schemas.microsoft.com/office/drawing/2014/main" id="{4F669D3F-9D02-43FB-8B7E-86EE128B750C}"/>
              </a:ext>
            </a:extLst>
          </p:cNvPr>
          <p:cNvSpPr txBox="1">
            <a:spLocks/>
          </p:cNvSpPr>
          <p:nvPr/>
        </p:nvSpPr>
        <p:spPr>
          <a:xfrm>
            <a:off x="571684" y="741510"/>
            <a:ext cx="11109591" cy="930244"/>
          </a:xfrm>
          <a:prstGeom prst="rect">
            <a:avLst/>
          </a:prstGeom>
        </p:spPr>
        <p:txBody>
          <a:bodyPr vert="horz" lIns="91434" tIns="45717" rIns="91434" bIns="45717"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dirty="0">
                <a:solidFill>
                  <a:prstClr val="black"/>
                </a:solidFill>
                <a:latin typeface="游ゴシック" panose="020B0400000000000000" pitchFamily="50" charset="-128"/>
                <a:ea typeface="游ゴシック" panose="020B0400000000000000" pitchFamily="50" charset="-128"/>
              </a:rPr>
              <a:t>朝日</a:t>
            </a:r>
            <a:r>
              <a:rPr lang="en-US" altLang="ja-JP" dirty="0">
                <a:solidFill>
                  <a:prstClr val="black"/>
                </a:solidFill>
                <a:latin typeface="游ゴシック" panose="020B0400000000000000" pitchFamily="50" charset="-128"/>
                <a:ea typeface="游ゴシック" panose="020B0400000000000000" pitchFamily="50" charset="-128"/>
              </a:rPr>
              <a:t>ID(</a:t>
            </a:r>
            <a:r>
              <a:rPr lang="ja-JP" altLang="en-US" dirty="0">
                <a:solidFill>
                  <a:prstClr val="black"/>
                </a:solidFill>
                <a:latin typeface="游ゴシック" panose="020B0400000000000000" pitchFamily="50" charset="-128"/>
                <a:ea typeface="游ゴシック" panose="020B0400000000000000" pitchFamily="50" charset="-128"/>
              </a:rPr>
              <a:t>朝日新聞デジタル会員など）に向けて、</a:t>
            </a:r>
            <a:r>
              <a:rPr lang="en-US" altLang="ja-JP" dirty="0">
                <a:solidFill>
                  <a:prstClr val="black"/>
                </a:solidFill>
                <a:latin typeface="游ゴシック" panose="020B0400000000000000" pitchFamily="50" charset="-128"/>
                <a:ea typeface="游ゴシック" panose="020B0400000000000000" pitchFamily="50" charset="-128"/>
              </a:rPr>
              <a:t>HTML</a:t>
            </a:r>
            <a:r>
              <a:rPr lang="ja-JP" altLang="en-US" dirty="0">
                <a:solidFill>
                  <a:prstClr val="black"/>
                </a:solidFill>
                <a:latin typeface="游ゴシック" panose="020B0400000000000000" pitchFamily="50" charset="-128"/>
                <a:ea typeface="游ゴシック" panose="020B0400000000000000" pitchFamily="50" charset="-128"/>
              </a:rPr>
              <a:t>形式のメールマガジン広告を配信いただけます。会員登録属性や関心分野などからターゲットをしぼったセグメントを作成します。</a:t>
            </a:r>
            <a:r>
              <a:rPr lang="en-US" altLang="ja-JP" dirty="0">
                <a:solidFill>
                  <a:prstClr val="black"/>
                </a:solidFill>
                <a:latin typeface="游ゴシック" panose="020B0400000000000000" pitchFamily="50" charset="-128"/>
                <a:ea typeface="游ゴシック" panose="020B0400000000000000" pitchFamily="50" charset="-128"/>
              </a:rPr>
              <a:t>Web</a:t>
            </a:r>
            <a:r>
              <a:rPr lang="ja-JP" altLang="en-US" dirty="0">
                <a:solidFill>
                  <a:prstClr val="black"/>
                </a:solidFill>
                <a:latin typeface="游ゴシック" panose="020B0400000000000000" pitchFamily="50" charset="-128"/>
                <a:ea typeface="游ゴシック" panose="020B0400000000000000" pitchFamily="50" charset="-128"/>
              </a:rPr>
              <a:t>ページ等のご用意がない場合でも、弊社の定型フォーマットを使用し、</a:t>
            </a:r>
            <a:r>
              <a:rPr lang="en-US" altLang="ja-JP" dirty="0">
                <a:solidFill>
                  <a:prstClr val="black"/>
                </a:solidFill>
                <a:latin typeface="游ゴシック" panose="020B0400000000000000" pitchFamily="50" charset="-128"/>
                <a:ea typeface="游ゴシック" panose="020B0400000000000000" pitchFamily="50" charset="-128"/>
              </a:rPr>
              <a:t>HTML</a:t>
            </a:r>
            <a:r>
              <a:rPr lang="ja-JP" altLang="en-US" dirty="0">
                <a:solidFill>
                  <a:prstClr val="black"/>
                </a:solidFill>
                <a:latin typeface="游ゴシック" panose="020B0400000000000000" pitchFamily="50" charset="-128"/>
                <a:ea typeface="游ゴシック" panose="020B0400000000000000" pitchFamily="50" charset="-128"/>
              </a:rPr>
              <a:t>メールを制作することも可能です。</a:t>
            </a:r>
            <a:endParaRPr lang="en-US" altLang="ja-JP" dirty="0">
              <a:solidFill>
                <a:prstClr val="black"/>
              </a:solidFill>
              <a:latin typeface="游ゴシック" panose="020B0400000000000000" pitchFamily="50" charset="-128"/>
              <a:ea typeface="游ゴシック" panose="020B0400000000000000" pitchFamily="50" charset="-128"/>
            </a:endParaRPr>
          </a:p>
          <a:p>
            <a:pPr defTabSz="914358">
              <a:lnSpc>
                <a:spcPct val="120000"/>
              </a:lnSpc>
              <a:defRPr/>
            </a:pPr>
            <a:r>
              <a:rPr lang="en-US" altLang="ja-JP" dirty="0">
                <a:solidFill>
                  <a:prstClr val="black"/>
                </a:solidFill>
                <a:latin typeface="游ゴシック" panose="020B0400000000000000" pitchFamily="50" charset="-128"/>
                <a:ea typeface="游ゴシック" panose="020B0400000000000000" pitchFamily="50" charset="-128"/>
              </a:rPr>
              <a:t>※</a:t>
            </a:r>
            <a:r>
              <a:rPr lang="ja-JP" altLang="en-US" dirty="0">
                <a:solidFill>
                  <a:prstClr val="black"/>
                </a:solidFill>
                <a:latin typeface="游ゴシック" panose="020B0400000000000000" pitchFamily="50" charset="-128"/>
                <a:ea typeface="游ゴシック" panose="020B0400000000000000" pitchFamily="50" charset="-128"/>
              </a:rPr>
              <a:t>メールマガジンはこのほかにも媒体ごとのユーザーに向けて配信できるメニューもございます。詳しくは担当者にお問合せください</a:t>
            </a:r>
            <a:r>
              <a:rPr lang="ja-JP" altLang="en-US" sz="1092" dirty="0">
                <a:solidFill>
                  <a:prstClr val="black"/>
                </a:solidFill>
                <a:latin typeface="游ゴシック" panose="020B0400000000000000" pitchFamily="50" charset="-128"/>
                <a:ea typeface="游ゴシック" panose="020B0400000000000000" pitchFamily="50" charset="-128"/>
              </a:rPr>
              <a:t>。</a:t>
            </a:r>
          </a:p>
        </p:txBody>
      </p:sp>
      <p:sp>
        <p:nvSpPr>
          <p:cNvPr id="3" name="正方形/長方形 2">
            <a:extLst>
              <a:ext uri="{FF2B5EF4-FFF2-40B4-BE49-F238E27FC236}">
                <a16:creationId xmlns:a16="http://schemas.microsoft.com/office/drawing/2014/main" id="{44BE3FB2-CDAE-36E1-53C8-064C99548A47}"/>
              </a:ext>
            </a:extLst>
          </p:cNvPr>
          <p:cNvSpPr/>
          <p:nvPr/>
        </p:nvSpPr>
        <p:spPr>
          <a:xfrm>
            <a:off x="6308051" y="1867685"/>
            <a:ext cx="5437064" cy="45068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0" name="テキスト ボックス 20">
            <a:extLst>
              <a:ext uri="{FF2B5EF4-FFF2-40B4-BE49-F238E27FC236}">
                <a16:creationId xmlns:a16="http://schemas.microsoft.com/office/drawing/2014/main" id="{EC3312A4-600B-4DB8-B3A8-BEA851AD83AE}"/>
              </a:ext>
            </a:extLst>
          </p:cNvPr>
          <p:cNvSpPr txBox="1"/>
          <p:nvPr/>
        </p:nvSpPr>
        <p:spPr>
          <a:xfrm>
            <a:off x="10423512" y="6550889"/>
            <a:ext cx="1592322" cy="230832"/>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94" name="テキスト ボックス 93">
            <a:extLst>
              <a:ext uri="{FF2B5EF4-FFF2-40B4-BE49-F238E27FC236}">
                <a16:creationId xmlns:a16="http://schemas.microsoft.com/office/drawing/2014/main" id="{66E788FB-49A9-A487-3458-FD8CD33C4997}"/>
              </a:ext>
            </a:extLst>
          </p:cNvPr>
          <p:cNvSpPr txBox="1"/>
          <p:nvPr/>
        </p:nvSpPr>
        <p:spPr>
          <a:xfrm>
            <a:off x="6526674" y="5289019"/>
            <a:ext cx="3775713" cy="466218"/>
          </a:xfrm>
          <a:prstGeom prst="rect">
            <a:avLst/>
          </a:prstGeom>
          <a:noFill/>
        </p:spPr>
        <p:txBody>
          <a:bodyPr wrap="square" lIns="0" tIns="0" rIns="0" bIns="0" rtlCol="0">
            <a:spAutoFit/>
          </a:bodyPr>
          <a:lstStyle>
            <a:defPPr>
              <a:defRPr lang="ja-JP"/>
            </a:defPPr>
            <a:lvl1pPr marL="99450" marR="0" lvl="0" indent="-99450" fontAlgn="auto">
              <a:lnSpc>
                <a:spcPct val="114000"/>
              </a:lnSpc>
              <a:spcBef>
                <a:spcPts val="200"/>
              </a:spcBef>
              <a:spcAft>
                <a:spcPts val="0"/>
              </a:spcAft>
              <a:buClrTx/>
              <a:buSzTx/>
              <a:buFont typeface="Arial" panose="020B0604020202020204" pitchFamily="34" charset="0"/>
              <a:buChar char="•"/>
              <a:tabLst/>
              <a:defRPr sz="700">
                <a:solidFill>
                  <a:schemeClr val="accent4"/>
                </a:solidFill>
                <a:latin typeface="游ゴシック" panose="020B0400000000000000" pitchFamily="50" charset="-128"/>
                <a:ea typeface="游ゴシック" panose="020B0400000000000000" pitchFamily="50" charset="-128"/>
              </a:defRPr>
            </a:lvl1pPr>
          </a:lstStyle>
          <a:p>
            <a:pPr marL="99445" indent="-99445" algn="l" defTabSz="914358" rtl="0">
              <a:defRPr/>
            </a:pPr>
            <a:r>
              <a:rPr kumimoji="1" lang="ja-JP" altLang="en-US" sz="800" kern="1200" dirty="0">
                <a:solidFill>
                  <a:srgbClr val="787871"/>
                </a:solidFill>
                <a:cs typeface="+mn-cs"/>
              </a:rPr>
              <a:t>配信通数と単価により下回る場合も、料金は最低出稿金額の</a:t>
            </a:r>
            <a:r>
              <a:rPr kumimoji="1" lang="en-US" altLang="ja-JP" sz="800" kern="1200" dirty="0">
                <a:solidFill>
                  <a:srgbClr val="787871"/>
                </a:solidFill>
                <a:cs typeface="+mn-cs"/>
              </a:rPr>
              <a:t>50</a:t>
            </a:r>
            <a:r>
              <a:rPr kumimoji="1" lang="ja-JP" altLang="en-US" sz="800" kern="1200" dirty="0">
                <a:solidFill>
                  <a:srgbClr val="787871"/>
                </a:solidFill>
                <a:cs typeface="+mn-cs"/>
              </a:rPr>
              <a:t>万円にて賜ります。</a:t>
            </a:r>
          </a:p>
          <a:p>
            <a:pPr marL="99445" indent="-99445" algn="l" defTabSz="914358" rtl="0">
              <a:defRPr/>
            </a:pPr>
            <a:r>
              <a:rPr kumimoji="1" lang="ja-JP" altLang="en-US" sz="800" kern="1200" dirty="0">
                <a:solidFill>
                  <a:srgbClr val="787871"/>
                </a:solidFill>
                <a:cs typeface="+mn-cs"/>
              </a:rPr>
              <a:t>抽出条件設定票を別途ご提出いただきます。</a:t>
            </a:r>
          </a:p>
          <a:p>
            <a:pPr marL="99445" indent="-99445" algn="l" defTabSz="914358" rtl="0">
              <a:defRPr/>
            </a:pPr>
            <a:r>
              <a:rPr kumimoji="1" lang="ja-JP" altLang="en-US" sz="800" kern="1200" dirty="0">
                <a:solidFill>
                  <a:srgbClr val="787871"/>
                </a:solidFill>
                <a:cs typeface="+mn-cs"/>
              </a:rPr>
              <a:t>配信から７営業日後に、配信数、クリック数の配信報告書をお届けいたします。</a:t>
            </a:r>
          </a:p>
        </p:txBody>
      </p:sp>
      <p:grpSp>
        <p:nvGrpSpPr>
          <p:cNvPr id="160" name="グループ化 159">
            <a:extLst>
              <a:ext uri="{FF2B5EF4-FFF2-40B4-BE49-F238E27FC236}">
                <a16:creationId xmlns:a16="http://schemas.microsoft.com/office/drawing/2014/main" id="{AE9B8234-8FD7-B3B7-FC40-41026ABC036B}"/>
              </a:ext>
            </a:extLst>
          </p:cNvPr>
          <p:cNvGrpSpPr/>
          <p:nvPr/>
        </p:nvGrpSpPr>
        <p:grpSpPr>
          <a:xfrm>
            <a:off x="6504583" y="2034498"/>
            <a:ext cx="5048404" cy="3070656"/>
            <a:chOff x="6504583" y="2034498"/>
            <a:chExt cx="5048404" cy="3070656"/>
          </a:xfrm>
        </p:grpSpPr>
        <p:grpSp>
          <p:nvGrpSpPr>
            <p:cNvPr id="38" name="グループ化 37">
              <a:extLst>
                <a:ext uri="{FF2B5EF4-FFF2-40B4-BE49-F238E27FC236}">
                  <a16:creationId xmlns:a16="http://schemas.microsoft.com/office/drawing/2014/main" id="{2853F9B4-2BC6-99F5-A8B0-50F3C8FB8E71}"/>
                </a:ext>
              </a:extLst>
            </p:cNvPr>
            <p:cNvGrpSpPr/>
            <p:nvPr/>
          </p:nvGrpSpPr>
          <p:grpSpPr>
            <a:xfrm>
              <a:off x="6504583" y="2034498"/>
              <a:ext cx="5048404" cy="3070656"/>
              <a:chOff x="6504583" y="2034498"/>
              <a:chExt cx="5048404" cy="3070656"/>
            </a:xfrm>
          </p:grpSpPr>
          <p:sp>
            <p:nvSpPr>
              <p:cNvPr id="39" name="テキスト ボックス 38">
                <a:extLst>
                  <a:ext uri="{FF2B5EF4-FFF2-40B4-BE49-F238E27FC236}">
                    <a16:creationId xmlns:a16="http://schemas.microsoft.com/office/drawing/2014/main" id="{2765D44D-69E4-3E8D-EC46-91B64024B0F8}"/>
                  </a:ext>
                </a:extLst>
              </p:cNvPr>
              <p:cNvSpPr txBox="1"/>
              <p:nvPr/>
            </p:nvSpPr>
            <p:spPr>
              <a:xfrm>
                <a:off x="7805583" y="2429182"/>
                <a:ext cx="738664" cy="246221"/>
              </a:xfrm>
              <a:prstGeom prst="rect">
                <a:avLst/>
              </a:prstGeom>
              <a:noFill/>
            </p:spPr>
            <p:txBody>
              <a:bodyPr wrap="none" rtlCol="0">
                <a:spAutoFit/>
              </a:bodyPr>
              <a:lstStyle/>
              <a:p>
                <a:pPr algn="l" defTabSz="914358" rtl="0">
                  <a:defRPr/>
                </a:pPr>
                <a:r>
                  <a:rPr kumimoji="1" lang="ja-JP" altLang="en-US" sz="1000" b="1" kern="1200" spc="80" dirty="0">
                    <a:solidFill>
                      <a:prstClr val="black"/>
                    </a:solidFill>
                    <a:latin typeface="游ゴシック" panose="020B0400000000000000" pitchFamily="50" charset="-128"/>
                    <a:ea typeface="游ゴシック" panose="020B0400000000000000" pitchFamily="50" charset="-128"/>
                    <a:cs typeface="+mn-cs"/>
                  </a:rPr>
                  <a:t>左記参照</a:t>
                </a:r>
              </a:p>
            </p:txBody>
          </p:sp>
          <p:sp>
            <p:nvSpPr>
              <p:cNvPr id="40" name="テキスト ボックス 39">
                <a:extLst>
                  <a:ext uri="{FF2B5EF4-FFF2-40B4-BE49-F238E27FC236}">
                    <a16:creationId xmlns:a16="http://schemas.microsoft.com/office/drawing/2014/main" id="{AFBB0960-87C9-4A01-BF91-2183E42D29D1}"/>
                  </a:ext>
                </a:extLst>
              </p:cNvPr>
              <p:cNvSpPr txBox="1"/>
              <p:nvPr/>
            </p:nvSpPr>
            <p:spPr>
              <a:xfrm>
                <a:off x="7805583" y="3136508"/>
                <a:ext cx="2123658" cy="553998"/>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毎週水曜午前、木曜午前</a:t>
                </a:r>
                <a:endPar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配信日は事前にご相談下さい</a:t>
                </a:r>
              </a:p>
              <a:p>
                <a:pPr algn="l" defTabSz="914358" rtl="0">
                  <a:defRPr/>
                </a:pPr>
                <a:endPar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F772EF94-7093-B8F3-963A-7A966B772041}"/>
                  </a:ext>
                </a:extLst>
              </p:cNvPr>
              <p:cNvSpPr txBox="1"/>
              <p:nvPr/>
            </p:nvSpPr>
            <p:spPr>
              <a:xfrm>
                <a:off x="7805583" y="2087461"/>
                <a:ext cx="612027" cy="255006"/>
              </a:xfrm>
              <a:prstGeom prst="rect">
                <a:avLst/>
              </a:prstGeom>
              <a:noFill/>
            </p:spPr>
            <p:txBody>
              <a:bodyPr wrap="none" rtlCol="0">
                <a:spAutoFit/>
              </a:bodyPr>
              <a:lstStyle/>
              <a:p>
                <a:pPr algn="l" defTabSz="914358" rtl="0">
                  <a:lnSpc>
                    <a:spcPct val="110000"/>
                  </a:lnSpc>
                  <a:defRPr/>
                </a:pPr>
                <a:r>
                  <a:rPr kumimoji="1" lang="en-US" altLang="ja-JP" sz="1000" b="1" kern="1200" spc="80" dirty="0">
                    <a:solidFill>
                      <a:prstClr val="black"/>
                    </a:solidFill>
                    <a:latin typeface="游ゴシック" panose="020B0400000000000000" pitchFamily="50" charset="-128"/>
                    <a:ea typeface="游ゴシック" panose="020B0400000000000000" pitchFamily="50" charset="-128"/>
                    <a:cs typeface="+mn-cs"/>
                  </a:rPr>
                  <a:t>HTML</a:t>
                </a:r>
              </a:p>
            </p:txBody>
          </p:sp>
          <p:sp>
            <p:nvSpPr>
              <p:cNvPr id="42" name="テキスト ボックス 41">
                <a:extLst>
                  <a:ext uri="{FF2B5EF4-FFF2-40B4-BE49-F238E27FC236}">
                    <a16:creationId xmlns:a16="http://schemas.microsoft.com/office/drawing/2014/main" id="{408269A7-2287-42F0-F39E-923632BC2BEF}"/>
                  </a:ext>
                </a:extLst>
              </p:cNvPr>
              <p:cNvSpPr txBox="1"/>
              <p:nvPr/>
            </p:nvSpPr>
            <p:spPr>
              <a:xfrm>
                <a:off x="7805583" y="2789741"/>
                <a:ext cx="822661" cy="255006"/>
              </a:xfrm>
              <a:prstGeom prst="rect">
                <a:avLst/>
              </a:prstGeom>
              <a:noFill/>
            </p:spPr>
            <p:txBody>
              <a:bodyPr wrap="none" rtlCol="0">
                <a:spAutoFit/>
              </a:bodyPr>
              <a:lstStyle/>
              <a:p>
                <a:pPr algn="l" defTabSz="914358" rtl="0">
                  <a:lnSpc>
                    <a:spcPct val="110000"/>
                  </a:lnSpc>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1</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原稿のみ</a:t>
                </a:r>
              </a:p>
            </p:txBody>
          </p:sp>
          <p:sp>
            <p:nvSpPr>
              <p:cNvPr id="43" name="テキスト ボックス 42">
                <a:extLst>
                  <a:ext uri="{FF2B5EF4-FFF2-40B4-BE49-F238E27FC236}">
                    <a16:creationId xmlns:a16="http://schemas.microsoft.com/office/drawing/2014/main" id="{B5810439-422F-21F5-51EC-397F3D981754}"/>
                  </a:ext>
                </a:extLst>
              </p:cNvPr>
              <p:cNvSpPr txBox="1"/>
              <p:nvPr/>
            </p:nvSpPr>
            <p:spPr>
              <a:xfrm>
                <a:off x="7805583" y="4475738"/>
                <a:ext cx="906658" cy="246221"/>
              </a:xfrm>
              <a:prstGeom prst="rect">
                <a:avLst/>
              </a:prstGeom>
              <a:noFill/>
            </p:spPr>
            <p:txBody>
              <a:bodyPr wrap="none" lIns="91440" tIns="45720" rIns="91440" bIns="45720" rtlCol="0" anchor="t">
                <a:spAutoFit/>
              </a:bodyPr>
              <a:lstStyle/>
              <a:p>
                <a:pPr algn="l" defTabSz="914358" rtl="0">
                  <a:defRPr/>
                </a:pPr>
                <a:r>
                  <a:rPr kumimoji="1" lang="en-US" altLang="ja-JP" sz="1000" b="1" kern="1200" spc="80" dirty="0">
                    <a:solidFill>
                      <a:prstClr val="black"/>
                    </a:solidFill>
                    <a:latin typeface="游ゴシック"/>
                    <a:ea typeface="游ゴシック"/>
                    <a:cs typeface="+mn-cs"/>
                  </a:rPr>
                  <a:t>15</a:t>
                </a:r>
                <a:r>
                  <a:rPr kumimoji="1" lang="ja-JP" altLang="en-US" sz="1000" b="1" kern="1200" spc="80" dirty="0">
                    <a:solidFill>
                      <a:prstClr val="black"/>
                    </a:solidFill>
                    <a:latin typeface="游ゴシック"/>
                    <a:ea typeface="游ゴシック"/>
                    <a:cs typeface="+mn-cs"/>
                  </a:rPr>
                  <a:t>営業日前</a:t>
                </a:r>
              </a:p>
            </p:txBody>
          </p:sp>
          <p:sp>
            <p:nvSpPr>
              <p:cNvPr id="45" name="テキスト ボックス 44">
                <a:extLst>
                  <a:ext uri="{FF2B5EF4-FFF2-40B4-BE49-F238E27FC236}">
                    <a16:creationId xmlns:a16="http://schemas.microsoft.com/office/drawing/2014/main" id="{31684267-CB12-1CDA-83D0-F712B9CF89BC}"/>
                  </a:ext>
                </a:extLst>
              </p:cNvPr>
              <p:cNvSpPr txBox="1"/>
              <p:nvPr/>
            </p:nvSpPr>
            <p:spPr>
              <a:xfrm>
                <a:off x="7805583" y="4078271"/>
                <a:ext cx="629660" cy="246221"/>
              </a:xfrm>
              <a:prstGeom prst="rect">
                <a:avLst/>
              </a:prstGeom>
              <a:noFill/>
            </p:spPr>
            <p:txBody>
              <a:bodyPr wrap="none" rtlCol="0">
                <a:spAutoFit/>
              </a:bodyPr>
              <a:lstStyle/>
              <a:p>
                <a:pPr algn="l" defTabSz="914358" rtl="0">
                  <a:defRPr/>
                </a:pPr>
                <a:r>
                  <a:rPr kumimoji="1" lang="en-US" altLang="ja-JP" sz="1000" b="1" kern="1200" spc="80">
                    <a:solidFill>
                      <a:prstClr val="black"/>
                    </a:solidFill>
                    <a:latin typeface="游ゴシック" panose="020B0400000000000000" pitchFamily="50" charset="-128"/>
                    <a:ea typeface="游ゴシック" panose="020B0400000000000000" pitchFamily="50" charset="-128"/>
                    <a:cs typeface="+mn-cs"/>
                  </a:rPr>
                  <a:t>50</a:t>
                </a: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万円</a:t>
                </a:r>
              </a:p>
            </p:txBody>
          </p:sp>
          <p:sp>
            <p:nvSpPr>
              <p:cNvPr id="46" name="テキスト ボックス 45">
                <a:extLst>
                  <a:ext uri="{FF2B5EF4-FFF2-40B4-BE49-F238E27FC236}">
                    <a16:creationId xmlns:a16="http://schemas.microsoft.com/office/drawing/2014/main" id="{032F2D39-73B8-B619-26E0-0794AE33163D}"/>
                  </a:ext>
                </a:extLst>
              </p:cNvPr>
              <p:cNvSpPr txBox="1"/>
              <p:nvPr/>
            </p:nvSpPr>
            <p:spPr>
              <a:xfrm>
                <a:off x="7853289" y="3635218"/>
                <a:ext cx="1972747" cy="230206"/>
              </a:xfrm>
              <a:prstGeom prst="rect">
                <a:avLst/>
              </a:prstGeom>
              <a:noFill/>
            </p:spPr>
            <p:txBody>
              <a:bodyPr wrap="none" lIns="55449" tIns="27725" rIns="55449" bIns="27725" rtlCol="0" anchor="t">
                <a:spAutoFit/>
              </a:bodyPr>
              <a:lstStyle/>
              <a:p>
                <a:pPr algn="l" defTabSz="914358" rtl="0">
                  <a:lnSpc>
                    <a:spcPct val="120000"/>
                  </a:lnSpc>
                  <a:defRPr/>
                </a:pPr>
                <a:r>
                  <a:rPr kumimoji="1" lang="en-US" altLang="ja-JP" sz="1000" b="1" kern="1200" spc="80" dirty="0">
                    <a:solidFill>
                      <a:prstClr val="black"/>
                    </a:solidFill>
                    <a:latin typeface="游ゴシック"/>
                    <a:ea typeface="游ゴシック"/>
                    <a:cs typeface="+mn-cs"/>
                  </a:rPr>
                  <a:t>20</a:t>
                </a:r>
                <a:r>
                  <a:rPr kumimoji="1" lang="ja-JP" altLang="en-US" sz="1000" b="1" kern="1200" spc="80" dirty="0">
                    <a:solidFill>
                      <a:prstClr val="black"/>
                    </a:solidFill>
                    <a:latin typeface="游ゴシック"/>
                    <a:ea typeface="游ゴシック"/>
                    <a:cs typeface="+mn-cs"/>
                  </a:rPr>
                  <a:t>円</a:t>
                </a:r>
                <a:r>
                  <a:rPr kumimoji="1" lang="en-US" altLang="ja-JP" sz="1000" b="1" kern="1200" spc="80" dirty="0">
                    <a:solidFill>
                      <a:prstClr val="black"/>
                    </a:solidFill>
                    <a:latin typeface="游ゴシック"/>
                    <a:ea typeface="游ゴシック"/>
                    <a:cs typeface="+mn-cs"/>
                  </a:rPr>
                  <a:t>/</a:t>
                </a:r>
                <a:r>
                  <a:rPr kumimoji="1" lang="ja-JP" altLang="en-US" sz="1000" b="1" kern="1200" spc="80" dirty="0">
                    <a:solidFill>
                      <a:prstClr val="black"/>
                    </a:solidFill>
                    <a:latin typeface="游ゴシック"/>
                    <a:ea typeface="游ゴシック"/>
                    <a:cs typeface="+mn-cs"/>
                  </a:rPr>
                  <a:t>通 ＋ 制作費</a:t>
                </a:r>
                <a:r>
                  <a:rPr kumimoji="1" lang="en-US" altLang="ja-JP" sz="1000" b="1" kern="1200" spc="80" dirty="0">
                    <a:solidFill>
                      <a:prstClr val="black"/>
                    </a:solidFill>
                    <a:latin typeface="游ゴシック"/>
                    <a:ea typeface="游ゴシック"/>
                    <a:cs typeface="+mn-cs"/>
                  </a:rPr>
                  <a:t>N10</a:t>
                </a:r>
                <a:r>
                  <a:rPr kumimoji="1" lang="ja-JP" altLang="en-US" sz="1000" b="1" kern="1200" spc="80" dirty="0">
                    <a:solidFill>
                      <a:prstClr val="black"/>
                    </a:solidFill>
                    <a:latin typeface="游ゴシック"/>
                    <a:ea typeface="游ゴシック"/>
                    <a:cs typeface="+mn-cs"/>
                  </a:rPr>
                  <a:t>万円～</a:t>
                </a:r>
                <a:endParaRPr kumimoji="1" lang="en-US" altLang="ja-JP" sz="1000" b="1" kern="1200" spc="80" dirty="0">
                  <a:solidFill>
                    <a:prstClr val="black"/>
                  </a:solidFill>
                  <a:latin typeface="游ゴシック"/>
                  <a:ea typeface="游ゴシック"/>
                  <a:cs typeface="+mn-cs"/>
                </a:endParaRPr>
              </a:p>
            </p:txBody>
          </p:sp>
          <p:cxnSp>
            <p:nvCxnSpPr>
              <p:cNvPr id="47" name="直線コネクタ 46">
                <a:extLst>
                  <a:ext uri="{FF2B5EF4-FFF2-40B4-BE49-F238E27FC236}">
                    <a16:creationId xmlns:a16="http://schemas.microsoft.com/office/drawing/2014/main" id="{DBA48E0D-F035-47BF-9ADE-A7DB5B2BA94A}"/>
                  </a:ext>
                </a:extLst>
              </p:cNvPr>
              <p:cNvCxnSpPr>
                <a:cxnSpLocks/>
              </p:cNvCxnSpPr>
              <p:nvPr/>
            </p:nvCxnSpPr>
            <p:spPr>
              <a:xfrm>
                <a:off x="6505216" y="2034498"/>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35FB53D-C2CF-8AF8-808E-811FDA0EF9E9}"/>
                  </a:ext>
                </a:extLst>
              </p:cNvPr>
              <p:cNvCxnSpPr>
                <a:cxnSpLocks/>
              </p:cNvCxnSpPr>
              <p:nvPr/>
            </p:nvCxnSpPr>
            <p:spPr>
              <a:xfrm>
                <a:off x="6505216" y="271349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B69E06-37C0-7E6A-3D04-BEDADE6FB836}"/>
                  </a:ext>
                </a:extLst>
              </p:cNvPr>
              <p:cNvCxnSpPr>
                <a:cxnSpLocks/>
              </p:cNvCxnSpPr>
              <p:nvPr/>
            </p:nvCxnSpPr>
            <p:spPr>
              <a:xfrm>
                <a:off x="6505216" y="3052986"/>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F66820E-4C24-104D-8994-909C32BD05C9}"/>
                  </a:ext>
                </a:extLst>
              </p:cNvPr>
              <p:cNvCxnSpPr>
                <a:cxnSpLocks/>
              </p:cNvCxnSpPr>
              <p:nvPr/>
            </p:nvCxnSpPr>
            <p:spPr>
              <a:xfrm>
                <a:off x="6505216" y="3525343"/>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8110C80-89D6-C982-6AC5-556DC67DA600}"/>
                  </a:ext>
                </a:extLst>
              </p:cNvPr>
              <p:cNvCxnSpPr>
                <a:cxnSpLocks/>
              </p:cNvCxnSpPr>
              <p:nvPr/>
            </p:nvCxnSpPr>
            <p:spPr>
              <a:xfrm>
                <a:off x="6505216" y="3977689"/>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6D9B2742-8CA9-25CB-28B2-04B8EC2D5ED0}"/>
                  </a:ext>
                </a:extLst>
              </p:cNvPr>
              <p:cNvCxnSpPr>
                <a:cxnSpLocks/>
              </p:cNvCxnSpPr>
              <p:nvPr/>
            </p:nvCxnSpPr>
            <p:spPr>
              <a:xfrm>
                <a:off x="6505216" y="4410970"/>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7792847B-7140-64FE-CE66-D7B486F0457D}"/>
                  </a:ext>
                </a:extLst>
              </p:cNvPr>
              <p:cNvSpPr txBox="1"/>
              <p:nvPr/>
            </p:nvSpPr>
            <p:spPr>
              <a:xfrm>
                <a:off x="6504583" y="2429182"/>
                <a:ext cx="738664" cy="246221"/>
              </a:xfrm>
              <a:prstGeom prst="rect">
                <a:avLst/>
              </a:prstGeom>
              <a:noFill/>
            </p:spPr>
            <p:txBody>
              <a:bodyPr wrap="none" rtlCol="0">
                <a:spAutoFit/>
              </a:bodyPr>
              <a:lstStyle/>
              <a:p>
                <a:pPr algn="l" defTabSz="914358" rtl="0">
                  <a:defRPr/>
                </a:pPr>
                <a:r>
                  <a:rPr kumimoji="1" lang="ja-JP" altLang="en-US" sz="1000" b="1" kern="1200" spc="80" dirty="0">
                    <a:solidFill>
                      <a:prstClr val="black"/>
                    </a:solidFill>
                    <a:latin typeface="游ゴシック" panose="020B0400000000000000" pitchFamily="50" charset="-128"/>
                    <a:ea typeface="游ゴシック" panose="020B0400000000000000" pitchFamily="50" charset="-128"/>
                    <a:cs typeface="+mn-cs"/>
                  </a:rPr>
                  <a:t>入稿素材</a:t>
                </a:r>
              </a:p>
            </p:txBody>
          </p:sp>
          <p:sp>
            <p:nvSpPr>
              <p:cNvPr id="55" name="テキスト ボックス 54">
                <a:extLst>
                  <a:ext uri="{FF2B5EF4-FFF2-40B4-BE49-F238E27FC236}">
                    <a16:creationId xmlns:a16="http://schemas.microsoft.com/office/drawing/2014/main" id="{5B283733-953A-8CEF-EEF4-AAD39D436558}"/>
                  </a:ext>
                </a:extLst>
              </p:cNvPr>
              <p:cNvSpPr txBox="1"/>
              <p:nvPr/>
            </p:nvSpPr>
            <p:spPr>
              <a:xfrm>
                <a:off x="6504583" y="2098477"/>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形式</a:t>
                </a:r>
              </a:p>
            </p:txBody>
          </p:sp>
          <p:sp>
            <p:nvSpPr>
              <p:cNvPr id="56" name="テキスト ボックス 55">
                <a:extLst>
                  <a:ext uri="{FF2B5EF4-FFF2-40B4-BE49-F238E27FC236}">
                    <a16:creationId xmlns:a16="http://schemas.microsoft.com/office/drawing/2014/main" id="{4CCA836D-9307-8293-908E-5A04C97EA592}"/>
                  </a:ext>
                </a:extLst>
              </p:cNvPr>
              <p:cNvSpPr txBox="1"/>
              <p:nvPr/>
            </p:nvSpPr>
            <p:spPr>
              <a:xfrm>
                <a:off x="6504583" y="3133671"/>
                <a:ext cx="8771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配信可能日</a:t>
                </a:r>
              </a:p>
            </p:txBody>
          </p:sp>
          <p:sp>
            <p:nvSpPr>
              <p:cNvPr id="57" name="テキスト ボックス 56">
                <a:extLst>
                  <a:ext uri="{FF2B5EF4-FFF2-40B4-BE49-F238E27FC236}">
                    <a16:creationId xmlns:a16="http://schemas.microsoft.com/office/drawing/2014/main" id="{C1716FC4-8B5B-5189-661C-21637AD8A961}"/>
                  </a:ext>
                </a:extLst>
              </p:cNvPr>
              <p:cNvSpPr txBox="1"/>
              <p:nvPr/>
            </p:nvSpPr>
            <p:spPr>
              <a:xfrm>
                <a:off x="6504583" y="3625515"/>
                <a:ext cx="461665"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料金</a:t>
                </a:r>
              </a:p>
            </p:txBody>
          </p:sp>
          <p:sp>
            <p:nvSpPr>
              <p:cNvPr id="58" name="テキスト ボックス 57">
                <a:extLst>
                  <a:ext uri="{FF2B5EF4-FFF2-40B4-BE49-F238E27FC236}">
                    <a16:creationId xmlns:a16="http://schemas.microsoft.com/office/drawing/2014/main" id="{15D5FFE2-C53F-492E-13C1-CCEE9EFDAC9C}"/>
                  </a:ext>
                </a:extLst>
              </p:cNvPr>
              <p:cNvSpPr txBox="1"/>
              <p:nvPr/>
            </p:nvSpPr>
            <p:spPr>
              <a:xfrm>
                <a:off x="6504583" y="4085970"/>
                <a:ext cx="1015663"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最低出稿金額</a:t>
                </a:r>
              </a:p>
            </p:txBody>
          </p:sp>
          <p:sp>
            <p:nvSpPr>
              <p:cNvPr id="59" name="テキスト ボックス 58">
                <a:extLst>
                  <a:ext uri="{FF2B5EF4-FFF2-40B4-BE49-F238E27FC236}">
                    <a16:creationId xmlns:a16="http://schemas.microsoft.com/office/drawing/2014/main" id="{271E5E00-80DF-5178-DFFA-92F846D287F8}"/>
                  </a:ext>
                </a:extLst>
              </p:cNvPr>
              <p:cNvSpPr txBox="1"/>
              <p:nvPr/>
            </p:nvSpPr>
            <p:spPr>
              <a:xfrm>
                <a:off x="6504583" y="4472480"/>
                <a:ext cx="738664"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申込期限</a:t>
                </a:r>
              </a:p>
            </p:txBody>
          </p:sp>
          <p:sp>
            <p:nvSpPr>
              <p:cNvPr id="60" name="テキスト ボックス 59">
                <a:extLst>
                  <a:ext uri="{FF2B5EF4-FFF2-40B4-BE49-F238E27FC236}">
                    <a16:creationId xmlns:a16="http://schemas.microsoft.com/office/drawing/2014/main" id="{571FD25B-7E1E-DF4A-0F0B-590F4C410F1D}"/>
                  </a:ext>
                </a:extLst>
              </p:cNvPr>
              <p:cNvSpPr txBox="1"/>
              <p:nvPr/>
            </p:nvSpPr>
            <p:spPr>
              <a:xfrm>
                <a:off x="6504583" y="2777323"/>
                <a:ext cx="738664" cy="246221"/>
              </a:xfrm>
              <a:prstGeom prst="rect">
                <a:avLst/>
              </a:prstGeom>
              <a:noFill/>
            </p:spPr>
            <p:txBody>
              <a:bodyPr wrap="none" rtlCol="0">
                <a:spAutoFit/>
              </a:bodyPr>
              <a:lstStyle/>
              <a:p>
                <a:pPr algn="l" defTabSz="914358" rtl="0">
                  <a:defRPr/>
                </a:pPr>
                <a:r>
                  <a:rPr kumimoji="1" lang="ja-JP" altLang="en-US" sz="1000" b="1" kern="1200" spc="80">
                    <a:solidFill>
                      <a:prstClr val="black"/>
                    </a:solidFill>
                    <a:latin typeface="游ゴシック" panose="020B0400000000000000" pitchFamily="50" charset="-128"/>
                    <a:ea typeface="游ゴシック" panose="020B0400000000000000" pitchFamily="50" charset="-128"/>
                    <a:cs typeface="+mn-cs"/>
                  </a:rPr>
                  <a:t>原稿本数</a:t>
                </a:r>
              </a:p>
            </p:txBody>
          </p:sp>
          <p:cxnSp>
            <p:nvCxnSpPr>
              <p:cNvPr id="61" name="直線コネクタ 60">
                <a:extLst>
                  <a:ext uri="{FF2B5EF4-FFF2-40B4-BE49-F238E27FC236}">
                    <a16:creationId xmlns:a16="http://schemas.microsoft.com/office/drawing/2014/main" id="{A1AB06F6-B4F4-1487-2A90-7EB8B4CED9A3}"/>
                  </a:ext>
                </a:extLst>
              </p:cNvPr>
              <p:cNvCxnSpPr>
                <a:cxnSpLocks/>
              </p:cNvCxnSpPr>
              <p:nvPr/>
            </p:nvCxnSpPr>
            <p:spPr>
              <a:xfrm>
                <a:off x="6505216" y="4752032"/>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3CD72791-A4C9-430F-2117-1507DFAEA1D4}"/>
                  </a:ext>
                </a:extLst>
              </p:cNvPr>
              <p:cNvCxnSpPr>
                <a:cxnSpLocks/>
              </p:cNvCxnSpPr>
              <p:nvPr/>
            </p:nvCxnSpPr>
            <p:spPr>
              <a:xfrm>
                <a:off x="6505216" y="510515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DA2BF3EB-C3D9-9E8B-629D-F504EF45A30A}"/>
                  </a:ext>
                </a:extLst>
              </p:cNvPr>
              <p:cNvSpPr txBox="1"/>
              <p:nvPr/>
            </p:nvSpPr>
            <p:spPr>
              <a:xfrm>
                <a:off x="6504583" y="4814967"/>
                <a:ext cx="1015663" cy="246221"/>
              </a:xfrm>
              <a:prstGeom prst="rect">
                <a:avLst/>
              </a:prstGeom>
              <a:noFill/>
            </p:spPr>
            <p:txBody>
              <a:bodyPr wrap="none" lIns="91440" tIns="45720" rIns="91440" bIns="45720" rtlCol="0" anchor="t">
                <a:spAutoFit/>
              </a:bodyPr>
              <a:lstStyle/>
              <a:p>
                <a:pPr algn="l" defTabSz="914358" rtl="0">
                  <a:defRPr/>
                </a:pPr>
                <a:r>
                  <a:rPr kumimoji="1" lang="ja-JP" altLang="en-US" sz="1000" b="1" kern="1200" spc="80">
                    <a:solidFill>
                      <a:prstClr val="black"/>
                    </a:solidFill>
                    <a:latin typeface="游ゴシック"/>
                    <a:ea typeface="游ゴシック"/>
                    <a:cs typeface="+mn-cs"/>
                  </a:rPr>
                  <a:t>素材入稿期限</a:t>
                </a:r>
              </a:p>
            </p:txBody>
          </p:sp>
          <p:sp>
            <p:nvSpPr>
              <p:cNvPr id="64" name="テキスト ボックス 63">
                <a:extLst>
                  <a:ext uri="{FF2B5EF4-FFF2-40B4-BE49-F238E27FC236}">
                    <a16:creationId xmlns:a16="http://schemas.microsoft.com/office/drawing/2014/main" id="{DFD85DFC-0A85-A00E-5525-44653DAB8D73}"/>
                  </a:ext>
                </a:extLst>
              </p:cNvPr>
              <p:cNvSpPr txBox="1"/>
              <p:nvPr/>
            </p:nvSpPr>
            <p:spPr>
              <a:xfrm>
                <a:off x="7805583" y="4819567"/>
                <a:ext cx="906658" cy="246221"/>
              </a:xfrm>
              <a:prstGeom prst="rect">
                <a:avLst/>
              </a:prstGeom>
              <a:noFill/>
            </p:spPr>
            <p:txBody>
              <a:bodyPr wrap="none" lIns="91440" tIns="45720" rIns="91440" bIns="45720" rtlCol="0" anchor="t">
                <a:spAutoFit/>
              </a:bodyPr>
              <a:lstStyle/>
              <a:p>
                <a:pPr algn="l" defTabSz="914358" rtl="0">
                  <a:defRPr/>
                </a:pPr>
                <a:r>
                  <a:rPr kumimoji="1" lang="en-US" altLang="ja-JP" sz="1000" b="1" kern="1200" spc="80" dirty="0">
                    <a:solidFill>
                      <a:prstClr val="black"/>
                    </a:solidFill>
                    <a:latin typeface="游ゴシック"/>
                    <a:ea typeface="游ゴシック"/>
                    <a:cs typeface="+mn-cs"/>
                  </a:rPr>
                  <a:t>13</a:t>
                </a:r>
                <a:r>
                  <a:rPr kumimoji="1" lang="ja-JP" altLang="en-US" sz="1000" b="1" kern="1200" spc="80" dirty="0">
                    <a:solidFill>
                      <a:prstClr val="black"/>
                    </a:solidFill>
                    <a:latin typeface="游ゴシック"/>
                    <a:ea typeface="游ゴシック"/>
                    <a:cs typeface="+mn-cs"/>
                  </a:rPr>
                  <a:t>営業日前</a:t>
                </a:r>
              </a:p>
            </p:txBody>
          </p:sp>
        </p:grpSp>
        <p:cxnSp>
          <p:nvCxnSpPr>
            <p:cNvPr id="95" name="直線コネクタ 94">
              <a:extLst>
                <a:ext uri="{FF2B5EF4-FFF2-40B4-BE49-F238E27FC236}">
                  <a16:creationId xmlns:a16="http://schemas.microsoft.com/office/drawing/2014/main" id="{D991B4DC-0EBB-7AC1-379C-A398E20DAA05}"/>
                </a:ext>
              </a:extLst>
            </p:cNvPr>
            <p:cNvCxnSpPr>
              <a:cxnSpLocks/>
            </p:cNvCxnSpPr>
            <p:nvPr/>
          </p:nvCxnSpPr>
          <p:spPr>
            <a:xfrm>
              <a:off x="6505216" y="2373994"/>
              <a:ext cx="504777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351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1D737DF0-B8AB-7332-9E03-6508CD6938EE}"/>
            </a:ext>
          </a:extLst>
        </p:cNvPr>
        <p:cNvGrpSpPr/>
        <p:nvPr/>
      </p:nvGrpSpPr>
      <p:grpSpPr>
        <a:xfrm>
          <a:off x="0" y="0"/>
          <a:ext cx="0" cy="0"/>
          <a:chOff x="0" y="0"/>
          <a:chExt cx="0" cy="0"/>
        </a:xfrm>
      </p:grpSpPr>
      <p:pic>
        <p:nvPicPr>
          <p:cNvPr id="15" name="Google Shape;748;p44">
            <a:extLst>
              <a:ext uri="{FF2B5EF4-FFF2-40B4-BE49-F238E27FC236}">
                <a16:creationId xmlns:a16="http://schemas.microsoft.com/office/drawing/2014/main" id="{9D4774FD-642E-7C0A-93E7-2A9B363DBAA9}"/>
              </a:ext>
            </a:extLst>
          </p:cNvPr>
          <p:cNvPicPr preferRelativeResize="0"/>
          <p:nvPr/>
        </p:nvPicPr>
        <p:blipFill rotWithShape="1">
          <a:blip r:embed="rId3">
            <a:alphaModFix/>
          </a:blip>
          <a:srcRect/>
          <a:stretch/>
        </p:blipFill>
        <p:spPr>
          <a:xfrm rot="10800000" flipH="1">
            <a:off x="3172684" y="1640447"/>
            <a:ext cx="3900363" cy="320795"/>
          </a:xfrm>
          <a:prstGeom prst="roundRect">
            <a:avLst>
              <a:gd name="adj" fmla="val 50000"/>
            </a:avLst>
          </a:prstGeom>
          <a:noFill/>
          <a:ln>
            <a:noFill/>
          </a:ln>
        </p:spPr>
      </p:pic>
      <p:sp>
        <p:nvSpPr>
          <p:cNvPr id="30" name="スライド番号プレースホルダー 3">
            <a:extLst>
              <a:ext uri="{FF2B5EF4-FFF2-40B4-BE49-F238E27FC236}">
                <a16:creationId xmlns:a16="http://schemas.microsoft.com/office/drawing/2014/main" id="{50D96950-CA10-5E2F-0833-01BC7090494E}"/>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a:sym typeface="Arial"/>
              </a:rPr>
              <a:pPr/>
              <a:t>23</a:t>
            </a:fld>
            <a:endParaRPr lang="ja-JP" altLang="en-US" dirty="0">
              <a:sym typeface="Arial"/>
            </a:endParaRPr>
          </a:p>
        </p:txBody>
      </p:sp>
      <p:graphicFrame>
        <p:nvGraphicFramePr>
          <p:cNvPr id="3" name="表 2">
            <a:extLst>
              <a:ext uri="{FF2B5EF4-FFF2-40B4-BE49-F238E27FC236}">
                <a16:creationId xmlns:a16="http://schemas.microsoft.com/office/drawing/2014/main" id="{9E525183-7166-70C7-5BC7-03FC1CFDB339}"/>
              </a:ext>
            </a:extLst>
          </p:cNvPr>
          <p:cNvGraphicFramePr>
            <a:graphicFrameLocks noGrp="1"/>
          </p:cNvGraphicFramePr>
          <p:nvPr>
            <p:extLst>
              <p:ext uri="{D42A27DB-BD31-4B8C-83A1-F6EECF244321}">
                <p14:modId xmlns:p14="http://schemas.microsoft.com/office/powerpoint/2010/main" val="243537463"/>
              </p:ext>
            </p:extLst>
          </p:nvPr>
        </p:nvGraphicFramePr>
        <p:xfrm>
          <a:off x="650161" y="2711167"/>
          <a:ext cx="10843720" cy="2943125"/>
        </p:xfrm>
        <a:graphic>
          <a:graphicData uri="http://schemas.openxmlformats.org/drawingml/2006/table">
            <a:tbl>
              <a:tblPr firstRow="1" bandRow="1">
                <a:tableStyleId>{5C22544A-7EE6-4342-B048-85BDC9FD1C3A}</a:tableStyleId>
              </a:tblPr>
              <a:tblGrid>
                <a:gridCol w="2339472">
                  <a:extLst>
                    <a:ext uri="{9D8B030D-6E8A-4147-A177-3AD203B41FA5}">
                      <a16:colId xmlns:a16="http://schemas.microsoft.com/office/drawing/2014/main" val="2637547865"/>
                    </a:ext>
                  </a:extLst>
                </a:gridCol>
                <a:gridCol w="2126062">
                  <a:extLst>
                    <a:ext uri="{9D8B030D-6E8A-4147-A177-3AD203B41FA5}">
                      <a16:colId xmlns:a16="http://schemas.microsoft.com/office/drawing/2014/main" val="4080496844"/>
                    </a:ext>
                  </a:extLst>
                </a:gridCol>
                <a:gridCol w="2126062">
                  <a:extLst>
                    <a:ext uri="{9D8B030D-6E8A-4147-A177-3AD203B41FA5}">
                      <a16:colId xmlns:a16="http://schemas.microsoft.com/office/drawing/2014/main" val="3560491472"/>
                    </a:ext>
                  </a:extLst>
                </a:gridCol>
                <a:gridCol w="2126062">
                  <a:extLst>
                    <a:ext uri="{9D8B030D-6E8A-4147-A177-3AD203B41FA5}">
                      <a16:colId xmlns:a16="http://schemas.microsoft.com/office/drawing/2014/main" val="1182030736"/>
                    </a:ext>
                  </a:extLst>
                </a:gridCol>
                <a:gridCol w="2126062">
                  <a:extLst>
                    <a:ext uri="{9D8B030D-6E8A-4147-A177-3AD203B41FA5}">
                      <a16:colId xmlns:a16="http://schemas.microsoft.com/office/drawing/2014/main" val="768093832"/>
                    </a:ext>
                  </a:extLst>
                </a:gridCol>
              </a:tblGrid>
              <a:tr h="591805">
                <a:tc>
                  <a:txBody>
                    <a:bodyPr/>
                    <a:lstStyle/>
                    <a:p>
                      <a:pPr algn="ctr"/>
                      <a:r>
                        <a:rPr kumimoji="1" lang="ja-JP" altLang="en-US" sz="1400" b="0" dirty="0">
                          <a:solidFill>
                            <a:schemeClr val="tx1"/>
                          </a:solidFill>
                          <a:latin typeface="+mn-lt"/>
                          <a:ea typeface="+mn-ea"/>
                        </a:rPr>
                        <a:t>配信金額</a:t>
                      </a: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lumMod val="75000"/>
                              <a:lumOff val="25000"/>
                            </a:schemeClr>
                          </a:solidFill>
                          <a:latin typeface="+mn-lt"/>
                        </a:rPr>
                        <a:t>500,000</a:t>
                      </a:r>
                      <a:r>
                        <a:rPr kumimoji="1" lang="ja-JP" altLang="en-US" sz="1600" b="0" dirty="0">
                          <a:solidFill>
                            <a:schemeClr val="tx1">
                              <a:lumMod val="75000"/>
                              <a:lumOff val="25000"/>
                            </a:schemeClr>
                          </a:solidFill>
                          <a:latin typeface="+mn-lt"/>
                        </a:rPr>
                        <a:t>円</a:t>
                      </a:r>
                      <a:r>
                        <a:rPr kumimoji="1" lang="en-US" altLang="ja-JP" sz="900" b="0" dirty="0">
                          <a:solidFill>
                            <a:schemeClr val="tx1">
                              <a:lumMod val="75000"/>
                              <a:lumOff val="25000"/>
                            </a:schemeClr>
                          </a:solidFill>
                          <a:latin typeface="+mn-lt"/>
                        </a:rPr>
                        <a:t>※1</a:t>
                      </a:r>
                      <a:endParaRPr kumimoji="1" lang="en-US" altLang="ja-JP" b="0" dirty="0">
                        <a:solidFill>
                          <a:schemeClr val="tx1">
                            <a:lumMod val="75000"/>
                            <a:lumOff val="25000"/>
                          </a:schemeClr>
                        </a:solidFill>
                        <a:latin typeface="+mn-lt"/>
                      </a:endParaRPr>
                    </a:p>
                    <a:p>
                      <a:pPr algn="ctr"/>
                      <a:r>
                        <a:rPr kumimoji="1" lang="ja-JP" altLang="en-US" sz="1200" b="0" dirty="0">
                          <a:solidFill>
                            <a:schemeClr val="tx1">
                              <a:lumMod val="75000"/>
                              <a:lumOff val="25000"/>
                            </a:schemeClr>
                          </a:solidFill>
                          <a:latin typeface="+mn-lt"/>
                        </a:rPr>
                        <a:t>（</a:t>
                      </a:r>
                      <a:r>
                        <a:rPr kumimoji="1" lang="en-US" altLang="ja-JP" sz="1200" b="0" dirty="0">
                          <a:solidFill>
                            <a:schemeClr val="tx1">
                              <a:lumMod val="75000"/>
                              <a:lumOff val="25000"/>
                            </a:schemeClr>
                          </a:solidFill>
                          <a:latin typeface="+mn-lt"/>
                        </a:rPr>
                        <a:t>20</a:t>
                      </a:r>
                      <a:r>
                        <a:rPr kumimoji="1" lang="ja-JP" altLang="en-US" sz="1200" b="0" dirty="0">
                          <a:solidFill>
                            <a:schemeClr val="tx1">
                              <a:lumMod val="75000"/>
                              <a:lumOff val="25000"/>
                            </a:schemeClr>
                          </a:solidFill>
                          <a:latin typeface="+mn-lt"/>
                        </a:rPr>
                        <a:t>円</a:t>
                      </a:r>
                      <a:r>
                        <a:rPr kumimoji="1" lang="en-US" altLang="ja-JP" sz="1200" b="0" dirty="0">
                          <a:solidFill>
                            <a:schemeClr val="tx1">
                              <a:lumMod val="75000"/>
                              <a:lumOff val="25000"/>
                            </a:schemeClr>
                          </a:solidFill>
                          <a:latin typeface="+mn-lt"/>
                        </a:rPr>
                        <a:t>×25,000</a:t>
                      </a:r>
                      <a:r>
                        <a:rPr kumimoji="1" lang="ja-JP" altLang="en-US" sz="1200" b="0" dirty="0">
                          <a:solidFill>
                            <a:schemeClr val="tx1">
                              <a:lumMod val="75000"/>
                              <a:lumOff val="25000"/>
                            </a:schemeClr>
                          </a:solidFill>
                          <a:latin typeface="+mn-lt"/>
                        </a:rPr>
                        <a:t>通）</a:t>
                      </a: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600" b="0" dirty="0">
                          <a:solidFill>
                            <a:srgbClr val="EB0083"/>
                          </a:solidFill>
                          <a:latin typeface="+mn-lt"/>
                        </a:rPr>
                        <a:t>500,000</a:t>
                      </a:r>
                      <a:r>
                        <a:rPr kumimoji="1" lang="ja-JP" altLang="en-US" sz="1600" b="0" dirty="0">
                          <a:solidFill>
                            <a:srgbClr val="EB0083"/>
                          </a:solidFill>
                          <a:latin typeface="+mn-lt"/>
                        </a:rPr>
                        <a:t>円</a:t>
                      </a:r>
                      <a:r>
                        <a:rPr kumimoji="1" lang="en-US" altLang="ja-JP" sz="900" b="0" dirty="0">
                          <a:solidFill>
                            <a:srgbClr val="EB0083"/>
                          </a:solidFill>
                          <a:latin typeface="+mn-lt"/>
                        </a:rPr>
                        <a:t>※1</a:t>
                      </a:r>
                    </a:p>
                    <a:p>
                      <a:pPr algn="ctr"/>
                      <a:r>
                        <a:rPr kumimoji="1" lang="ja-JP" altLang="en-US" sz="1200" b="0" dirty="0">
                          <a:solidFill>
                            <a:srgbClr val="EB0083"/>
                          </a:solidFill>
                          <a:latin typeface="+mn-lt"/>
                        </a:rPr>
                        <a:t>（</a:t>
                      </a:r>
                      <a:r>
                        <a:rPr kumimoji="1" lang="en-US" altLang="ja-JP" sz="1200" b="0" dirty="0">
                          <a:solidFill>
                            <a:srgbClr val="EB0083"/>
                          </a:solidFill>
                          <a:latin typeface="+mn-lt"/>
                        </a:rPr>
                        <a:t>20</a:t>
                      </a:r>
                      <a:r>
                        <a:rPr kumimoji="1" lang="ja-JP" altLang="en-US" sz="1200" b="0" dirty="0">
                          <a:solidFill>
                            <a:srgbClr val="EB0083"/>
                          </a:solidFill>
                          <a:latin typeface="+mn-lt"/>
                        </a:rPr>
                        <a:t>円</a:t>
                      </a:r>
                      <a:r>
                        <a:rPr kumimoji="1" lang="en-US" altLang="ja-JP" sz="1200" b="0" dirty="0">
                          <a:solidFill>
                            <a:srgbClr val="EB0083"/>
                          </a:solidFill>
                          <a:latin typeface="+mn-lt"/>
                        </a:rPr>
                        <a:t>×25,000</a:t>
                      </a:r>
                      <a:r>
                        <a:rPr kumimoji="1" lang="ja-JP" altLang="en-US" sz="1200" b="0" dirty="0">
                          <a:solidFill>
                            <a:srgbClr val="EB0083"/>
                          </a:solidFill>
                          <a:latin typeface="+mn-lt"/>
                        </a:rPr>
                        <a:t>通）</a:t>
                      </a: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E7F4"/>
                    </a:solidFill>
                  </a:tcPr>
                </a:tc>
                <a:tc>
                  <a:txBody>
                    <a:bodyPr/>
                    <a:lstStyle/>
                    <a:p>
                      <a:pPr algn="ctr"/>
                      <a:r>
                        <a:rPr kumimoji="1" lang="en-US" altLang="ja-JP" sz="1600" b="0" dirty="0">
                          <a:solidFill>
                            <a:srgbClr val="EB0083"/>
                          </a:solidFill>
                          <a:latin typeface="+mn-lt"/>
                        </a:rPr>
                        <a:t>500,000</a:t>
                      </a:r>
                      <a:r>
                        <a:rPr kumimoji="1" lang="ja-JP" altLang="en-US" sz="1600" b="0" dirty="0">
                          <a:solidFill>
                            <a:srgbClr val="EB0083"/>
                          </a:solidFill>
                          <a:latin typeface="+mn-lt"/>
                        </a:rPr>
                        <a:t>円</a:t>
                      </a:r>
                      <a:r>
                        <a:rPr kumimoji="1" lang="en-US" altLang="ja-JP" sz="900" b="0" dirty="0">
                          <a:solidFill>
                            <a:srgbClr val="EB0083"/>
                          </a:solidFill>
                          <a:latin typeface="+mn-lt"/>
                        </a:rPr>
                        <a:t>※1</a:t>
                      </a:r>
                      <a:endParaRPr kumimoji="1" lang="ja-JP" altLang="en-US" sz="900" b="0" dirty="0">
                        <a:solidFill>
                          <a:srgbClr val="EB0083"/>
                        </a:solidFill>
                        <a:latin typeface="+mn-lt"/>
                      </a:endParaRPr>
                    </a:p>
                    <a:p>
                      <a:pPr algn="ctr"/>
                      <a:r>
                        <a:rPr kumimoji="1" lang="ja-JP" altLang="en-US" sz="1200" b="0" dirty="0">
                          <a:solidFill>
                            <a:srgbClr val="EB0083"/>
                          </a:solidFill>
                          <a:latin typeface="+mn-lt"/>
                        </a:rPr>
                        <a:t>（</a:t>
                      </a:r>
                      <a:r>
                        <a:rPr kumimoji="1" lang="en-US" altLang="ja-JP" sz="1200" b="0" dirty="0">
                          <a:solidFill>
                            <a:srgbClr val="EB0083"/>
                          </a:solidFill>
                          <a:latin typeface="+mn-lt"/>
                        </a:rPr>
                        <a:t>20</a:t>
                      </a:r>
                      <a:r>
                        <a:rPr kumimoji="1" lang="ja-JP" altLang="en-US" sz="1200" b="0" dirty="0">
                          <a:solidFill>
                            <a:srgbClr val="EB0083"/>
                          </a:solidFill>
                          <a:latin typeface="+mn-lt"/>
                        </a:rPr>
                        <a:t>円</a:t>
                      </a:r>
                      <a:r>
                        <a:rPr kumimoji="1" lang="en-US" altLang="ja-JP" sz="1200" b="0" dirty="0">
                          <a:solidFill>
                            <a:srgbClr val="EB0083"/>
                          </a:solidFill>
                          <a:latin typeface="+mn-lt"/>
                        </a:rPr>
                        <a:t>×25,000</a:t>
                      </a:r>
                      <a:r>
                        <a:rPr kumimoji="1" lang="ja-JP" altLang="en-US" sz="1200" b="0" dirty="0">
                          <a:solidFill>
                            <a:srgbClr val="EB0083"/>
                          </a:solidFill>
                          <a:latin typeface="+mn-lt"/>
                        </a:rPr>
                        <a:t>通）</a:t>
                      </a: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600" b="0" dirty="0">
                          <a:solidFill>
                            <a:srgbClr val="EB0083"/>
                          </a:solidFill>
                          <a:latin typeface="+mn-lt"/>
                        </a:rPr>
                        <a:t>500,000</a:t>
                      </a:r>
                      <a:r>
                        <a:rPr kumimoji="1" lang="ja-JP" altLang="en-US" sz="1600" b="0" dirty="0">
                          <a:solidFill>
                            <a:srgbClr val="EB0083"/>
                          </a:solidFill>
                          <a:latin typeface="+mn-lt"/>
                        </a:rPr>
                        <a:t>円</a:t>
                      </a:r>
                      <a:r>
                        <a:rPr kumimoji="1" lang="en-US" altLang="ja-JP" sz="900" b="0" dirty="0">
                          <a:solidFill>
                            <a:srgbClr val="EB0083"/>
                          </a:solidFill>
                          <a:latin typeface="+mn-lt"/>
                        </a:rPr>
                        <a:t>※1</a:t>
                      </a:r>
                      <a:endParaRPr kumimoji="1" lang="ja-JP" altLang="en-US" sz="900" b="0" dirty="0">
                        <a:solidFill>
                          <a:srgbClr val="EB0083"/>
                        </a:solidFill>
                        <a:latin typeface="+mn-lt"/>
                      </a:endParaRPr>
                    </a:p>
                    <a:p>
                      <a:pPr algn="ctr"/>
                      <a:r>
                        <a:rPr kumimoji="1" lang="ja-JP" altLang="en-US" sz="1200" b="0" dirty="0">
                          <a:solidFill>
                            <a:srgbClr val="EB0083"/>
                          </a:solidFill>
                          <a:latin typeface="+mn-lt"/>
                        </a:rPr>
                        <a:t>（</a:t>
                      </a:r>
                      <a:r>
                        <a:rPr kumimoji="1" lang="en-US" altLang="ja-JP" sz="1200" b="0" dirty="0">
                          <a:solidFill>
                            <a:srgbClr val="EB0083"/>
                          </a:solidFill>
                          <a:latin typeface="+mn-lt"/>
                        </a:rPr>
                        <a:t>20</a:t>
                      </a:r>
                      <a:r>
                        <a:rPr kumimoji="1" lang="ja-JP" altLang="en-US" sz="1200" b="0" dirty="0">
                          <a:solidFill>
                            <a:srgbClr val="EB0083"/>
                          </a:solidFill>
                          <a:latin typeface="+mn-lt"/>
                        </a:rPr>
                        <a:t>円</a:t>
                      </a:r>
                      <a:r>
                        <a:rPr kumimoji="1" lang="en-US" altLang="ja-JP" sz="1200" b="0" dirty="0">
                          <a:solidFill>
                            <a:srgbClr val="EB0083"/>
                          </a:solidFill>
                          <a:latin typeface="+mn-lt"/>
                        </a:rPr>
                        <a:t>×25,000</a:t>
                      </a:r>
                      <a:r>
                        <a:rPr kumimoji="1" lang="ja-JP" altLang="en-US" sz="1200" b="0" dirty="0">
                          <a:solidFill>
                            <a:srgbClr val="EB0083"/>
                          </a:solidFill>
                          <a:latin typeface="+mn-lt"/>
                        </a:rPr>
                        <a:t>通）</a:t>
                      </a: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E7F4"/>
                    </a:solidFill>
                  </a:tcPr>
                </a:tc>
                <a:extLst>
                  <a:ext uri="{0D108BD9-81ED-4DB2-BD59-A6C34878D82A}">
                    <a16:rowId xmlns:a16="http://schemas.microsoft.com/office/drawing/2014/main" val="390829335"/>
                  </a:ext>
                </a:extLst>
              </a:tr>
              <a:tr h="543027">
                <a:tc>
                  <a:txBody>
                    <a:bodyPr/>
                    <a:lstStyle/>
                    <a:p>
                      <a:pPr algn="ctr"/>
                      <a:r>
                        <a:rPr kumimoji="1" lang="en-US" altLang="ja-JP" sz="1400" b="0" dirty="0">
                          <a:solidFill>
                            <a:schemeClr val="tx1"/>
                          </a:solidFill>
                          <a:latin typeface="+mn-lt"/>
                          <a:ea typeface="+mn-ea"/>
                        </a:rPr>
                        <a:t>HTML</a:t>
                      </a:r>
                      <a:r>
                        <a:rPr kumimoji="1" lang="ja-JP" altLang="en-US" sz="1400" b="0" dirty="0">
                          <a:solidFill>
                            <a:schemeClr val="tx1"/>
                          </a:solidFill>
                          <a:latin typeface="+mn-lt"/>
                          <a:ea typeface="+mn-ea"/>
                        </a:rPr>
                        <a:t>制作費</a:t>
                      </a: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chemeClr val="tx1">
                              <a:lumMod val="75000"/>
                              <a:lumOff val="25000"/>
                            </a:schemeClr>
                          </a:solidFill>
                          <a:latin typeface="+mn-lt"/>
                        </a:rPr>
                        <a:t>-</a:t>
                      </a:r>
                      <a:endParaRPr kumimoji="1" lang="ja-JP" altLang="en-US" dirty="0">
                        <a:solidFill>
                          <a:schemeClr val="tx1">
                            <a:lumMod val="75000"/>
                            <a:lumOff val="25000"/>
                          </a:schemeClr>
                        </a:solidFill>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600" dirty="0">
                          <a:solidFill>
                            <a:srgbClr val="EB0083"/>
                          </a:solidFill>
                          <a:latin typeface="+mn-lt"/>
                        </a:rPr>
                        <a:t>100,000</a:t>
                      </a:r>
                      <a:r>
                        <a:rPr kumimoji="1" lang="ja-JP" altLang="en-US" sz="1600" dirty="0">
                          <a:solidFill>
                            <a:srgbClr val="EB0083"/>
                          </a:solidFill>
                          <a:latin typeface="+mn-lt"/>
                        </a:rPr>
                        <a:t>円～</a:t>
                      </a: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E7F4"/>
                    </a:solidFill>
                  </a:tcPr>
                </a:tc>
                <a:tc>
                  <a:txBody>
                    <a:bodyPr/>
                    <a:lstStyle/>
                    <a:p>
                      <a:pPr algn="ctr"/>
                      <a:r>
                        <a:rPr kumimoji="1" lang="en-US" altLang="ja-JP" dirty="0">
                          <a:solidFill>
                            <a:srgbClr val="C00000"/>
                          </a:solidFill>
                          <a:latin typeface="+mn-lt"/>
                        </a:rPr>
                        <a:t>-</a:t>
                      </a:r>
                      <a:endParaRPr kumimoji="1" lang="ja-JP" altLang="en-US" dirty="0">
                        <a:solidFill>
                          <a:srgbClr val="C00000"/>
                        </a:solidFill>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EB0083"/>
                          </a:solidFill>
                          <a:latin typeface="+mn-lt"/>
                        </a:rPr>
                        <a:t>100,000</a:t>
                      </a:r>
                      <a:r>
                        <a:rPr kumimoji="1" lang="ja-JP" altLang="en-US" sz="1600" dirty="0">
                          <a:solidFill>
                            <a:srgbClr val="EB0083"/>
                          </a:solidFill>
                          <a:latin typeface="+mn-lt"/>
                        </a:rPr>
                        <a:t>円～</a:t>
                      </a: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E7F4"/>
                    </a:solidFill>
                  </a:tcPr>
                </a:tc>
                <a:extLst>
                  <a:ext uri="{0D108BD9-81ED-4DB2-BD59-A6C34878D82A}">
                    <a16:rowId xmlns:a16="http://schemas.microsoft.com/office/drawing/2014/main" val="114962761"/>
                  </a:ext>
                </a:extLst>
              </a:tr>
              <a:tr h="624683">
                <a:tc>
                  <a:txBody>
                    <a:bodyPr/>
                    <a:lstStyle/>
                    <a:p>
                      <a:pPr algn="ctr"/>
                      <a:r>
                        <a:rPr kumimoji="1" lang="ja-JP" altLang="en-US" sz="1400" b="0" dirty="0">
                          <a:solidFill>
                            <a:schemeClr val="tx1"/>
                          </a:solidFill>
                          <a:latin typeface="+mn-lt"/>
                          <a:ea typeface="+mn-ea"/>
                        </a:rPr>
                        <a:t>プリセットセグメント</a:t>
                      </a:r>
                      <a:endParaRPr kumimoji="1" lang="en-US" altLang="ja-JP" sz="1400" b="0" dirty="0">
                        <a:solidFill>
                          <a:schemeClr val="tx1"/>
                        </a:solidFill>
                        <a:latin typeface="+mn-lt"/>
                        <a:ea typeface="+mn-ea"/>
                      </a:endParaRPr>
                    </a:p>
                    <a:p>
                      <a:pPr algn="ctr"/>
                      <a:r>
                        <a:rPr kumimoji="1" lang="ja-JP" altLang="en-US" sz="1400" b="0" dirty="0">
                          <a:solidFill>
                            <a:schemeClr val="tx1"/>
                          </a:solidFill>
                          <a:latin typeface="+mn-lt"/>
                          <a:ea typeface="+mn-ea"/>
                        </a:rPr>
                        <a:t>設定料金</a:t>
                      </a: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solidFill>
                            <a:schemeClr val="tx1">
                              <a:lumMod val="75000"/>
                              <a:lumOff val="25000"/>
                            </a:schemeClr>
                          </a:solidFill>
                          <a:latin typeface="+mn-lt"/>
                        </a:rPr>
                        <a:t>50,000</a:t>
                      </a:r>
                      <a:r>
                        <a:rPr kumimoji="1" lang="ja-JP" altLang="en-US" sz="1600" dirty="0">
                          <a:solidFill>
                            <a:schemeClr val="tx1">
                              <a:lumMod val="75000"/>
                              <a:lumOff val="25000"/>
                            </a:schemeClr>
                          </a:solidFill>
                          <a:latin typeface="+mn-lt"/>
                        </a:rPr>
                        <a:t>円</a:t>
                      </a: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600" dirty="0">
                          <a:solidFill>
                            <a:srgbClr val="EB0083"/>
                          </a:solidFill>
                          <a:latin typeface="+mn-lt"/>
                        </a:rPr>
                        <a:t>50,000</a:t>
                      </a:r>
                      <a:r>
                        <a:rPr kumimoji="1" lang="ja-JP" altLang="en-US" sz="1600" dirty="0">
                          <a:solidFill>
                            <a:srgbClr val="EB0083"/>
                          </a:solidFill>
                          <a:latin typeface="+mn-lt"/>
                        </a:rPr>
                        <a:t>円</a:t>
                      </a: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E7F4"/>
                    </a:solidFill>
                  </a:tcPr>
                </a:tc>
                <a:tc>
                  <a:txBody>
                    <a:bodyPr/>
                    <a:lstStyle/>
                    <a:p>
                      <a:pPr algn="ctr"/>
                      <a:r>
                        <a:rPr kumimoji="1" lang="en-US" altLang="ja-JP" dirty="0">
                          <a:solidFill>
                            <a:srgbClr val="C00000"/>
                          </a:solidFill>
                          <a:latin typeface="+mn-lt"/>
                        </a:rPr>
                        <a:t>-</a:t>
                      </a:r>
                      <a:endParaRPr kumimoji="1" lang="ja-JP" altLang="en-US" dirty="0">
                        <a:solidFill>
                          <a:srgbClr val="C00000"/>
                        </a:solidFill>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dirty="0">
                          <a:solidFill>
                            <a:srgbClr val="EB0083"/>
                          </a:solidFill>
                          <a:latin typeface="+mn-lt"/>
                        </a:rPr>
                        <a:t>-</a:t>
                      </a:r>
                      <a:endParaRPr kumimoji="1" lang="ja-JP" altLang="en-US" dirty="0">
                        <a:solidFill>
                          <a:srgbClr val="EB0083"/>
                        </a:solidFill>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FE7F4"/>
                    </a:solidFill>
                  </a:tcPr>
                </a:tc>
                <a:extLst>
                  <a:ext uri="{0D108BD9-81ED-4DB2-BD59-A6C34878D82A}">
                    <a16:rowId xmlns:a16="http://schemas.microsoft.com/office/drawing/2014/main" val="4225142321"/>
                  </a:ext>
                </a:extLst>
              </a:tr>
              <a:tr h="624683">
                <a:tc>
                  <a:txBody>
                    <a:bodyPr/>
                    <a:lstStyle/>
                    <a:p>
                      <a:pPr algn="ctr"/>
                      <a:r>
                        <a:rPr kumimoji="1" lang="ja-JP" altLang="en-US" sz="1400" b="0" dirty="0">
                          <a:solidFill>
                            <a:schemeClr val="tx1"/>
                          </a:solidFill>
                          <a:latin typeface="+mn-lt"/>
                          <a:ea typeface="+mn-ea"/>
                        </a:rPr>
                        <a:t>カスタムセグメント</a:t>
                      </a:r>
                      <a:endParaRPr kumimoji="1" lang="en-US" altLang="ja-JP" sz="1400" b="0" dirty="0">
                        <a:solidFill>
                          <a:schemeClr val="tx1"/>
                        </a:solidFill>
                        <a:latin typeface="+mn-lt"/>
                        <a:ea typeface="+mn-ea"/>
                      </a:endParaRPr>
                    </a:p>
                    <a:p>
                      <a:pPr algn="ctr"/>
                      <a:r>
                        <a:rPr kumimoji="1" lang="ja-JP" altLang="en-US" sz="1400" b="0" dirty="0">
                          <a:solidFill>
                            <a:schemeClr val="tx1"/>
                          </a:solidFill>
                          <a:latin typeface="+mn-lt"/>
                          <a:ea typeface="+mn-ea"/>
                        </a:rPr>
                        <a:t>設定料金</a:t>
                      </a: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latin typeface="+mn-lt"/>
                        </a:rPr>
                        <a:t>-</a:t>
                      </a:r>
                      <a:endParaRPr kumimoji="1" lang="ja-JP" altLang="en-US" dirty="0">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a:solidFill>
                            <a:srgbClr val="EB0083"/>
                          </a:solidFill>
                          <a:latin typeface="+mn-lt"/>
                        </a:rPr>
                        <a:t>-</a:t>
                      </a:r>
                      <a:endParaRPr kumimoji="1" lang="ja-JP" altLang="en-US">
                        <a:solidFill>
                          <a:srgbClr val="EB0083"/>
                        </a:solidFill>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4"/>
                    </a:solidFill>
                  </a:tcPr>
                </a:tc>
                <a:tc>
                  <a:txBody>
                    <a:bodyPr/>
                    <a:lstStyle/>
                    <a:p>
                      <a:pPr algn="ctr"/>
                      <a:r>
                        <a:rPr kumimoji="1" lang="en-US" altLang="ja-JP" sz="1600" dirty="0">
                          <a:solidFill>
                            <a:schemeClr val="tx1">
                              <a:lumMod val="75000"/>
                              <a:lumOff val="25000"/>
                            </a:schemeClr>
                          </a:solidFill>
                          <a:latin typeface="+mn-lt"/>
                        </a:rPr>
                        <a:t>150,000</a:t>
                      </a:r>
                      <a:r>
                        <a:rPr kumimoji="1" lang="ja-JP" altLang="en-US" sz="1600" dirty="0">
                          <a:solidFill>
                            <a:schemeClr val="tx1">
                              <a:lumMod val="75000"/>
                              <a:lumOff val="25000"/>
                            </a:schemeClr>
                          </a:solidFill>
                          <a:latin typeface="+mn-lt"/>
                        </a:rPr>
                        <a:t>円</a:t>
                      </a:r>
                      <a:r>
                        <a:rPr lang="ja-JP" altLang="en-US" sz="1600" dirty="0">
                          <a:solidFill>
                            <a:schemeClr val="tx1">
                              <a:lumMod val="75000"/>
                              <a:lumOff val="25000"/>
                            </a:schemeClr>
                          </a:solidFill>
                          <a:latin typeface="+mn-lt"/>
                        </a:rPr>
                        <a:t>～</a:t>
                      </a:r>
                      <a:r>
                        <a:rPr lang="en-US" altLang="ja-JP" sz="800" dirty="0">
                          <a:solidFill>
                            <a:schemeClr val="tx1">
                              <a:lumMod val="75000"/>
                              <a:lumOff val="25000"/>
                            </a:schemeClr>
                          </a:solidFill>
                          <a:latin typeface="+mn-lt"/>
                        </a:rPr>
                        <a:t>※</a:t>
                      </a:r>
                      <a:r>
                        <a:rPr lang="ja-JP" altLang="en-US" sz="800" dirty="0">
                          <a:solidFill>
                            <a:schemeClr val="tx1">
                              <a:lumMod val="75000"/>
                              <a:lumOff val="25000"/>
                            </a:schemeClr>
                          </a:solidFill>
                          <a:latin typeface="+mn-lt"/>
                        </a:rPr>
                        <a:t>２</a:t>
                      </a:r>
                      <a:endParaRPr kumimoji="1" lang="ja-JP" altLang="en-US" sz="800" dirty="0">
                        <a:solidFill>
                          <a:schemeClr val="tx1">
                            <a:lumMod val="75000"/>
                            <a:lumOff val="25000"/>
                          </a:schemeClr>
                        </a:solidFill>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600" dirty="0">
                          <a:solidFill>
                            <a:srgbClr val="EB0083"/>
                          </a:solidFill>
                          <a:latin typeface="+mn-lt"/>
                        </a:rPr>
                        <a:t>150,000</a:t>
                      </a:r>
                      <a:r>
                        <a:rPr kumimoji="1" lang="ja-JP" altLang="en-US" sz="1600" dirty="0">
                          <a:solidFill>
                            <a:srgbClr val="EB0083"/>
                          </a:solidFill>
                          <a:latin typeface="+mn-lt"/>
                        </a:rPr>
                        <a:t>円</a:t>
                      </a:r>
                      <a:r>
                        <a:rPr lang="ja-JP" altLang="en-US" sz="1600" dirty="0">
                          <a:solidFill>
                            <a:srgbClr val="EB0083"/>
                          </a:solidFill>
                          <a:latin typeface="+mn-lt"/>
                        </a:rPr>
                        <a:t>～</a:t>
                      </a:r>
                      <a:r>
                        <a:rPr lang="en-US" altLang="ja-JP" sz="800" dirty="0">
                          <a:solidFill>
                            <a:srgbClr val="EB0083"/>
                          </a:solidFill>
                          <a:latin typeface="+mn-lt"/>
                        </a:rPr>
                        <a:t>※</a:t>
                      </a:r>
                      <a:r>
                        <a:rPr lang="ja-JP" altLang="en-US" sz="800" dirty="0">
                          <a:solidFill>
                            <a:srgbClr val="EB0083"/>
                          </a:solidFill>
                          <a:latin typeface="+mn-lt"/>
                        </a:rPr>
                        <a:t>２</a:t>
                      </a:r>
                      <a:endParaRPr kumimoji="1" lang="ja-JP" altLang="en-US" sz="800" dirty="0">
                        <a:solidFill>
                          <a:srgbClr val="EB0083"/>
                        </a:solidFill>
                        <a:latin typeface="+mn-lt"/>
                      </a:endParaRPr>
                    </a:p>
                  </a:txBody>
                  <a:tcPr marL="121706" marR="121706" anchor="ctr">
                    <a:lnL w="12700" cmpd="sng">
                      <a:noFill/>
                    </a:lnL>
                    <a:lnR w="12700" cmpd="sng">
                      <a:noFill/>
                    </a:lnR>
                    <a:lnT w="12700" cap="flat" cmpd="sng" algn="ctr">
                      <a:solidFill>
                        <a:schemeClr val="bg1">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4"/>
                    </a:solidFill>
                  </a:tcPr>
                </a:tc>
                <a:extLst>
                  <a:ext uri="{0D108BD9-81ED-4DB2-BD59-A6C34878D82A}">
                    <a16:rowId xmlns:a16="http://schemas.microsoft.com/office/drawing/2014/main" val="1391971413"/>
                  </a:ext>
                </a:extLst>
              </a:tr>
              <a:tr h="558927">
                <a:tc>
                  <a:txBody>
                    <a:bodyPr/>
                    <a:lstStyle/>
                    <a:p>
                      <a:pPr algn="ctr"/>
                      <a:r>
                        <a:rPr kumimoji="1" lang="ja-JP" altLang="en-US" sz="1400" b="1" dirty="0">
                          <a:solidFill>
                            <a:schemeClr val="tx1">
                              <a:lumMod val="75000"/>
                              <a:lumOff val="25000"/>
                            </a:schemeClr>
                          </a:solidFill>
                          <a:latin typeface="+mn-lt"/>
                          <a:ea typeface="+mn-ea"/>
                        </a:rPr>
                        <a:t>合計</a:t>
                      </a: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1" dirty="0">
                          <a:solidFill>
                            <a:schemeClr val="tx1">
                              <a:lumMod val="75000"/>
                              <a:lumOff val="25000"/>
                            </a:schemeClr>
                          </a:solidFill>
                          <a:latin typeface="+mn-lt"/>
                        </a:rPr>
                        <a:t>550,000</a:t>
                      </a:r>
                      <a:r>
                        <a:rPr kumimoji="1" lang="ja-JP" altLang="en-US" b="1" dirty="0">
                          <a:solidFill>
                            <a:schemeClr val="tx1">
                              <a:lumMod val="75000"/>
                              <a:lumOff val="25000"/>
                            </a:schemeClr>
                          </a:solidFill>
                          <a:latin typeface="+mn-lt"/>
                        </a:rPr>
                        <a:t>円</a:t>
                      </a:r>
                      <a:r>
                        <a:rPr kumimoji="1" lang="en-US" altLang="ja-JP" b="1" dirty="0">
                          <a:solidFill>
                            <a:schemeClr val="tx1">
                              <a:lumMod val="75000"/>
                              <a:lumOff val="25000"/>
                            </a:schemeClr>
                          </a:solidFill>
                          <a:latin typeface="+mn-lt"/>
                        </a:rPr>
                        <a:t>~</a:t>
                      </a:r>
                      <a:br>
                        <a:rPr kumimoji="1" lang="en-US" altLang="ja-JP" b="1" dirty="0">
                          <a:solidFill>
                            <a:schemeClr val="tx1">
                              <a:lumMod val="75000"/>
                              <a:lumOff val="25000"/>
                            </a:schemeClr>
                          </a:solidFill>
                          <a:latin typeface="+mn-lt"/>
                        </a:rPr>
                      </a:br>
                      <a:r>
                        <a:rPr kumimoji="1" lang="ja-JP" altLang="en-US" sz="1000" b="0" dirty="0">
                          <a:solidFill>
                            <a:schemeClr val="tx1">
                              <a:lumMod val="75000"/>
                              <a:lumOff val="25000"/>
                            </a:schemeClr>
                          </a:solidFill>
                          <a:latin typeface="+mn-lt"/>
                        </a:rPr>
                        <a:t>（</a:t>
                      </a:r>
                      <a:r>
                        <a:rPr kumimoji="1" lang="en-US" altLang="ja-JP" sz="1000" b="0" dirty="0">
                          <a:solidFill>
                            <a:schemeClr val="tx1">
                              <a:lumMod val="75000"/>
                              <a:lumOff val="25000"/>
                            </a:schemeClr>
                          </a:solidFill>
                          <a:latin typeface="+mn-lt"/>
                        </a:rPr>
                        <a:t>500,000</a:t>
                      </a:r>
                      <a:r>
                        <a:rPr kumimoji="1" lang="ja-JP" altLang="en-US" sz="1000" b="0" dirty="0">
                          <a:solidFill>
                            <a:schemeClr val="tx1">
                              <a:lumMod val="75000"/>
                              <a:lumOff val="25000"/>
                            </a:schemeClr>
                          </a:solidFill>
                          <a:latin typeface="+mn-lt"/>
                        </a:rPr>
                        <a:t>円＋</a:t>
                      </a:r>
                      <a:r>
                        <a:rPr kumimoji="1" lang="en-US" altLang="ja-JP" sz="1000" b="0" dirty="0">
                          <a:solidFill>
                            <a:schemeClr val="tx1">
                              <a:lumMod val="75000"/>
                              <a:lumOff val="25000"/>
                            </a:schemeClr>
                          </a:solidFill>
                          <a:latin typeface="+mn-lt"/>
                        </a:rPr>
                        <a:t>50,000</a:t>
                      </a:r>
                      <a:r>
                        <a:rPr kumimoji="1" lang="ja-JP" altLang="en-US" sz="1000" b="0" dirty="0">
                          <a:solidFill>
                            <a:schemeClr val="tx1">
                              <a:lumMod val="75000"/>
                              <a:lumOff val="25000"/>
                            </a:schemeClr>
                          </a:solidFill>
                          <a:latin typeface="+mn-lt"/>
                        </a:rPr>
                        <a:t>円）</a:t>
                      </a: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b="1">
                          <a:solidFill>
                            <a:srgbClr val="EB0083"/>
                          </a:solidFill>
                          <a:latin typeface="+mn-lt"/>
                        </a:rPr>
                        <a:t>650,000</a:t>
                      </a:r>
                      <a:r>
                        <a:rPr kumimoji="1" lang="ja-JP" altLang="en-US" b="1">
                          <a:solidFill>
                            <a:srgbClr val="EB0083"/>
                          </a:solidFill>
                          <a:latin typeface="+mn-lt"/>
                        </a:rPr>
                        <a:t>円～</a:t>
                      </a:r>
                      <a:endParaRPr kumimoji="1" lang="en-US" altLang="ja-JP" b="1">
                        <a:solidFill>
                          <a:srgbClr val="EB0083"/>
                        </a:solidFill>
                        <a:latin typeface="+mn-lt"/>
                      </a:endParaRPr>
                    </a:p>
                    <a:p>
                      <a:pPr algn="ctr"/>
                      <a:r>
                        <a:rPr kumimoji="1" lang="ja-JP" altLang="en-US" sz="1000" b="0">
                          <a:solidFill>
                            <a:srgbClr val="EB0083"/>
                          </a:solidFill>
                          <a:latin typeface="+mn-lt"/>
                        </a:rPr>
                        <a:t>（</a:t>
                      </a:r>
                      <a:r>
                        <a:rPr kumimoji="1" lang="en-US" altLang="ja-JP" sz="1000" b="0">
                          <a:solidFill>
                            <a:srgbClr val="EB0083"/>
                          </a:solidFill>
                          <a:latin typeface="+mn-lt"/>
                        </a:rPr>
                        <a:t>500,000</a:t>
                      </a:r>
                      <a:r>
                        <a:rPr kumimoji="1" lang="ja-JP" altLang="en-US" sz="1000" b="0">
                          <a:solidFill>
                            <a:srgbClr val="EB0083"/>
                          </a:solidFill>
                          <a:latin typeface="+mn-lt"/>
                        </a:rPr>
                        <a:t>円＋</a:t>
                      </a:r>
                      <a:r>
                        <a:rPr kumimoji="1" lang="en-US" altLang="ja-JP" sz="1000" b="0">
                          <a:solidFill>
                            <a:srgbClr val="EB0083"/>
                          </a:solidFill>
                          <a:latin typeface="+mn-lt"/>
                        </a:rPr>
                        <a:t>150,000</a:t>
                      </a:r>
                      <a:r>
                        <a:rPr kumimoji="1" lang="ja-JP" altLang="en-US" sz="1000" b="0">
                          <a:solidFill>
                            <a:srgbClr val="EB0083"/>
                          </a:solidFill>
                          <a:latin typeface="+mn-lt"/>
                        </a:rPr>
                        <a:t>円</a:t>
                      </a:r>
                      <a:r>
                        <a:rPr kumimoji="1" lang="en-US" altLang="ja-JP" sz="1000" b="0">
                          <a:solidFill>
                            <a:srgbClr val="EB0083"/>
                          </a:solidFill>
                          <a:latin typeface="+mn-lt"/>
                        </a:rPr>
                        <a:t>~</a:t>
                      </a:r>
                      <a:r>
                        <a:rPr kumimoji="1" lang="ja-JP" altLang="en-US" sz="1000" b="0">
                          <a:solidFill>
                            <a:srgbClr val="EB0083"/>
                          </a:solidFill>
                          <a:latin typeface="+mn-lt"/>
                        </a:rPr>
                        <a:t>）</a:t>
                      </a:r>
                      <a:endParaRPr kumimoji="1" lang="ja-JP" altLang="en-US" sz="1000" b="1">
                        <a:solidFill>
                          <a:srgbClr val="EB0083"/>
                        </a:solidFill>
                        <a:latin typeface="+mn-lt"/>
                      </a:endParaRP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4"/>
                    </a:solidFill>
                  </a:tcPr>
                </a:tc>
                <a:tc>
                  <a:txBody>
                    <a:bodyPr/>
                    <a:lstStyle/>
                    <a:p>
                      <a:pPr algn="ctr"/>
                      <a:r>
                        <a:rPr kumimoji="1" lang="en-US" altLang="ja-JP" b="1" dirty="0">
                          <a:solidFill>
                            <a:schemeClr val="tx1">
                              <a:lumMod val="75000"/>
                              <a:lumOff val="25000"/>
                            </a:schemeClr>
                          </a:solidFill>
                          <a:latin typeface="+mn-lt"/>
                        </a:rPr>
                        <a:t>650,000</a:t>
                      </a:r>
                      <a:r>
                        <a:rPr kumimoji="1" lang="ja-JP" altLang="en-US" b="1" dirty="0">
                          <a:solidFill>
                            <a:schemeClr val="tx1">
                              <a:lumMod val="75000"/>
                              <a:lumOff val="25000"/>
                            </a:schemeClr>
                          </a:solidFill>
                          <a:latin typeface="+mn-lt"/>
                        </a:rPr>
                        <a:t>円</a:t>
                      </a:r>
                      <a:r>
                        <a:rPr lang="ja-JP" altLang="en-US" b="1" dirty="0">
                          <a:solidFill>
                            <a:schemeClr val="tx1">
                              <a:lumMod val="75000"/>
                              <a:lumOff val="25000"/>
                            </a:schemeClr>
                          </a:solidFill>
                          <a:latin typeface="+mn-lt"/>
                        </a:rPr>
                        <a:t>～</a:t>
                      </a:r>
                      <a:endParaRPr lang="en-US" altLang="ja-JP" b="1" dirty="0">
                        <a:solidFill>
                          <a:schemeClr val="tx1">
                            <a:lumMod val="75000"/>
                            <a:lumOff val="25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lumMod val="75000"/>
                              <a:lumOff val="25000"/>
                            </a:schemeClr>
                          </a:solidFill>
                          <a:latin typeface="+mn-lt"/>
                        </a:rPr>
                        <a:t>（</a:t>
                      </a:r>
                      <a:r>
                        <a:rPr kumimoji="1" lang="en-US" altLang="ja-JP" sz="1000" b="0" dirty="0">
                          <a:solidFill>
                            <a:schemeClr val="tx1">
                              <a:lumMod val="75000"/>
                              <a:lumOff val="25000"/>
                            </a:schemeClr>
                          </a:solidFill>
                          <a:latin typeface="+mn-lt"/>
                        </a:rPr>
                        <a:t>500,000</a:t>
                      </a:r>
                      <a:r>
                        <a:rPr kumimoji="1" lang="ja-JP" altLang="en-US" sz="1000" b="0" dirty="0">
                          <a:solidFill>
                            <a:schemeClr val="tx1">
                              <a:lumMod val="75000"/>
                              <a:lumOff val="25000"/>
                            </a:schemeClr>
                          </a:solidFill>
                          <a:latin typeface="+mn-lt"/>
                        </a:rPr>
                        <a:t>円＋</a:t>
                      </a:r>
                      <a:r>
                        <a:rPr kumimoji="1" lang="en-US" altLang="ja-JP" sz="1000" b="0" dirty="0">
                          <a:solidFill>
                            <a:schemeClr val="tx1">
                              <a:lumMod val="75000"/>
                              <a:lumOff val="25000"/>
                            </a:schemeClr>
                          </a:solidFill>
                          <a:latin typeface="+mn-lt"/>
                        </a:rPr>
                        <a:t>150,000</a:t>
                      </a:r>
                      <a:r>
                        <a:rPr kumimoji="1" lang="ja-JP" altLang="en-US" sz="1000" b="0" dirty="0">
                          <a:solidFill>
                            <a:schemeClr val="tx1">
                              <a:lumMod val="75000"/>
                              <a:lumOff val="25000"/>
                            </a:schemeClr>
                          </a:solidFill>
                          <a:latin typeface="+mn-lt"/>
                        </a:rPr>
                        <a:t>円</a:t>
                      </a:r>
                      <a:r>
                        <a:rPr kumimoji="1" lang="en-US" altLang="ja-JP" sz="1000" b="0" dirty="0">
                          <a:solidFill>
                            <a:schemeClr val="tx1">
                              <a:lumMod val="75000"/>
                              <a:lumOff val="25000"/>
                            </a:schemeClr>
                          </a:solidFill>
                          <a:latin typeface="+mn-lt"/>
                        </a:rPr>
                        <a:t>~</a:t>
                      </a:r>
                      <a:r>
                        <a:rPr kumimoji="1" lang="ja-JP" altLang="en-US" sz="1000" b="0" dirty="0">
                          <a:solidFill>
                            <a:schemeClr val="tx1">
                              <a:lumMod val="75000"/>
                              <a:lumOff val="25000"/>
                            </a:schemeClr>
                          </a:solidFill>
                          <a:latin typeface="+mn-lt"/>
                        </a:rPr>
                        <a:t>）</a:t>
                      </a:r>
                      <a:endParaRPr kumimoji="1" lang="ja-JP" altLang="en-US" sz="1000" b="1" dirty="0">
                        <a:solidFill>
                          <a:schemeClr val="tx1">
                            <a:lumMod val="75000"/>
                            <a:lumOff val="25000"/>
                          </a:schemeClr>
                        </a:solidFill>
                        <a:latin typeface="+mn-lt"/>
                      </a:endParaRP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b="1" dirty="0">
                          <a:solidFill>
                            <a:srgbClr val="EB0083"/>
                          </a:solidFill>
                          <a:latin typeface="+mn-lt"/>
                        </a:rPr>
                        <a:t>750,000</a:t>
                      </a:r>
                      <a:r>
                        <a:rPr kumimoji="1" lang="ja-JP" altLang="en-US" b="1" dirty="0">
                          <a:solidFill>
                            <a:srgbClr val="EB0083"/>
                          </a:solidFill>
                          <a:latin typeface="+mn-lt"/>
                        </a:rPr>
                        <a:t>円～</a:t>
                      </a:r>
                      <a:endParaRPr kumimoji="1" lang="en-US" altLang="ja-JP" b="1" dirty="0">
                        <a:solidFill>
                          <a:srgbClr val="EB0083"/>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EB0083"/>
                          </a:solidFill>
                          <a:latin typeface="+mn-lt"/>
                        </a:rPr>
                        <a:t>（</a:t>
                      </a:r>
                      <a:r>
                        <a:rPr kumimoji="1" lang="en-US" altLang="ja-JP" sz="1000" b="0" dirty="0">
                          <a:solidFill>
                            <a:srgbClr val="EB0083"/>
                          </a:solidFill>
                          <a:latin typeface="+mn-lt"/>
                        </a:rPr>
                        <a:t>500,000</a:t>
                      </a:r>
                      <a:r>
                        <a:rPr kumimoji="1" lang="ja-JP" altLang="en-US" sz="1000" b="0" dirty="0">
                          <a:solidFill>
                            <a:srgbClr val="EB0083"/>
                          </a:solidFill>
                          <a:latin typeface="+mn-lt"/>
                        </a:rPr>
                        <a:t>円＋</a:t>
                      </a:r>
                      <a:r>
                        <a:rPr kumimoji="1" lang="en-US" altLang="ja-JP" sz="1000" b="0" dirty="0">
                          <a:solidFill>
                            <a:srgbClr val="EB0083"/>
                          </a:solidFill>
                          <a:latin typeface="+mn-lt"/>
                        </a:rPr>
                        <a:t>250,000</a:t>
                      </a:r>
                      <a:r>
                        <a:rPr kumimoji="1" lang="ja-JP" altLang="en-US" sz="1000" b="0" dirty="0">
                          <a:solidFill>
                            <a:srgbClr val="EB0083"/>
                          </a:solidFill>
                          <a:latin typeface="+mn-lt"/>
                        </a:rPr>
                        <a:t>円</a:t>
                      </a:r>
                      <a:r>
                        <a:rPr kumimoji="1" lang="en-US" altLang="ja-JP" sz="1000" b="0" dirty="0">
                          <a:solidFill>
                            <a:srgbClr val="EB0083"/>
                          </a:solidFill>
                          <a:latin typeface="+mn-lt"/>
                        </a:rPr>
                        <a:t>~</a:t>
                      </a:r>
                      <a:r>
                        <a:rPr kumimoji="1" lang="ja-JP" altLang="en-US" sz="1000" b="0" dirty="0">
                          <a:solidFill>
                            <a:srgbClr val="EB0083"/>
                          </a:solidFill>
                          <a:latin typeface="+mn-lt"/>
                        </a:rPr>
                        <a:t>）</a:t>
                      </a:r>
                      <a:endParaRPr kumimoji="1" lang="ja-JP" altLang="en-US" sz="1000" b="1" dirty="0">
                        <a:solidFill>
                          <a:srgbClr val="EB0083"/>
                        </a:solidFill>
                        <a:latin typeface="+mn-lt"/>
                      </a:endParaRPr>
                    </a:p>
                  </a:txBody>
                  <a:tcPr marL="121706" marR="121706"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7F4"/>
                    </a:solidFill>
                  </a:tcPr>
                </a:tc>
                <a:extLst>
                  <a:ext uri="{0D108BD9-81ED-4DB2-BD59-A6C34878D82A}">
                    <a16:rowId xmlns:a16="http://schemas.microsoft.com/office/drawing/2014/main" val="1037136098"/>
                  </a:ext>
                </a:extLst>
              </a:tr>
            </a:tbl>
          </a:graphicData>
        </a:graphic>
      </p:graphicFrame>
      <p:cxnSp>
        <p:nvCxnSpPr>
          <p:cNvPr id="7" name="直線コネクタ 6">
            <a:extLst>
              <a:ext uri="{FF2B5EF4-FFF2-40B4-BE49-F238E27FC236}">
                <a16:creationId xmlns:a16="http://schemas.microsoft.com/office/drawing/2014/main" id="{7722A459-8325-6310-46BE-830B2EDAC2AE}"/>
              </a:ext>
            </a:extLst>
          </p:cNvPr>
          <p:cNvCxnSpPr>
            <a:cxnSpLocks/>
          </p:cNvCxnSpPr>
          <p:nvPr/>
        </p:nvCxnSpPr>
        <p:spPr>
          <a:xfrm>
            <a:off x="7233172" y="1660907"/>
            <a:ext cx="0" cy="399338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0C0E54EB-C506-EF51-42EB-65795B02F446}"/>
              </a:ext>
            </a:extLst>
          </p:cNvPr>
          <p:cNvSpPr/>
          <p:nvPr/>
        </p:nvSpPr>
        <p:spPr>
          <a:xfrm>
            <a:off x="7453069" y="2159058"/>
            <a:ext cx="1775345" cy="311473"/>
          </a:xfrm>
          <a:prstGeom prst="roundRect">
            <a:avLst>
              <a:gd name="adj" fmla="val 5000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テキスト</a:t>
            </a:r>
          </a:p>
        </p:txBody>
      </p:sp>
      <p:sp>
        <p:nvSpPr>
          <p:cNvPr id="13" name="四角形: 角を丸くする 12">
            <a:extLst>
              <a:ext uri="{FF2B5EF4-FFF2-40B4-BE49-F238E27FC236}">
                <a16:creationId xmlns:a16="http://schemas.microsoft.com/office/drawing/2014/main" id="{4DCCF245-5F20-553E-81E9-B7FD962D60B1}"/>
              </a:ext>
            </a:extLst>
          </p:cNvPr>
          <p:cNvSpPr/>
          <p:nvPr/>
        </p:nvSpPr>
        <p:spPr>
          <a:xfrm>
            <a:off x="9439039" y="2159058"/>
            <a:ext cx="1914401" cy="311473"/>
          </a:xfrm>
          <a:prstGeom prst="roundRect">
            <a:avLst>
              <a:gd name="adj" fmla="val 50000"/>
            </a:avLst>
          </a:prstGeom>
          <a:solidFill>
            <a:srgbClr val="EB0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HTML</a:t>
            </a:r>
            <a:endParaRPr kumimoji="1" lang="ja-JP" altLang="en-US" sz="1400" b="1" dirty="0"/>
          </a:p>
        </p:txBody>
      </p:sp>
      <p:sp>
        <p:nvSpPr>
          <p:cNvPr id="18" name="Google Shape;762;p44">
            <a:extLst>
              <a:ext uri="{FF2B5EF4-FFF2-40B4-BE49-F238E27FC236}">
                <a16:creationId xmlns:a16="http://schemas.microsoft.com/office/drawing/2014/main" id="{C74255CB-FE8F-DA9B-8505-2B02BFED75C8}"/>
              </a:ext>
            </a:extLst>
          </p:cNvPr>
          <p:cNvSpPr txBox="1"/>
          <p:nvPr/>
        </p:nvSpPr>
        <p:spPr>
          <a:xfrm>
            <a:off x="3747896" y="1633598"/>
            <a:ext cx="2926081" cy="368636"/>
          </a:xfrm>
          <a:prstGeom prst="rect">
            <a:avLst/>
          </a:prstGeom>
          <a:noFill/>
          <a:ln>
            <a:noFill/>
          </a:ln>
        </p:spPr>
        <p:txBody>
          <a:bodyPr spcFirstLastPara="1" wrap="square" lIns="121900" tIns="60933" rIns="121900" bIns="60933" anchor="ctr" anchorCtr="0">
            <a:spAutoFit/>
          </a:bodyPr>
          <a:lstStyle/>
          <a:p>
            <a:pPr algn="ctr">
              <a:lnSpc>
                <a:spcPct val="113999"/>
              </a:lnSpc>
            </a:pPr>
            <a:r>
              <a:rPr lang="ja-JP" altLang="en-US" sz="1400" b="1" spc="100" dirty="0">
                <a:solidFill>
                  <a:srgbClr val="FFFFFF"/>
                </a:solidFill>
                <a:ea typeface="游ゴシック"/>
              </a:rPr>
              <a:t>プリセットセグメント</a:t>
            </a:r>
            <a:endParaRPr lang="ja-JP" altLang="en-US" sz="1400" b="1" spc="100" dirty="0"/>
          </a:p>
        </p:txBody>
      </p:sp>
      <p:pic>
        <p:nvPicPr>
          <p:cNvPr id="20" name="Google Shape;748;p44">
            <a:extLst>
              <a:ext uri="{FF2B5EF4-FFF2-40B4-BE49-F238E27FC236}">
                <a16:creationId xmlns:a16="http://schemas.microsoft.com/office/drawing/2014/main" id="{4083D12D-FDDA-3025-E610-E671261057AE}"/>
              </a:ext>
            </a:extLst>
          </p:cNvPr>
          <p:cNvPicPr preferRelativeResize="0"/>
          <p:nvPr/>
        </p:nvPicPr>
        <p:blipFill rotWithShape="1">
          <a:blip r:embed="rId3">
            <a:alphaModFix/>
          </a:blip>
          <a:srcRect/>
          <a:stretch/>
        </p:blipFill>
        <p:spPr>
          <a:xfrm rot="10800000" flipH="1">
            <a:off x="7453068" y="1640446"/>
            <a:ext cx="3900363" cy="320795"/>
          </a:xfrm>
          <a:prstGeom prst="roundRect">
            <a:avLst>
              <a:gd name="adj" fmla="val 50000"/>
            </a:avLst>
          </a:prstGeom>
          <a:noFill/>
          <a:ln>
            <a:noFill/>
          </a:ln>
        </p:spPr>
      </p:pic>
      <p:sp>
        <p:nvSpPr>
          <p:cNvPr id="22" name="テキスト ボックス 21">
            <a:extLst>
              <a:ext uri="{FF2B5EF4-FFF2-40B4-BE49-F238E27FC236}">
                <a16:creationId xmlns:a16="http://schemas.microsoft.com/office/drawing/2014/main" id="{ADB0B2B3-0F54-AD73-13D2-0FC0F92D321E}"/>
              </a:ext>
            </a:extLst>
          </p:cNvPr>
          <p:cNvSpPr txBox="1"/>
          <p:nvPr/>
        </p:nvSpPr>
        <p:spPr>
          <a:xfrm>
            <a:off x="600832" y="6089859"/>
            <a:ext cx="10987508" cy="400110"/>
          </a:xfrm>
          <a:prstGeom prst="rect">
            <a:avLst/>
          </a:prstGeom>
          <a:noFill/>
        </p:spPr>
        <p:txBody>
          <a:bodyPr wrap="square" lIns="91440" tIns="45720" rIns="91440" bIns="45720" rtlCol="0" anchor="t">
            <a:spAutoFit/>
          </a:bodyPr>
          <a:lstStyle/>
          <a:p>
            <a:r>
              <a:rPr lang="en-US" altLang="ja-JP" sz="1000" dirty="0">
                <a:latin typeface="+mn-ea"/>
              </a:rPr>
              <a:t>※</a:t>
            </a:r>
            <a:r>
              <a:rPr lang="ja-JP" altLang="en-US" sz="1000" dirty="0">
                <a:latin typeface="+mn-ea"/>
              </a:rPr>
              <a:t>１：最低配信通数</a:t>
            </a:r>
            <a:r>
              <a:rPr lang="en-US" altLang="ja-JP" sz="1000" dirty="0">
                <a:latin typeface="+mn-ea"/>
              </a:rPr>
              <a:t>25,000</a:t>
            </a:r>
            <a:r>
              <a:rPr lang="ja-JP" altLang="en-US" sz="1000" dirty="0">
                <a:latin typeface="+mn-ea"/>
              </a:rPr>
              <a:t>通（ターゲティングセグメントによって配信可能通数は変動するため、都度見積となります）</a:t>
            </a:r>
            <a:endParaRPr lang="en-US" altLang="ja-JP" sz="1000" dirty="0">
              <a:latin typeface="+mn-ea"/>
              <a:ea typeface="+mn-ea"/>
            </a:endParaRPr>
          </a:p>
          <a:p>
            <a:r>
              <a:rPr lang="en-US" altLang="ja-JP" sz="1000" dirty="0">
                <a:latin typeface="+mn-ea"/>
                <a:ea typeface="+mn-ea"/>
              </a:rPr>
              <a:t>※</a:t>
            </a:r>
            <a:r>
              <a:rPr lang="ja-JP" altLang="en-US" sz="1000" dirty="0">
                <a:latin typeface="+mn-ea"/>
              </a:rPr>
              <a:t>２：一</a:t>
            </a:r>
            <a:r>
              <a:rPr lang="ja-JP" altLang="en-US" sz="1000" dirty="0">
                <a:latin typeface="+mn-ea"/>
                <a:ea typeface="+mn-ea"/>
              </a:rPr>
              <a:t>配信のなかに指定条件を複数含む場合でもセグメント設定料金は1配信</a:t>
            </a:r>
            <a:r>
              <a:rPr lang="en-US" altLang="ja-JP" sz="1000" dirty="0">
                <a:latin typeface="+mn-ea"/>
                <a:ea typeface="+mn-ea"/>
              </a:rPr>
              <a:t>15</a:t>
            </a:r>
            <a:r>
              <a:rPr lang="ja-JP" altLang="en-US" sz="1000" dirty="0">
                <a:latin typeface="+mn-ea"/>
                <a:ea typeface="+mn-ea"/>
              </a:rPr>
              <a:t>万円となります。セグメントごとに配信を分ける場合等は配信回数ごとにセグメント設定料がかかります</a:t>
            </a:r>
            <a:endParaRPr kumimoji="1" lang="ja-JP" altLang="en-US" sz="1000" dirty="0">
              <a:latin typeface="+mn-ea"/>
              <a:ea typeface="+mn-ea"/>
            </a:endParaRPr>
          </a:p>
        </p:txBody>
      </p:sp>
      <p:sp>
        <p:nvSpPr>
          <p:cNvPr id="4" name="四角形: 角を丸くする 3">
            <a:extLst>
              <a:ext uri="{FF2B5EF4-FFF2-40B4-BE49-F238E27FC236}">
                <a16:creationId xmlns:a16="http://schemas.microsoft.com/office/drawing/2014/main" id="{3ECB51CC-2B2B-E572-E296-A986526BC673}"/>
              </a:ext>
            </a:extLst>
          </p:cNvPr>
          <p:cNvSpPr/>
          <p:nvPr/>
        </p:nvSpPr>
        <p:spPr>
          <a:xfrm>
            <a:off x="600832" y="864117"/>
            <a:ext cx="3953674" cy="342620"/>
          </a:xfrm>
          <a:prstGeom prst="roundRect">
            <a:avLst>
              <a:gd name="adj" fmla="val 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ctr"/>
          <a:lstStyle/>
          <a:p>
            <a:pPr algn="ctr"/>
            <a:r>
              <a:rPr lang="ja-JP" altLang="en-US" sz="1500" b="1" spc="100" dirty="0">
                <a:solidFill>
                  <a:schemeClr val="bg1"/>
                </a:solidFill>
                <a:latin typeface="游ゴシック" panose="020B0400000000000000" pitchFamily="50" charset="-128"/>
                <a:ea typeface="游ゴシック" panose="020B0400000000000000" pitchFamily="50" charset="-128"/>
              </a:rPr>
              <a:t>実施料金（最低出稿金額の例）</a:t>
            </a:r>
            <a:endParaRPr kumimoji="1" lang="ja-JP" altLang="en-US" sz="1500" b="1" spc="100" dirty="0">
              <a:solidFill>
                <a:schemeClr val="bg1"/>
              </a:solidFill>
            </a:endParaRPr>
          </a:p>
        </p:txBody>
      </p:sp>
      <p:sp>
        <p:nvSpPr>
          <p:cNvPr id="6" name="Google Shape;762;p44">
            <a:extLst>
              <a:ext uri="{FF2B5EF4-FFF2-40B4-BE49-F238E27FC236}">
                <a16:creationId xmlns:a16="http://schemas.microsoft.com/office/drawing/2014/main" id="{6FF6E1EC-BC23-949A-E62B-85330A21861A}"/>
              </a:ext>
            </a:extLst>
          </p:cNvPr>
          <p:cNvSpPr txBox="1"/>
          <p:nvPr/>
        </p:nvSpPr>
        <p:spPr>
          <a:xfrm>
            <a:off x="7792368" y="1633598"/>
            <a:ext cx="3173193" cy="368636"/>
          </a:xfrm>
          <a:prstGeom prst="rect">
            <a:avLst/>
          </a:prstGeom>
          <a:noFill/>
          <a:ln>
            <a:noFill/>
          </a:ln>
        </p:spPr>
        <p:txBody>
          <a:bodyPr spcFirstLastPara="1" wrap="square" lIns="121900" tIns="60933" rIns="121900" bIns="60933" anchor="ctr" anchorCtr="0">
            <a:spAutoFit/>
          </a:bodyPr>
          <a:lstStyle/>
          <a:p>
            <a:pPr algn="ctr">
              <a:lnSpc>
                <a:spcPct val="113999"/>
              </a:lnSpc>
            </a:pPr>
            <a:r>
              <a:rPr lang="ja-JP" altLang="en-US" sz="1400" b="1" spc="100" dirty="0">
                <a:solidFill>
                  <a:srgbClr val="FFFFFF"/>
                </a:solidFill>
                <a:ea typeface="游ゴシック"/>
              </a:rPr>
              <a:t>カスタムセグメント</a:t>
            </a:r>
            <a:endParaRPr lang="ja-JP" altLang="en-US" sz="1400" b="1" spc="100" dirty="0"/>
          </a:p>
        </p:txBody>
      </p:sp>
      <p:sp>
        <p:nvSpPr>
          <p:cNvPr id="19" name="四角形: 角を丸くする 18">
            <a:extLst>
              <a:ext uri="{FF2B5EF4-FFF2-40B4-BE49-F238E27FC236}">
                <a16:creationId xmlns:a16="http://schemas.microsoft.com/office/drawing/2014/main" id="{BF66795F-A62D-C97F-2ADA-163CFB21822B}"/>
              </a:ext>
            </a:extLst>
          </p:cNvPr>
          <p:cNvSpPr/>
          <p:nvPr/>
        </p:nvSpPr>
        <p:spPr>
          <a:xfrm>
            <a:off x="3172676" y="2159058"/>
            <a:ext cx="1775345" cy="311473"/>
          </a:xfrm>
          <a:prstGeom prst="roundRect">
            <a:avLst>
              <a:gd name="adj" fmla="val 5000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テキスト</a:t>
            </a:r>
          </a:p>
        </p:txBody>
      </p:sp>
      <p:sp>
        <p:nvSpPr>
          <p:cNvPr id="23" name="四角形: 角を丸くする 22">
            <a:extLst>
              <a:ext uri="{FF2B5EF4-FFF2-40B4-BE49-F238E27FC236}">
                <a16:creationId xmlns:a16="http://schemas.microsoft.com/office/drawing/2014/main" id="{33D6DA5D-822D-1B14-AA60-39B19E88DD31}"/>
              </a:ext>
            </a:extLst>
          </p:cNvPr>
          <p:cNvSpPr/>
          <p:nvPr/>
        </p:nvSpPr>
        <p:spPr>
          <a:xfrm>
            <a:off x="5158646" y="2159058"/>
            <a:ext cx="1914401" cy="311473"/>
          </a:xfrm>
          <a:prstGeom prst="roundRect">
            <a:avLst>
              <a:gd name="adj" fmla="val 50000"/>
            </a:avLst>
          </a:prstGeom>
          <a:solidFill>
            <a:srgbClr val="EB0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HTML</a:t>
            </a:r>
            <a:endParaRPr kumimoji="1" lang="ja-JP" altLang="en-US" sz="1400" b="1" dirty="0"/>
          </a:p>
        </p:txBody>
      </p:sp>
      <p:sp>
        <p:nvSpPr>
          <p:cNvPr id="8" name="タイトル 1">
            <a:extLst>
              <a:ext uri="{FF2B5EF4-FFF2-40B4-BE49-F238E27FC236}">
                <a16:creationId xmlns:a16="http://schemas.microsoft.com/office/drawing/2014/main" id="{56B234A8-A446-BF77-F92F-9E89202A4E9C}"/>
              </a:ext>
            </a:extLst>
          </p:cNvPr>
          <p:cNvSpPr>
            <a:spLocks noGrp="1"/>
          </p:cNvSpPr>
          <p:nvPr>
            <p:ph type="title"/>
          </p:nvPr>
        </p:nvSpPr>
        <p:spPr>
          <a:xfrm>
            <a:off x="533400" y="255588"/>
            <a:ext cx="9105900" cy="425450"/>
          </a:xfrm>
        </p:spPr>
        <p:txBody>
          <a:bodyPr>
            <a:noAutofit/>
          </a:bodyPr>
          <a:lstStyle/>
          <a:p>
            <a:r>
              <a:rPr lang="ja-JP" altLang="en-US" dirty="0"/>
              <a:t>朝日</a:t>
            </a:r>
            <a:r>
              <a:rPr lang="en-US" altLang="ja-JP" dirty="0"/>
              <a:t>ID</a:t>
            </a:r>
            <a:r>
              <a:rPr lang="ja-JP" altLang="en-US" dirty="0"/>
              <a:t>メールマガジン広告（料金イメージ）</a:t>
            </a:r>
          </a:p>
        </p:txBody>
      </p:sp>
    </p:spTree>
    <p:extLst>
      <p:ext uri="{BB962C8B-B14F-4D97-AF65-F5344CB8AC3E}">
        <p14:creationId xmlns:p14="http://schemas.microsoft.com/office/powerpoint/2010/main" val="313064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333168" y="3091262"/>
            <a:ext cx="10009751" cy="1628223"/>
          </a:xfrm>
        </p:spPr>
        <p:txBody>
          <a:bodyPr>
            <a:normAutofit/>
          </a:bodyPr>
          <a:lstStyle/>
          <a:p>
            <a:r>
              <a:rPr lang="ja-JP" altLang="en-US" sz="3600" spc="200" dirty="0">
                <a:solidFill>
                  <a:schemeClr val="tx1">
                    <a:lumMod val="85000"/>
                    <a:lumOff val="15000"/>
                  </a:schemeClr>
                </a:solidFill>
              </a:rPr>
              <a:t>ディスプレイ広告</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rPr>
              <a:t>広告配信メニュー</a:t>
            </a:r>
          </a:p>
        </p:txBody>
      </p:sp>
    </p:spTree>
    <p:extLst>
      <p:ext uri="{BB962C8B-B14F-4D97-AF65-F5344CB8AC3E}">
        <p14:creationId xmlns:p14="http://schemas.microsoft.com/office/powerpoint/2010/main" val="293242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271A4EE-8E18-49D5-3FC3-5E59F8E7C7A3}"/>
              </a:ext>
            </a:extLst>
          </p:cNvPr>
          <p:cNvPicPr>
            <a:picLocks noChangeAspect="1"/>
          </p:cNvPicPr>
          <p:nvPr/>
        </p:nvPicPr>
        <p:blipFill>
          <a:blip r:embed="rId2"/>
          <a:stretch>
            <a:fillRect/>
          </a:stretch>
        </p:blipFill>
        <p:spPr>
          <a:xfrm>
            <a:off x="7007773" y="5120812"/>
            <a:ext cx="1303399" cy="479888"/>
          </a:xfrm>
          <a:prstGeom prst="rect">
            <a:avLst/>
          </a:prstGeom>
        </p:spPr>
      </p:pic>
      <p:grpSp>
        <p:nvGrpSpPr>
          <p:cNvPr id="47" name="グループ化 46">
            <a:extLst>
              <a:ext uri="{FF2B5EF4-FFF2-40B4-BE49-F238E27FC236}">
                <a16:creationId xmlns:a16="http://schemas.microsoft.com/office/drawing/2014/main" id="{D556EE14-E350-D7E8-B539-7ACC0BD77A2D}"/>
              </a:ext>
            </a:extLst>
          </p:cNvPr>
          <p:cNvGrpSpPr/>
          <p:nvPr/>
        </p:nvGrpSpPr>
        <p:grpSpPr>
          <a:xfrm>
            <a:off x="7007773" y="2451201"/>
            <a:ext cx="3495468" cy="2424007"/>
            <a:chOff x="8042441" y="2760287"/>
            <a:chExt cx="3495468" cy="2424007"/>
          </a:xfrm>
        </p:grpSpPr>
        <p:pic>
          <p:nvPicPr>
            <p:cNvPr id="14" name="Google Shape;233;p23">
              <a:extLst>
                <a:ext uri="{FF2B5EF4-FFF2-40B4-BE49-F238E27FC236}">
                  <a16:creationId xmlns:a16="http://schemas.microsoft.com/office/drawing/2014/main" id="{562407EE-E373-9B24-640C-BFF70CBF20A2}"/>
                </a:ext>
              </a:extLst>
            </p:cNvPr>
            <p:cNvPicPr preferRelativeResize="0"/>
            <p:nvPr/>
          </p:nvPicPr>
          <p:blipFill rotWithShape="1">
            <a:blip r:embed="rId3">
              <a:alphaModFix/>
            </a:blip>
            <a:srcRect/>
            <a:stretch/>
          </p:blipFill>
          <p:spPr>
            <a:xfrm>
              <a:off x="8042441" y="4913338"/>
              <a:ext cx="1938892" cy="270956"/>
            </a:xfrm>
            <a:prstGeom prst="rect">
              <a:avLst/>
            </a:prstGeom>
            <a:noFill/>
            <a:ln>
              <a:noFill/>
            </a:ln>
          </p:spPr>
        </p:pic>
        <p:pic>
          <p:nvPicPr>
            <p:cNvPr id="15" name="Google Shape;235;p23">
              <a:extLst>
                <a:ext uri="{FF2B5EF4-FFF2-40B4-BE49-F238E27FC236}">
                  <a16:creationId xmlns:a16="http://schemas.microsoft.com/office/drawing/2014/main" id="{C4880A7B-CD2E-7C82-B344-BB844F3723D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342654" y="4238708"/>
              <a:ext cx="1073180" cy="251966"/>
            </a:xfrm>
            <a:prstGeom prst="rect">
              <a:avLst/>
            </a:prstGeom>
            <a:noFill/>
            <a:ln>
              <a:noFill/>
            </a:ln>
          </p:spPr>
        </p:pic>
        <p:pic>
          <p:nvPicPr>
            <p:cNvPr id="17" name="Google Shape;239;p23">
              <a:extLst>
                <a:ext uri="{FF2B5EF4-FFF2-40B4-BE49-F238E27FC236}">
                  <a16:creationId xmlns:a16="http://schemas.microsoft.com/office/drawing/2014/main" id="{BA40E85C-3B10-5E24-0F80-D7D3B6A6FC85}"/>
                </a:ext>
              </a:extLst>
            </p:cNvPr>
            <p:cNvPicPr preferRelativeResize="0"/>
            <p:nvPr/>
          </p:nvPicPr>
          <p:blipFill rotWithShape="1">
            <a:blip r:embed="rId5">
              <a:alphaModFix/>
            </a:blip>
            <a:srcRect/>
            <a:stretch/>
          </p:blipFill>
          <p:spPr>
            <a:xfrm>
              <a:off x="8122770" y="2760287"/>
              <a:ext cx="1292899" cy="432433"/>
            </a:xfrm>
            <a:prstGeom prst="rect">
              <a:avLst/>
            </a:prstGeom>
            <a:noFill/>
            <a:ln>
              <a:noFill/>
            </a:ln>
          </p:spPr>
        </p:pic>
        <p:pic>
          <p:nvPicPr>
            <p:cNvPr id="19" name="Google Shape;241;p23" descr="Bon Marche online">
              <a:extLst>
                <a:ext uri="{FF2B5EF4-FFF2-40B4-BE49-F238E27FC236}">
                  <a16:creationId xmlns:a16="http://schemas.microsoft.com/office/drawing/2014/main" id="{05124E80-3DE7-CB60-BCF5-3F7656B882B2}"/>
                </a:ext>
              </a:extLst>
            </p:cNvPr>
            <p:cNvPicPr preferRelativeResize="0"/>
            <p:nvPr/>
          </p:nvPicPr>
          <p:blipFill rotWithShape="1">
            <a:blip r:embed="rId6">
              <a:alphaModFix/>
            </a:blip>
            <a:srcRect/>
            <a:stretch/>
          </p:blipFill>
          <p:spPr>
            <a:xfrm>
              <a:off x="8121843" y="4312872"/>
              <a:ext cx="1743997" cy="141335"/>
            </a:xfrm>
            <a:prstGeom prst="rect">
              <a:avLst/>
            </a:prstGeom>
            <a:noFill/>
            <a:ln>
              <a:noFill/>
            </a:ln>
          </p:spPr>
        </p:pic>
        <p:pic>
          <p:nvPicPr>
            <p:cNvPr id="21" name="Google Shape;248;p23">
              <a:extLst>
                <a:ext uri="{FF2B5EF4-FFF2-40B4-BE49-F238E27FC236}">
                  <a16:creationId xmlns:a16="http://schemas.microsoft.com/office/drawing/2014/main" id="{EC215E06-8B43-F821-69C3-879C9A6883F4}"/>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10325479" y="2795774"/>
              <a:ext cx="1147732" cy="286931"/>
            </a:xfrm>
            <a:prstGeom prst="rect">
              <a:avLst/>
            </a:prstGeom>
            <a:noFill/>
            <a:ln>
              <a:noFill/>
            </a:ln>
          </p:spPr>
        </p:pic>
        <p:pic>
          <p:nvPicPr>
            <p:cNvPr id="23" name="Google Shape;251;p23">
              <a:extLst>
                <a:ext uri="{FF2B5EF4-FFF2-40B4-BE49-F238E27FC236}">
                  <a16:creationId xmlns:a16="http://schemas.microsoft.com/office/drawing/2014/main" id="{6006D5C4-17F1-3445-34FF-C1D8A073ABC8}"/>
                </a:ext>
              </a:extLst>
            </p:cNvPr>
            <p:cNvPicPr preferRelativeResize="0"/>
            <p:nvPr/>
          </p:nvPicPr>
          <p:blipFill rotWithShape="1">
            <a:blip r:embed="rId8">
              <a:alphaModFix/>
            </a:blip>
            <a:srcRect/>
            <a:stretch/>
          </p:blipFill>
          <p:spPr>
            <a:xfrm>
              <a:off x="10333862" y="4929940"/>
              <a:ext cx="1204047" cy="222971"/>
            </a:xfrm>
            <a:prstGeom prst="rect">
              <a:avLst/>
            </a:prstGeom>
            <a:noFill/>
            <a:ln>
              <a:noFill/>
            </a:ln>
          </p:spPr>
        </p:pic>
        <p:pic>
          <p:nvPicPr>
            <p:cNvPr id="25" name="Google Shape;263;p23" descr="CNET Japan">
              <a:extLst>
                <a:ext uri="{FF2B5EF4-FFF2-40B4-BE49-F238E27FC236}">
                  <a16:creationId xmlns:a16="http://schemas.microsoft.com/office/drawing/2014/main" id="{3BA7D2FB-FD6D-EB27-A03A-09E2AD387867}"/>
                </a:ext>
              </a:extLst>
            </p:cNvPr>
            <p:cNvPicPr preferRelativeResize="0"/>
            <p:nvPr/>
          </p:nvPicPr>
          <p:blipFill rotWithShape="1">
            <a:blip r:embed="rId9">
              <a:alphaModFix/>
            </a:blip>
            <a:srcRect/>
            <a:stretch/>
          </p:blipFill>
          <p:spPr>
            <a:xfrm>
              <a:off x="8113361" y="3549431"/>
              <a:ext cx="1620034" cy="228463"/>
            </a:xfrm>
            <a:prstGeom prst="rect">
              <a:avLst/>
            </a:prstGeom>
            <a:noFill/>
            <a:ln>
              <a:noFill/>
            </a:ln>
          </p:spPr>
        </p:pic>
        <p:pic>
          <p:nvPicPr>
            <p:cNvPr id="26" name="Google Shape;264;p23">
              <a:extLst>
                <a:ext uri="{FF2B5EF4-FFF2-40B4-BE49-F238E27FC236}">
                  <a16:creationId xmlns:a16="http://schemas.microsoft.com/office/drawing/2014/main" id="{7CB12C09-E74B-6527-6B7C-4197DA25B51A}"/>
                </a:ext>
              </a:extLst>
            </p:cNvPr>
            <p:cNvPicPr preferRelativeResize="0"/>
            <p:nvPr/>
          </p:nvPicPr>
          <p:blipFill rotWithShape="1">
            <a:blip r:embed="rId10">
              <a:alphaModFix/>
            </a:blip>
            <a:srcRect/>
            <a:stretch/>
          </p:blipFill>
          <p:spPr>
            <a:xfrm>
              <a:off x="10326490" y="3475258"/>
              <a:ext cx="1110555" cy="359300"/>
            </a:xfrm>
            <a:prstGeom prst="rect">
              <a:avLst/>
            </a:prstGeom>
            <a:noFill/>
            <a:ln>
              <a:noFill/>
            </a:ln>
          </p:spPr>
        </p:pic>
      </p:grpSp>
      <p:grpSp>
        <p:nvGrpSpPr>
          <p:cNvPr id="46" name="グループ化 45">
            <a:extLst>
              <a:ext uri="{FF2B5EF4-FFF2-40B4-BE49-F238E27FC236}">
                <a16:creationId xmlns:a16="http://schemas.microsoft.com/office/drawing/2014/main" id="{BBE84D00-53CA-EE81-3E6D-CDCFFF36A3C4}"/>
              </a:ext>
            </a:extLst>
          </p:cNvPr>
          <p:cNvGrpSpPr/>
          <p:nvPr/>
        </p:nvGrpSpPr>
        <p:grpSpPr>
          <a:xfrm>
            <a:off x="2135970" y="2410948"/>
            <a:ext cx="3189841" cy="3113298"/>
            <a:chOff x="1869063" y="2442074"/>
            <a:chExt cx="3189841" cy="3113298"/>
          </a:xfrm>
        </p:grpSpPr>
        <p:pic>
          <p:nvPicPr>
            <p:cNvPr id="3" name="Google Shape;234;p23">
              <a:extLst>
                <a:ext uri="{FF2B5EF4-FFF2-40B4-BE49-F238E27FC236}">
                  <a16:creationId xmlns:a16="http://schemas.microsoft.com/office/drawing/2014/main" id="{A80162CE-6995-3946-AAB6-6798146EB3DA}"/>
                </a:ext>
              </a:extLst>
            </p:cNvPr>
            <p:cNvPicPr preferRelativeResize="0"/>
            <p:nvPr/>
          </p:nvPicPr>
          <p:blipFill rotWithShape="1">
            <a:blip r:embed="rId11">
              <a:alphaModFix/>
            </a:blip>
            <a:srcRect/>
            <a:stretch/>
          </p:blipFill>
          <p:spPr>
            <a:xfrm>
              <a:off x="1895702" y="3385703"/>
              <a:ext cx="1284993" cy="352929"/>
            </a:xfrm>
            <a:prstGeom prst="rect">
              <a:avLst/>
            </a:prstGeom>
            <a:noFill/>
            <a:ln>
              <a:noFill/>
            </a:ln>
          </p:spPr>
        </p:pic>
        <p:pic>
          <p:nvPicPr>
            <p:cNvPr id="6" name="Google Shape;244;p23">
              <a:extLst>
                <a:ext uri="{FF2B5EF4-FFF2-40B4-BE49-F238E27FC236}">
                  <a16:creationId xmlns:a16="http://schemas.microsoft.com/office/drawing/2014/main" id="{190409C7-AF11-000D-A4E5-49917D142C46}"/>
                </a:ext>
              </a:extLst>
            </p:cNvPr>
            <p:cNvPicPr preferRelativeResize="0"/>
            <p:nvPr/>
          </p:nvPicPr>
          <p:blipFill rotWithShape="1">
            <a:blip r:embed="rId12">
              <a:alphaModFix/>
            </a:blip>
            <a:srcRect/>
            <a:stretch/>
          </p:blipFill>
          <p:spPr>
            <a:xfrm>
              <a:off x="3753133" y="4331180"/>
              <a:ext cx="1158422" cy="385490"/>
            </a:xfrm>
            <a:prstGeom prst="rect">
              <a:avLst/>
            </a:prstGeom>
            <a:noFill/>
            <a:ln>
              <a:noFill/>
            </a:ln>
          </p:spPr>
        </p:pic>
        <p:pic>
          <p:nvPicPr>
            <p:cNvPr id="7" name="Google Shape;245;p23">
              <a:extLst>
                <a:ext uri="{FF2B5EF4-FFF2-40B4-BE49-F238E27FC236}">
                  <a16:creationId xmlns:a16="http://schemas.microsoft.com/office/drawing/2014/main" id="{A95F4071-42F9-B308-4FF0-1CC48DF7F5F8}"/>
                </a:ext>
              </a:extLst>
            </p:cNvPr>
            <p:cNvPicPr preferRelativeResize="0"/>
            <p:nvPr/>
          </p:nvPicPr>
          <p:blipFill rotWithShape="1">
            <a:blip r:embed="rId13" cstate="print">
              <a:alphaModFix/>
              <a:extLst>
                <a:ext uri="{28A0092B-C50C-407E-A947-70E740481C1C}">
                  <a14:useLocalDpi xmlns:a14="http://schemas.microsoft.com/office/drawing/2010/main"/>
                </a:ext>
              </a:extLst>
            </a:blip>
            <a:srcRect/>
            <a:stretch/>
          </p:blipFill>
          <p:spPr>
            <a:xfrm>
              <a:off x="1952892" y="5273643"/>
              <a:ext cx="1208455" cy="281729"/>
            </a:xfrm>
            <a:prstGeom prst="rect">
              <a:avLst/>
            </a:prstGeom>
            <a:noFill/>
            <a:ln>
              <a:noFill/>
            </a:ln>
          </p:spPr>
        </p:pic>
        <p:pic>
          <p:nvPicPr>
            <p:cNvPr id="8" name="Google Shape;246;p23">
              <a:extLst>
                <a:ext uri="{FF2B5EF4-FFF2-40B4-BE49-F238E27FC236}">
                  <a16:creationId xmlns:a16="http://schemas.microsoft.com/office/drawing/2014/main" id="{316B92DA-799D-EA3E-A6CE-A7067A6B38ED}"/>
                </a:ext>
              </a:extLst>
            </p:cNvPr>
            <p:cNvPicPr preferRelativeResize="0"/>
            <p:nvPr/>
          </p:nvPicPr>
          <p:blipFill rotWithShape="1">
            <a:blip r:embed="rId14">
              <a:alphaModFix/>
            </a:blip>
            <a:srcRect/>
            <a:stretch/>
          </p:blipFill>
          <p:spPr>
            <a:xfrm>
              <a:off x="1869063" y="4302656"/>
              <a:ext cx="1377798" cy="460810"/>
            </a:xfrm>
            <a:prstGeom prst="rect">
              <a:avLst/>
            </a:prstGeom>
            <a:noFill/>
            <a:ln>
              <a:noFill/>
            </a:ln>
          </p:spPr>
        </p:pic>
        <p:pic>
          <p:nvPicPr>
            <p:cNvPr id="9" name="Google Shape;247;p23" descr="nakamaaru">
              <a:extLst>
                <a:ext uri="{FF2B5EF4-FFF2-40B4-BE49-F238E27FC236}">
                  <a16:creationId xmlns:a16="http://schemas.microsoft.com/office/drawing/2014/main" id="{7EED2BE5-6E0C-EDAD-1407-93F31BA57580}"/>
                </a:ext>
              </a:extLst>
            </p:cNvPr>
            <p:cNvPicPr preferRelativeResize="0"/>
            <p:nvPr/>
          </p:nvPicPr>
          <p:blipFill rotWithShape="1">
            <a:blip r:embed="rId15">
              <a:alphaModFix/>
            </a:blip>
            <a:srcRect/>
            <a:stretch/>
          </p:blipFill>
          <p:spPr>
            <a:xfrm>
              <a:off x="3711748" y="3442620"/>
              <a:ext cx="1347156" cy="341667"/>
            </a:xfrm>
            <a:prstGeom prst="rect">
              <a:avLst/>
            </a:prstGeom>
            <a:noFill/>
            <a:ln>
              <a:noFill/>
            </a:ln>
          </p:spPr>
        </p:pic>
        <p:pic>
          <p:nvPicPr>
            <p:cNvPr id="27" name="Google Shape;265;p23">
              <a:extLst>
                <a:ext uri="{FF2B5EF4-FFF2-40B4-BE49-F238E27FC236}">
                  <a16:creationId xmlns:a16="http://schemas.microsoft.com/office/drawing/2014/main" id="{375D52AC-7E9F-06A3-64F7-692D9A0DF679}"/>
                </a:ext>
              </a:extLst>
            </p:cNvPr>
            <p:cNvPicPr preferRelativeResize="0"/>
            <p:nvPr/>
          </p:nvPicPr>
          <p:blipFill rotWithShape="1">
            <a:blip r:embed="rId16">
              <a:alphaModFix/>
            </a:blip>
            <a:srcRect/>
            <a:stretch/>
          </p:blipFill>
          <p:spPr>
            <a:xfrm>
              <a:off x="3711748" y="2442074"/>
              <a:ext cx="1299589" cy="452224"/>
            </a:xfrm>
            <a:prstGeom prst="rect">
              <a:avLst/>
            </a:prstGeom>
            <a:noFill/>
            <a:ln>
              <a:noFill/>
            </a:ln>
          </p:spPr>
        </p:pic>
      </p:grpSp>
      <p:sp>
        <p:nvSpPr>
          <p:cNvPr id="29" name="テキスト ボックス 28">
            <a:extLst>
              <a:ext uri="{FF2B5EF4-FFF2-40B4-BE49-F238E27FC236}">
                <a16:creationId xmlns:a16="http://schemas.microsoft.com/office/drawing/2014/main" id="{2BAB7CDA-5574-9C39-435C-83D663E3EEB3}"/>
              </a:ext>
            </a:extLst>
          </p:cNvPr>
          <p:cNvSpPr txBox="1"/>
          <p:nvPr/>
        </p:nvSpPr>
        <p:spPr>
          <a:xfrm>
            <a:off x="1750069" y="1617989"/>
            <a:ext cx="3876019" cy="490047"/>
          </a:xfrm>
          <a:prstGeom prst="roundRect">
            <a:avLst>
              <a:gd name="adj" fmla="val 0"/>
            </a:avLst>
          </a:prstGeom>
          <a:solidFill>
            <a:schemeClr val="tx1">
              <a:lumMod val="75000"/>
              <a:lumOff val="25000"/>
            </a:schemeClr>
          </a:solidFill>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algn="ctr"/>
            <a:r>
              <a:rPr lang="ja-JP" altLang="en-US" sz="1600" b="1" spc="200">
                <a:solidFill>
                  <a:schemeClr val="bg1"/>
                </a:solidFill>
                <a:latin typeface="+mn-ea"/>
                <a:ea typeface="+mn-ea"/>
              </a:rPr>
              <a:t>本メニュー対象媒体</a:t>
            </a:r>
          </a:p>
        </p:txBody>
      </p:sp>
      <p:sp>
        <p:nvSpPr>
          <p:cNvPr id="34" name="四角形: 角を丸くする 33">
            <a:extLst>
              <a:ext uri="{FF2B5EF4-FFF2-40B4-BE49-F238E27FC236}">
                <a16:creationId xmlns:a16="http://schemas.microsoft.com/office/drawing/2014/main" id="{8D53C24B-18D8-F9F4-CA8A-0B0C072E0414}"/>
              </a:ext>
            </a:extLst>
          </p:cNvPr>
          <p:cNvSpPr/>
          <p:nvPr/>
        </p:nvSpPr>
        <p:spPr>
          <a:xfrm>
            <a:off x="1361661" y="1294722"/>
            <a:ext cx="4688556" cy="4627189"/>
          </a:xfrm>
          <a:prstGeom prst="roundRect">
            <a:avLst>
              <a:gd name="adj" fmla="val 3808"/>
            </a:avLst>
          </a:prstGeom>
          <a:noFill/>
          <a:ln w="53975">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21D9007-69BD-EA8A-C8A8-544F2DBF8F09}"/>
              </a:ext>
            </a:extLst>
          </p:cNvPr>
          <p:cNvSpPr txBox="1"/>
          <p:nvPr/>
        </p:nvSpPr>
        <p:spPr>
          <a:xfrm>
            <a:off x="6864084" y="1617989"/>
            <a:ext cx="3876019" cy="490047"/>
          </a:xfrm>
          <a:prstGeom prst="roundRect">
            <a:avLst>
              <a:gd name="adj" fmla="val 0"/>
            </a:avLst>
          </a:prstGeom>
          <a:solidFill>
            <a:schemeClr val="bg1">
              <a:lumMod val="85000"/>
            </a:schemeClr>
          </a:solidFill>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algn="ctr"/>
            <a:r>
              <a:rPr lang="ja-JP" altLang="en-US" sz="1600" b="1" spc="200">
                <a:solidFill>
                  <a:schemeClr val="tx1">
                    <a:lumMod val="75000"/>
                    <a:lumOff val="25000"/>
                  </a:schemeClr>
                </a:solidFill>
                <a:latin typeface="+mn-ea"/>
                <a:ea typeface="+mn-ea"/>
              </a:rPr>
              <a:t>個別申込媒体</a:t>
            </a:r>
          </a:p>
        </p:txBody>
      </p:sp>
      <p:sp>
        <p:nvSpPr>
          <p:cNvPr id="37" name="タイトル 4">
            <a:extLst>
              <a:ext uri="{FF2B5EF4-FFF2-40B4-BE49-F238E27FC236}">
                <a16:creationId xmlns:a16="http://schemas.microsoft.com/office/drawing/2014/main" id="{E01F62F5-A476-09F7-ED1C-084224A66F0E}"/>
              </a:ext>
            </a:extLst>
          </p:cNvPr>
          <p:cNvSpPr>
            <a:spLocks noGrp="1"/>
          </p:cNvSpPr>
          <p:nvPr>
            <p:ph type="title"/>
          </p:nvPr>
        </p:nvSpPr>
        <p:spPr>
          <a:xfrm>
            <a:off x="533401" y="255643"/>
            <a:ext cx="9105900" cy="425395"/>
          </a:xfrm>
        </p:spPr>
        <p:txBody>
          <a:bodyPr/>
          <a:lstStyle/>
          <a:p>
            <a:r>
              <a:rPr lang="ja-JP" altLang="en-US" spc="100" dirty="0"/>
              <a:t>ディスプレイ広告の本メニュー対象媒体</a:t>
            </a:r>
          </a:p>
        </p:txBody>
      </p:sp>
      <p:sp>
        <p:nvSpPr>
          <p:cNvPr id="38" name="テキスト ボックス 20">
            <a:extLst>
              <a:ext uri="{FF2B5EF4-FFF2-40B4-BE49-F238E27FC236}">
                <a16:creationId xmlns:a16="http://schemas.microsoft.com/office/drawing/2014/main" id="{5DADF710-3C15-DB0B-3774-2A945BF77314}"/>
              </a:ext>
            </a:extLst>
          </p:cNvPr>
          <p:cNvSpPr txBox="1"/>
          <p:nvPr/>
        </p:nvSpPr>
        <p:spPr>
          <a:xfrm>
            <a:off x="6368717" y="6427521"/>
            <a:ext cx="5651127" cy="246221"/>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000" spc="100">
                <a:solidFill>
                  <a:srgbClr val="EB0083"/>
                </a:solidFill>
                <a:highlight>
                  <a:srgbClr val="F2F2F4"/>
                </a:highlight>
                <a:latin typeface="游ゴシック" panose="020B0400000000000000" pitchFamily="50" charset="-128"/>
                <a:ea typeface="游ゴシック" panose="020B0400000000000000" pitchFamily="50" charset="-128"/>
              </a:rPr>
              <a:t>※</a:t>
            </a:r>
            <a:r>
              <a:rPr lang="ja-JP" altLang="en-US" sz="1000" spc="100">
                <a:solidFill>
                  <a:srgbClr val="EB0083"/>
                </a:solidFill>
                <a:highlight>
                  <a:srgbClr val="F2F2F4"/>
                </a:highlight>
                <a:latin typeface="游ゴシック" panose="020B0400000000000000" pitchFamily="50" charset="-128"/>
                <a:ea typeface="游ゴシック" panose="020B0400000000000000" pitchFamily="50" charset="-128"/>
              </a:rPr>
              <a:t>　個別申込媒体は、本資料の広告枠メニュー対象外になりますので、個別に承ります</a:t>
            </a:r>
          </a:p>
        </p:txBody>
      </p:sp>
      <p:pic>
        <p:nvPicPr>
          <p:cNvPr id="5" name="図 4" descr="図形&#10;&#10;AI によって生成されたコンテンツは間違っている可能性があります。">
            <a:extLst>
              <a:ext uri="{FF2B5EF4-FFF2-40B4-BE49-F238E27FC236}">
                <a16:creationId xmlns:a16="http://schemas.microsoft.com/office/drawing/2014/main" id="{8889729D-9434-2E40-02DF-D6CE02FEC72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125383" y="2464578"/>
            <a:ext cx="1324607" cy="355864"/>
          </a:xfrm>
          <a:prstGeom prst="rect">
            <a:avLst/>
          </a:prstGeom>
        </p:spPr>
      </p:pic>
    </p:spTree>
    <p:extLst>
      <p:ext uri="{BB962C8B-B14F-4D97-AF65-F5344CB8AC3E}">
        <p14:creationId xmlns:p14="http://schemas.microsoft.com/office/powerpoint/2010/main" val="2153830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97A712B-526C-8444-4088-BFDF3FEF6056}"/>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26</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5" name="タイトル 4">
            <a:extLst>
              <a:ext uri="{FF2B5EF4-FFF2-40B4-BE49-F238E27FC236}">
                <a16:creationId xmlns:a16="http://schemas.microsoft.com/office/drawing/2014/main" id="{67736D82-FB2B-38B3-F8A8-604A1CD2EE21}"/>
              </a:ext>
            </a:extLst>
          </p:cNvPr>
          <p:cNvSpPr>
            <a:spLocks noGrp="1"/>
          </p:cNvSpPr>
          <p:nvPr>
            <p:ph type="title"/>
          </p:nvPr>
        </p:nvSpPr>
        <p:spPr/>
        <p:txBody>
          <a:bodyPr/>
          <a:lstStyle/>
          <a:p>
            <a:r>
              <a:rPr lang="en-US" altLang="ja-JP"/>
              <a:t>PC.</a:t>
            </a:r>
            <a:r>
              <a:rPr lang="ja-JP" altLang="en-US"/>
              <a:t> ビルボード</a:t>
            </a:r>
            <a:r>
              <a:rPr lang="ja-JP" altLang="en-US" sz="2000"/>
              <a:t>（静止画）</a:t>
            </a:r>
            <a:endParaRPr lang="ja-JP" altLang="en-US"/>
          </a:p>
        </p:txBody>
      </p:sp>
      <p:sp>
        <p:nvSpPr>
          <p:cNvPr id="77" name="テキスト ボックス 76">
            <a:extLst>
              <a:ext uri="{FF2B5EF4-FFF2-40B4-BE49-F238E27FC236}">
                <a16:creationId xmlns:a16="http://schemas.microsoft.com/office/drawing/2014/main" id="{7892C95A-7EC7-8C45-1BAA-68EAA60FF9E5}"/>
              </a:ext>
            </a:extLst>
          </p:cNvPr>
          <p:cNvSpPr txBox="1"/>
          <p:nvPr/>
        </p:nvSpPr>
        <p:spPr>
          <a:xfrm>
            <a:off x="5570045" y="5188621"/>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8" name="テキスト ボックス 77">
            <a:extLst>
              <a:ext uri="{FF2B5EF4-FFF2-40B4-BE49-F238E27FC236}">
                <a16:creationId xmlns:a16="http://schemas.microsoft.com/office/drawing/2014/main" id="{36ADC768-990C-3ECC-8F31-6466D753C8D4}"/>
              </a:ext>
            </a:extLst>
          </p:cNvPr>
          <p:cNvSpPr txBox="1"/>
          <p:nvPr/>
        </p:nvSpPr>
        <p:spPr>
          <a:xfrm>
            <a:off x="5570045" y="1061060"/>
            <a:ext cx="2603598"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静止画）</a:t>
            </a:r>
          </a:p>
        </p:txBody>
      </p:sp>
      <p:cxnSp>
        <p:nvCxnSpPr>
          <p:cNvPr id="79" name="直線コネクタ 78">
            <a:extLst>
              <a:ext uri="{FF2B5EF4-FFF2-40B4-BE49-F238E27FC236}">
                <a16:creationId xmlns:a16="http://schemas.microsoft.com/office/drawing/2014/main" id="{DAEFCAD4-9359-79B5-6611-65949A1BDCE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5" name="グループ化 124">
            <a:extLst>
              <a:ext uri="{FF2B5EF4-FFF2-40B4-BE49-F238E27FC236}">
                <a16:creationId xmlns:a16="http://schemas.microsoft.com/office/drawing/2014/main" id="{21462DD4-0CFC-63AC-78B2-555293352B33}"/>
              </a:ext>
            </a:extLst>
          </p:cNvPr>
          <p:cNvGrpSpPr/>
          <p:nvPr/>
        </p:nvGrpSpPr>
        <p:grpSpPr>
          <a:xfrm>
            <a:off x="8561689" y="5919847"/>
            <a:ext cx="2943518" cy="307777"/>
            <a:chOff x="8662738" y="5807242"/>
            <a:chExt cx="2943725" cy="307799"/>
          </a:xfrm>
        </p:grpSpPr>
        <p:cxnSp>
          <p:nvCxnSpPr>
            <p:cNvPr id="126" name="直線コネクタ 125">
              <a:extLst>
                <a:ext uri="{FF2B5EF4-FFF2-40B4-BE49-F238E27FC236}">
                  <a16:creationId xmlns:a16="http://schemas.microsoft.com/office/drawing/2014/main" id="{9DFE39AC-B8FE-488E-BF42-F198CD0FA161}"/>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8494A3E-DABE-D723-D8A4-74C674B02864}"/>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28" name="テキスト ボックス 127">
              <a:extLst>
                <a:ext uri="{FF2B5EF4-FFF2-40B4-BE49-F238E27FC236}">
                  <a16:creationId xmlns:a16="http://schemas.microsoft.com/office/drawing/2014/main" id="{8814E1EC-0730-EAAD-D386-C3D2BF27F80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2.5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7" name="表 6">
            <a:extLst>
              <a:ext uri="{FF2B5EF4-FFF2-40B4-BE49-F238E27FC236}">
                <a16:creationId xmlns:a16="http://schemas.microsoft.com/office/drawing/2014/main" id="{0050AC22-B0B4-AF3F-44E1-D96686B04369}"/>
              </a:ext>
            </a:extLst>
          </p:cNvPr>
          <p:cNvGraphicFramePr>
            <a:graphicFrameLocks/>
          </p:cNvGraphicFramePr>
          <p:nvPr/>
        </p:nvGraphicFramePr>
        <p:xfrm>
          <a:off x="5650249" y="2141016"/>
          <a:ext cx="5854957" cy="3142796"/>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a:ea typeface="游ゴシック"/>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11829">
                <a:tc>
                  <a:txBody>
                    <a:bodyPr/>
                    <a:lstStyle/>
                    <a:p>
                      <a:r>
                        <a:rPr kumimoji="1" lang="ja-JP" altLang="en-US" sz="1000" b="1" spc="80" baseline="0">
                          <a:latin typeface="游ゴシック"/>
                          <a:ea typeface="游ゴシック"/>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36335">
                <a:tc>
                  <a:txBody>
                    <a:bodyPr/>
                    <a:lstStyle/>
                    <a:p>
                      <a:r>
                        <a:rPr kumimoji="1" lang="ja-JP" altLang="en-US" sz="1000" b="1" spc="80" baseline="0">
                          <a:latin typeface="游ゴシック"/>
                          <a:ea typeface="游ゴシック"/>
                        </a:rPr>
                        <a:t>掲載面</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すべてのページ</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970×250pix</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38126"/>
                  </a:ext>
                </a:extLst>
              </a:tr>
              <a:tr h="311829">
                <a:tc>
                  <a:txBody>
                    <a:bodyPr/>
                    <a:lstStyle/>
                    <a:p>
                      <a:r>
                        <a:rPr kumimoji="1" lang="ja-JP" altLang="en-US" sz="1000" b="1" spc="80" baseline="0">
                          <a:latin typeface="游ゴシック"/>
                          <a:ea typeface="游ゴシック"/>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ローテーション</a:t>
                      </a:r>
                      <a:endParaRPr kumimoji="1" lang="zh-TW" altLang="en-US" sz="1000" b="1" spc="80" baseline="0">
                        <a:latin typeface="游ゴシック"/>
                        <a:ea typeface="游ゴシック"/>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700KB</a:t>
                      </a:r>
                      <a:r>
                        <a:rPr kumimoji="1" lang="ja-JP" altLang="en-US" sz="1000" b="1" spc="80" baseline="0">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11829">
                <a:tc>
                  <a:txBody>
                    <a:bodyPr/>
                    <a:lstStyle/>
                    <a:p>
                      <a:r>
                        <a:rPr kumimoji="1" lang="ja-JP" altLang="en-US" sz="1000" b="1" spc="80" baseline="0">
                          <a:latin typeface="游ゴシック"/>
                          <a:ea typeface="游ゴシック"/>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11829">
                <a:tc>
                  <a:txBody>
                    <a:bodyPr/>
                    <a:lstStyle/>
                    <a:p>
                      <a:r>
                        <a:rPr kumimoji="1" lang="ja-JP" altLang="en-US" sz="1000" b="1" spc="80" baseline="0">
                          <a:latin typeface="游ゴシック"/>
                          <a:ea typeface="游ゴシック"/>
                        </a:rPr>
                        <a:t>開始時間</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午前</a:t>
                      </a:r>
                      <a:r>
                        <a:rPr kumimoji="1" lang="en-US" altLang="ja-JP" sz="1000" b="1" spc="80" baseline="0">
                          <a:latin typeface="游ゴシック"/>
                          <a:ea typeface="游ゴシック"/>
                        </a:rPr>
                        <a:t>0</a:t>
                      </a:r>
                      <a:r>
                        <a:rPr kumimoji="1" lang="ja-JP" altLang="en-US" sz="1000" b="1" spc="80" baseline="0">
                          <a:latin typeface="游ゴシック"/>
                          <a:ea typeface="游ゴシック"/>
                        </a:rPr>
                        <a:t>時</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11829">
                <a:tc>
                  <a:txBody>
                    <a:bodyPr/>
                    <a:lstStyle/>
                    <a:p>
                      <a:r>
                        <a:rPr kumimoji="1" lang="ja-JP" altLang="en-US" sz="1000" b="1" spc="80" baseline="0">
                          <a:latin typeface="游ゴシック"/>
                          <a:ea typeface="游ゴシック"/>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任意</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139666035"/>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11" name="テキスト プレースホルダー 1">
            <a:extLst>
              <a:ext uri="{FF2B5EF4-FFF2-40B4-BE49-F238E27FC236}">
                <a16:creationId xmlns:a16="http://schemas.microsoft.com/office/drawing/2014/main" id="{61365FE0-2ECE-A366-CECD-104D92D70875}"/>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31" err="1">
                <a:solidFill>
                  <a:prstClr val="black"/>
                </a:solidFill>
                <a:latin typeface="游ゴシック"/>
                <a:ea typeface="游ゴシック"/>
              </a:rPr>
              <a:t>PCサイト</a:t>
            </a:r>
            <a:r>
              <a:rPr lang="ja-JP" altLang="en-US" sz="1031">
                <a:solidFill>
                  <a:prstClr val="black"/>
                </a:solidFill>
                <a:latin typeface="游ゴシック"/>
                <a:ea typeface="游ゴシック"/>
              </a:rPr>
              <a:t>のページ最上部で大型のリッチバナー広告を展開できます。</a:t>
            </a:r>
            <a:br>
              <a:rPr lang="ja-JP" altLang="en-US" sz="1031">
                <a:latin typeface="游ゴシック" panose="020B0400000000000000" pitchFamily="50" charset="-128"/>
                <a:ea typeface="游ゴシック" panose="020B0400000000000000" pitchFamily="50" charset="-128"/>
              </a:rPr>
            </a:br>
            <a:r>
              <a:rPr lang="ja-JP" altLang="en-US" sz="1031">
                <a:solidFill>
                  <a:prstClr val="black"/>
                </a:solidFill>
                <a:latin typeface="游ゴシック"/>
                <a:ea typeface="游ゴシック"/>
              </a:rPr>
              <a:t>クリエイティブの面積が広く、インパクトある広告枠を貴社ブランディングにお役立てください。</a:t>
            </a:r>
          </a:p>
        </p:txBody>
      </p:sp>
      <p:sp>
        <p:nvSpPr>
          <p:cNvPr id="2" name="テキスト プレースホルダー 1">
            <a:extLst>
              <a:ext uri="{FF2B5EF4-FFF2-40B4-BE49-F238E27FC236}">
                <a16:creationId xmlns:a16="http://schemas.microsoft.com/office/drawing/2014/main" id="{FDE2BF5B-F73B-04C7-BCDF-19BCDC05BE20}"/>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6" name="正方形/長方形 5">
            <a:extLst>
              <a:ext uri="{FF2B5EF4-FFF2-40B4-BE49-F238E27FC236}">
                <a16:creationId xmlns:a16="http://schemas.microsoft.com/office/drawing/2014/main" id="{B633720C-4914-1208-1423-7439918D698B}"/>
              </a:ext>
            </a:extLst>
          </p:cNvPr>
          <p:cNvSpPr/>
          <p:nvPr/>
        </p:nvSpPr>
        <p:spPr>
          <a:xfrm>
            <a:off x="789876" y="936935"/>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0BE3F58D-B95E-3152-0453-023AFE5BA522}"/>
              </a:ext>
            </a:extLst>
          </p:cNvPr>
          <p:cNvGrpSpPr/>
          <p:nvPr/>
        </p:nvGrpSpPr>
        <p:grpSpPr>
          <a:xfrm>
            <a:off x="853627" y="980436"/>
            <a:ext cx="4241880" cy="4990959"/>
            <a:chOff x="900762" y="4850534"/>
            <a:chExt cx="3178556" cy="3739861"/>
          </a:xfrm>
        </p:grpSpPr>
        <p:sp>
          <p:nvSpPr>
            <p:cNvPr id="9" name="正方形/長方形 8">
              <a:extLst>
                <a:ext uri="{FF2B5EF4-FFF2-40B4-BE49-F238E27FC236}">
                  <a16:creationId xmlns:a16="http://schemas.microsoft.com/office/drawing/2014/main" id="{D50BC602-ADD9-C0AB-E03A-B1BB8969ACE0}"/>
                </a:ext>
              </a:extLst>
            </p:cNvPr>
            <p:cNvSpPr/>
            <p:nvPr/>
          </p:nvSpPr>
          <p:spPr>
            <a:xfrm>
              <a:off x="900762" y="4850534"/>
              <a:ext cx="3178556" cy="3739861"/>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329E8EE3-3836-FF4B-C7FD-EC9F16373F9F}"/>
                </a:ext>
              </a:extLst>
            </p:cNvPr>
            <p:cNvSpPr/>
            <p:nvPr/>
          </p:nvSpPr>
          <p:spPr>
            <a:xfrm>
              <a:off x="1303729" y="4910947"/>
              <a:ext cx="2404838" cy="608891"/>
            </a:xfrm>
            <a:prstGeom prst="rect">
              <a:avLst/>
            </a:prstGeom>
            <a:solidFill>
              <a:srgbClr val="F529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ビルボードバナー広告</a:t>
              </a:r>
            </a:p>
          </p:txBody>
        </p:sp>
        <p:pic>
          <p:nvPicPr>
            <p:cNvPr id="12" name="Picture 8">
              <a:extLst>
                <a:ext uri="{FF2B5EF4-FFF2-40B4-BE49-F238E27FC236}">
                  <a16:creationId xmlns:a16="http://schemas.microsoft.com/office/drawing/2014/main" id="{A74E1E53-164A-D4F5-8A6C-21EF9888ADC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24428" y="5856753"/>
              <a:ext cx="3124242" cy="2733642"/>
            </a:xfrm>
            <a:prstGeom prst="rect">
              <a:avLst/>
            </a:prstGeom>
            <a:ln>
              <a:noFill/>
            </a:ln>
            <a:effectLst>
              <a:softEdge rad="0"/>
            </a:effectLst>
          </p:spPr>
        </p:pic>
      </p:grpSp>
      <p:pic>
        <p:nvPicPr>
          <p:cNvPr id="13" name="図 12">
            <a:extLst>
              <a:ext uri="{FF2B5EF4-FFF2-40B4-BE49-F238E27FC236}">
                <a16:creationId xmlns:a16="http://schemas.microsoft.com/office/drawing/2014/main" id="{C9BD1143-2998-025C-457B-A87980AC12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0652" y="1990000"/>
            <a:ext cx="4075537" cy="338087"/>
          </a:xfrm>
          <a:prstGeom prst="rect">
            <a:avLst/>
          </a:prstGeom>
        </p:spPr>
      </p:pic>
      <p:sp>
        <p:nvSpPr>
          <p:cNvPr id="3" name="テキスト ボックス 2">
            <a:extLst>
              <a:ext uri="{FF2B5EF4-FFF2-40B4-BE49-F238E27FC236}">
                <a16:creationId xmlns:a16="http://schemas.microsoft.com/office/drawing/2014/main" id="{58F4A674-3093-849B-EC15-4D09451B3D03}"/>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3449382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27</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5" name="タイトル 4">
            <a:extLst>
              <a:ext uri="{FF2B5EF4-FFF2-40B4-BE49-F238E27FC236}">
                <a16:creationId xmlns:a16="http://schemas.microsoft.com/office/drawing/2014/main" id="{0F5B9B49-8CC1-1583-FE03-C4E3734434AA}"/>
              </a:ext>
            </a:extLst>
          </p:cNvPr>
          <p:cNvSpPr>
            <a:spLocks noGrp="1"/>
          </p:cNvSpPr>
          <p:nvPr>
            <p:ph type="title"/>
          </p:nvPr>
        </p:nvSpPr>
        <p:spPr/>
        <p:txBody>
          <a:bodyPr/>
          <a:lstStyle/>
          <a:p>
            <a:r>
              <a:rPr lang="en-US" altLang="ja-JP" dirty="0"/>
              <a:t>PC.</a:t>
            </a:r>
            <a:r>
              <a:rPr lang="ja-JP" altLang="en-US" dirty="0"/>
              <a:t> ビルボード</a:t>
            </a:r>
            <a:r>
              <a:rPr lang="ja-JP" altLang="en-US" sz="2000" dirty="0"/>
              <a:t>（動画）</a:t>
            </a:r>
            <a:endParaRPr lang="ja-JP" altLang="en-US" dirty="0"/>
          </a:p>
        </p:txBody>
      </p:sp>
      <p:sp>
        <p:nvSpPr>
          <p:cNvPr id="6" name="正方形/長方形 5">
            <a:extLst>
              <a:ext uri="{FF2B5EF4-FFF2-40B4-BE49-F238E27FC236}">
                <a16:creationId xmlns:a16="http://schemas.microsoft.com/office/drawing/2014/main" id="{66470097-AEFE-9C7A-0960-14F6FA43BE6E}"/>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2" name="テキスト ボックス 21">
            <a:extLst>
              <a:ext uri="{FF2B5EF4-FFF2-40B4-BE49-F238E27FC236}">
                <a16:creationId xmlns:a16="http://schemas.microsoft.com/office/drawing/2014/main" id="{E53E740D-1391-65EB-3658-A18D59A1F7CA}"/>
              </a:ext>
            </a:extLst>
          </p:cNvPr>
          <p:cNvSpPr txBox="1"/>
          <p:nvPr/>
        </p:nvSpPr>
        <p:spPr>
          <a:xfrm>
            <a:off x="5570045" y="1061060"/>
            <a:ext cx="2385589"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動画）</a:t>
            </a:r>
          </a:p>
        </p:txBody>
      </p:sp>
      <p:cxnSp>
        <p:nvCxnSpPr>
          <p:cNvPr id="23" name="直線コネクタ 22">
            <a:extLst>
              <a:ext uri="{FF2B5EF4-FFF2-40B4-BE49-F238E27FC236}">
                <a16:creationId xmlns:a16="http://schemas.microsoft.com/office/drawing/2014/main" id="{1ED718AC-494E-989B-DD4B-3373E326BC77}"/>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4D3AAEDE-E2A2-A33D-B139-D9D1EA89D31F}"/>
              </a:ext>
            </a:extLst>
          </p:cNvPr>
          <p:cNvGrpSpPr/>
          <p:nvPr/>
        </p:nvGrpSpPr>
        <p:grpSpPr>
          <a:xfrm>
            <a:off x="8561689" y="5919847"/>
            <a:ext cx="2943518" cy="307777"/>
            <a:chOff x="8662738" y="5807242"/>
            <a:chExt cx="2943725" cy="307799"/>
          </a:xfrm>
        </p:grpSpPr>
        <p:cxnSp>
          <p:nvCxnSpPr>
            <p:cNvPr id="25" name="直線コネクタ 24">
              <a:extLst>
                <a:ext uri="{FF2B5EF4-FFF2-40B4-BE49-F238E27FC236}">
                  <a16:creationId xmlns:a16="http://schemas.microsoft.com/office/drawing/2014/main" id="{57FF38C2-A2E7-5B65-BADE-602AC3172C49}"/>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6354F59-25DB-05D7-33B0-FA41772178B0}"/>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7" name="テキスト ボックス 26">
              <a:extLst>
                <a:ext uri="{FF2B5EF4-FFF2-40B4-BE49-F238E27FC236}">
                  <a16:creationId xmlns:a16="http://schemas.microsoft.com/office/drawing/2014/main" id="{B0BE2302-184D-4C23-0536-F91E84224F1E}"/>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3.5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8" name="表 27">
            <a:extLst>
              <a:ext uri="{FF2B5EF4-FFF2-40B4-BE49-F238E27FC236}">
                <a16:creationId xmlns:a16="http://schemas.microsoft.com/office/drawing/2014/main" id="{B9FDC52B-7900-E123-0F77-C21E36071172}"/>
              </a:ext>
            </a:extLst>
          </p:cNvPr>
          <p:cNvGraphicFramePr>
            <a:graphicFrameLocks/>
          </p:cNvGraphicFramePr>
          <p:nvPr>
            <p:extLst>
              <p:ext uri="{D42A27DB-BD31-4B8C-83A1-F6EECF244321}">
                <p14:modId xmlns:p14="http://schemas.microsoft.com/office/powerpoint/2010/main" val="4137350388"/>
              </p:ext>
            </p:extLst>
          </p:nvPr>
        </p:nvGraphicFramePr>
        <p:xfrm>
          <a:off x="5650249" y="2141016"/>
          <a:ext cx="5934388" cy="3456606"/>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295670">
                  <a:extLst>
                    <a:ext uri="{9D8B030D-6E8A-4147-A177-3AD203B41FA5}">
                      <a16:colId xmlns:a16="http://schemas.microsoft.com/office/drawing/2014/main" val="1985968354"/>
                    </a:ext>
                  </a:extLst>
                </a:gridCol>
                <a:gridCol w="1605750">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MP4</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rowSpan="2">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W16</a:t>
                      </a:r>
                      <a:r>
                        <a:rPr kumimoji="1" lang="ja-JP" altLang="en-US" sz="1000" b="1" spc="80" baseline="0">
                          <a:latin typeface="游ゴシック"/>
                          <a:ea typeface="游ゴシック"/>
                        </a:rPr>
                        <a:t>：</a:t>
                      </a:r>
                      <a:r>
                        <a:rPr kumimoji="1" lang="en-US" altLang="ja-JP" sz="1000" b="1" spc="80" baseline="0">
                          <a:latin typeface="游ゴシック"/>
                          <a:ea typeface="游ゴシック"/>
                        </a:rPr>
                        <a:t>H9</a:t>
                      </a:r>
                      <a:r>
                        <a:rPr kumimoji="1" lang="ja-JP" altLang="en-US" sz="1000" b="1" spc="80" baseline="0">
                          <a:latin typeface="游ゴシック"/>
                          <a:ea typeface="游ゴシック"/>
                        </a:rPr>
                        <a:t> </a:t>
                      </a:r>
                      <a:r>
                        <a:rPr kumimoji="1" lang="en-US" altLang="ja-JP" sz="1000" b="1" spc="80" baseline="0">
                          <a:latin typeface="游ゴシック"/>
                          <a:ea typeface="游ゴシック"/>
                        </a:rPr>
                        <a:t>1920×1080pix</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3812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3.5MB</a:t>
                      </a:r>
                      <a:r>
                        <a:rPr kumimoji="1" lang="ja-JP" altLang="en-US" sz="1000" b="1" spc="80" baseline="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5355341"/>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15</a:t>
                      </a:r>
                      <a:r>
                        <a:rPr kumimoji="1" lang="ja-JP" altLang="en-US" sz="1000" b="1" spc="80" baseline="0" dirty="0">
                          <a:latin typeface="游ゴシック"/>
                          <a:ea typeface="游ゴシック"/>
                        </a:rPr>
                        <a:t>秒推奨</a:t>
                      </a:r>
                      <a:r>
                        <a:rPr kumimoji="1" lang="ja-JP" altLang="en-US" sz="900" b="1" spc="80" baseline="0" dirty="0">
                          <a:latin typeface="游ゴシック"/>
                          <a:ea typeface="游ゴシック"/>
                        </a:rPr>
                        <a:t>（</a:t>
                      </a:r>
                      <a:r>
                        <a:rPr kumimoji="1" lang="en-US" altLang="ja-JP" sz="900" b="1" spc="80" baseline="0" dirty="0">
                          <a:latin typeface="游ゴシック"/>
                          <a:ea typeface="游ゴシック"/>
                        </a:rPr>
                        <a:t>60</a:t>
                      </a:r>
                      <a:r>
                        <a:rPr kumimoji="1" lang="ja-JP" altLang="en-US" sz="900" b="1" spc="80" baseline="0" dirty="0">
                          <a:latin typeface="游ゴシック"/>
                          <a:ea typeface="游ゴシック"/>
                        </a:rPr>
                        <a:t>秒まで）</a:t>
                      </a:r>
                      <a:endParaRPr kumimoji="1" lang="ja-JP" altLang="en-US" sz="1000" b="1" spc="80" baseline="0"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dirty="0">
                          <a:latin typeface="游ゴシック" panose="020B0400000000000000" pitchFamily="50" charset="-128"/>
                          <a:ea typeface="游ゴシック" panose="020B0400000000000000" pitchFamily="50" charset="-128"/>
                        </a:rPr>
                        <a:t>動画音声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自動ミュート再生</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526×250pix</a:t>
                      </a:r>
                    </a:p>
                    <a:p>
                      <a:r>
                        <a:rPr kumimoji="1" lang="ja-JP" altLang="en-US" sz="900" b="1" spc="80" baseline="0">
                          <a:latin typeface="游ゴシック"/>
                          <a:ea typeface="游ゴシック"/>
                        </a:rPr>
                        <a:t>（</a:t>
                      </a:r>
                      <a:r>
                        <a:rPr kumimoji="1" lang="en-US" altLang="ja-JP" sz="900" b="1" spc="80" baseline="0">
                          <a:latin typeface="游ゴシック"/>
                          <a:ea typeface="游ゴシック"/>
                        </a:rPr>
                        <a:t>150KB</a:t>
                      </a:r>
                      <a:r>
                        <a:rPr kumimoji="1" lang="ja-JP" altLang="en-US" sz="900" b="1" spc="80" baseline="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午前</a:t>
                      </a:r>
                      <a:r>
                        <a:rPr kumimoji="1" lang="en-US" altLang="ja-JP" sz="1000" b="1" spc="80" baseline="0">
                          <a:latin typeface="游ゴシック"/>
                          <a:ea typeface="游ゴシック"/>
                        </a:rPr>
                        <a:t>0</a:t>
                      </a:r>
                      <a:r>
                        <a:rPr kumimoji="1" lang="ja-JP" altLang="en-US" sz="1000" b="1" spc="80" baseline="0">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algn="l"/>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sz="1000" b="1" spc="80" baseline="0" dirty="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9" name="テキスト プレースホルダー 1">
            <a:extLst>
              <a:ext uri="{FF2B5EF4-FFF2-40B4-BE49-F238E27FC236}">
                <a16:creationId xmlns:a16="http://schemas.microsoft.com/office/drawing/2014/main" id="{5476AFBA-D73F-3100-1E8D-1F822C66AFA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31" err="1">
                <a:solidFill>
                  <a:prstClr val="black"/>
                </a:solidFill>
                <a:latin typeface="游ゴシック"/>
                <a:ea typeface="游ゴシック"/>
              </a:rPr>
              <a:t>PCサイト</a:t>
            </a:r>
            <a:r>
              <a:rPr lang="ja-JP" altLang="en-US" sz="1031">
                <a:solidFill>
                  <a:prstClr val="black"/>
                </a:solidFill>
                <a:latin typeface="游ゴシック"/>
                <a:ea typeface="游ゴシック"/>
              </a:rPr>
              <a:t>のページ最上部で大型の動画広告を展開できます。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視認性が高い一方で再生単価は安く、費用対効果に優れた広告メニューと評価されています。</a:t>
            </a:r>
          </a:p>
        </p:txBody>
      </p:sp>
      <p:sp>
        <p:nvSpPr>
          <p:cNvPr id="36" name="テキスト ボックス 35">
            <a:extLst>
              <a:ext uri="{FF2B5EF4-FFF2-40B4-BE49-F238E27FC236}">
                <a16:creationId xmlns:a16="http://schemas.microsoft.com/office/drawing/2014/main" id="{B79B4183-C277-B63D-7010-7C1FBAFFB884}"/>
              </a:ext>
            </a:extLst>
          </p:cNvPr>
          <p:cNvSpPr txBox="1"/>
          <p:nvPr/>
        </p:nvSpPr>
        <p:spPr>
          <a:xfrm>
            <a:off x="5570045" y="5045233"/>
            <a:ext cx="3215136" cy="1046697"/>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1</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ユーザーに対しての表示回数制限を設けます。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動画再生枠は左・中央・右からお選びいただけます。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中央の場合、静止画サイズは左右</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263×</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天地</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250pix×2</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です。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18" name="テキスト プレースホルダー 1">
            <a:extLst>
              <a:ext uri="{FF2B5EF4-FFF2-40B4-BE49-F238E27FC236}">
                <a16:creationId xmlns:a16="http://schemas.microsoft.com/office/drawing/2014/main" id="{FC75498C-711B-56FD-EB8B-61F1972F850E}"/>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19" name="テキスト ボックス 18">
            <a:extLst>
              <a:ext uri="{FF2B5EF4-FFF2-40B4-BE49-F238E27FC236}">
                <a16:creationId xmlns:a16="http://schemas.microsoft.com/office/drawing/2014/main" id="{A07EC807-65B9-3A53-3310-358C0ABDEACA}"/>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grpSp>
        <p:nvGrpSpPr>
          <p:cNvPr id="21" name="グループ化 20">
            <a:extLst>
              <a:ext uri="{FF2B5EF4-FFF2-40B4-BE49-F238E27FC236}">
                <a16:creationId xmlns:a16="http://schemas.microsoft.com/office/drawing/2014/main" id="{66B8E52B-AAFE-3D3B-1919-73E9A8860AB5}"/>
              </a:ext>
            </a:extLst>
          </p:cNvPr>
          <p:cNvGrpSpPr/>
          <p:nvPr/>
        </p:nvGrpSpPr>
        <p:grpSpPr>
          <a:xfrm>
            <a:off x="789876" y="949486"/>
            <a:ext cx="4427645" cy="5500011"/>
            <a:chOff x="789876" y="949486"/>
            <a:chExt cx="4427645" cy="5500011"/>
          </a:xfrm>
        </p:grpSpPr>
        <p:sp>
          <p:nvSpPr>
            <p:cNvPr id="30" name="正方形/長方形 29">
              <a:extLst>
                <a:ext uri="{FF2B5EF4-FFF2-40B4-BE49-F238E27FC236}">
                  <a16:creationId xmlns:a16="http://schemas.microsoft.com/office/drawing/2014/main" id="{37CF88AC-D118-CEDE-0D32-19418F5E0A37}"/>
                </a:ext>
              </a:extLst>
            </p:cNvPr>
            <p:cNvSpPr/>
            <p:nvPr/>
          </p:nvSpPr>
          <p:spPr>
            <a:xfrm>
              <a:off x="789876" y="949486"/>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5" name="グループ化 34">
              <a:extLst>
                <a:ext uri="{FF2B5EF4-FFF2-40B4-BE49-F238E27FC236}">
                  <a16:creationId xmlns:a16="http://schemas.microsoft.com/office/drawing/2014/main" id="{11D203A6-7240-3D3C-F4A7-E58E36772C09}"/>
                </a:ext>
              </a:extLst>
            </p:cNvPr>
            <p:cNvGrpSpPr/>
            <p:nvPr/>
          </p:nvGrpSpPr>
          <p:grpSpPr>
            <a:xfrm>
              <a:off x="853627" y="992987"/>
              <a:ext cx="4241880" cy="4990959"/>
              <a:chOff x="900762" y="4850534"/>
              <a:chExt cx="3178556" cy="3739861"/>
            </a:xfrm>
          </p:grpSpPr>
          <p:sp>
            <p:nvSpPr>
              <p:cNvPr id="40" name="正方形/長方形 39">
                <a:extLst>
                  <a:ext uri="{FF2B5EF4-FFF2-40B4-BE49-F238E27FC236}">
                    <a16:creationId xmlns:a16="http://schemas.microsoft.com/office/drawing/2014/main" id="{C9C1E636-04ED-C3AA-2856-417D799FA886}"/>
                  </a:ext>
                </a:extLst>
              </p:cNvPr>
              <p:cNvSpPr/>
              <p:nvPr/>
            </p:nvSpPr>
            <p:spPr>
              <a:xfrm>
                <a:off x="900762" y="4850534"/>
                <a:ext cx="3178556" cy="3739861"/>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41" name="Picture 8">
                <a:extLst>
                  <a:ext uri="{FF2B5EF4-FFF2-40B4-BE49-F238E27FC236}">
                    <a16:creationId xmlns:a16="http://schemas.microsoft.com/office/drawing/2014/main" id="{561BF14E-0323-5690-95D5-722A967A7BF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24428" y="5856753"/>
                <a:ext cx="3124242" cy="2733642"/>
              </a:xfrm>
              <a:prstGeom prst="rect">
                <a:avLst/>
              </a:prstGeom>
              <a:ln>
                <a:noFill/>
              </a:ln>
              <a:effectLst>
                <a:softEdge rad="0"/>
              </a:effectLst>
            </p:spPr>
          </p:pic>
        </p:grpSp>
        <p:grpSp>
          <p:nvGrpSpPr>
            <p:cNvPr id="37" name="グループ化 36">
              <a:extLst>
                <a:ext uri="{FF2B5EF4-FFF2-40B4-BE49-F238E27FC236}">
                  <a16:creationId xmlns:a16="http://schemas.microsoft.com/office/drawing/2014/main" id="{3DDE2493-A73E-1253-128D-46C53B2E0F88}"/>
                </a:ext>
              </a:extLst>
            </p:cNvPr>
            <p:cNvGrpSpPr/>
            <p:nvPr/>
          </p:nvGrpSpPr>
          <p:grpSpPr>
            <a:xfrm>
              <a:off x="1319761" y="1044672"/>
              <a:ext cx="3309611" cy="839517"/>
              <a:chOff x="2154335" y="12121617"/>
              <a:chExt cx="5457800" cy="1384424"/>
            </a:xfrm>
          </p:grpSpPr>
          <p:sp>
            <p:nvSpPr>
              <p:cNvPr id="38" name="正方形/長方形 37">
                <a:extLst>
                  <a:ext uri="{FF2B5EF4-FFF2-40B4-BE49-F238E27FC236}">
                    <a16:creationId xmlns:a16="http://schemas.microsoft.com/office/drawing/2014/main" id="{C67B80F8-BEA3-523F-E04B-8ECC3CB79663}"/>
                  </a:ext>
                </a:extLst>
              </p:cNvPr>
              <p:cNvSpPr/>
              <p:nvPr/>
            </p:nvSpPr>
            <p:spPr>
              <a:xfrm>
                <a:off x="5356222" y="12121617"/>
                <a:ext cx="2255913" cy="1384418"/>
              </a:xfrm>
              <a:prstGeom prst="rect">
                <a:avLst/>
              </a:prstGeom>
              <a:solidFill>
                <a:srgbClr val="F529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100" b="1" kern="1200" spc="200" dirty="0">
                    <a:solidFill>
                      <a:prstClr val="white"/>
                    </a:solidFill>
                    <a:latin typeface="游ゴシック" panose="020B0400000000000000" pitchFamily="50" charset="-128"/>
                    <a:ea typeface="游ゴシック" panose="020B0400000000000000" pitchFamily="50" charset="-128"/>
                  </a:rPr>
                  <a:t>動画再生枠</a:t>
                </a:r>
              </a:p>
            </p:txBody>
          </p:sp>
          <p:sp>
            <p:nvSpPr>
              <p:cNvPr id="39" name="正方形/長方形 38">
                <a:extLst>
                  <a:ext uri="{FF2B5EF4-FFF2-40B4-BE49-F238E27FC236}">
                    <a16:creationId xmlns:a16="http://schemas.microsoft.com/office/drawing/2014/main" id="{DC0599A7-5229-31F2-3659-7402B7BD78F1}"/>
                  </a:ext>
                </a:extLst>
              </p:cNvPr>
              <p:cNvSpPr/>
              <p:nvPr/>
            </p:nvSpPr>
            <p:spPr>
              <a:xfrm>
                <a:off x="2154335" y="12122898"/>
                <a:ext cx="3195401" cy="1383143"/>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ディスプレイ枠</a:t>
                </a:r>
              </a:p>
            </p:txBody>
          </p:sp>
        </p:grpSp>
      </p:grpSp>
      <p:sp>
        <p:nvSpPr>
          <p:cNvPr id="42" name="三角形 58">
            <a:extLst>
              <a:ext uri="{FF2B5EF4-FFF2-40B4-BE49-F238E27FC236}">
                <a16:creationId xmlns:a16="http://schemas.microsoft.com/office/drawing/2014/main" id="{5FD6224B-3069-C0CF-7664-21C509F03A20}"/>
              </a:ext>
            </a:extLst>
          </p:cNvPr>
          <p:cNvSpPr/>
          <p:nvPr/>
        </p:nvSpPr>
        <p:spPr>
          <a:xfrm rot="5400000">
            <a:off x="3865285" y="1267081"/>
            <a:ext cx="160187" cy="160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pic>
        <p:nvPicPr>
          <p:cNvPr id="43" name="図 42">
            <a:extLst>
              <a:ext uri="{FF2B5EF4-FFF2-40B4-BE49-F238E27FC236}">
                <a16:creationId xmlns:a16="http://schemas.microsoft.com/office/drawing/2014/main" id="{D714A6F1-D0D1-2CAC-FDE9-24915FCB10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0216" y="1999513"/>
            <a:ext cx="4004671" cy="332208"/>
          </a:xfrm>
          <a:prstGeom prst="rect">
            <a:avLst/>
          </a:prstGeom>
        </p:spPr>
      </p:pic>
    </p:spTree>
    <p:extLst>
      <p:ext uri="{BB962C8B-B14F-4D97-AF65-F5344CB8AC3E}">
        <p14:creationId xmlns:p14="http://schemas.microsoft.com/office/powerpoint/2010/main" val="199123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28</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a:t>PC. </a:t>
            </a:r>
            <a:r>
              <a:rPr lang="ja-JP" altLang="en-US"/>
              <a:t>レクタングル</a:t>
            </a:r>
          </a:p>
        </p:txBody>
      </p:sp>
      <p:sp>
        <p:nvSpPr>
          <p:cNvPr id="13" name="正方形/長方形 12">
            <a:extLst>
              <a:ext uri="{FF2B5EF4-FFF2-40B4-BE49-F238E27FC236}">
                <a16:creationId xmlns:a16="http://schemas.microsoft.com/office/drawing/2014/main" id="{B3B5BA90-2E37-53FC-AC53-9832784FDB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4" name="テキスト ボックス 13">
            <a:extLst>
              <a:ext uri="{FF2B5EF4-FFF2-40B4-BE49-F238E27FC236}">
                <a16:creationId xmlns:a16="http://schemas.microsoft.com/office/drawing/2014/main" id="{12D6C100-090D-0289-7334-FE443DCAD7D7}"/>
              </a:ext>
            </a:extLst>
          </p:cNvPr>
          <p:cNvSpPr txBox="1"/>
          <p:nvPr/>
        </p:nvSpPr>
        <p:spPr>
          <a:xfrm>
            <a:off x="5570045" y="1061060"/>
            <a:ext cx="186140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レクタングル</a:t>
            </a:r>
          </a:p>
        </p:txBody>
      </p:sp>
      <p:cxnSp>
        <p:nvCxnSpPr>
          <p:cNvPr id="15" name="直線コネクタ 14">
            <a:extLst>
              <a:ext uri="{FF2B5EF4-FFF2-40B4-BE49-F238E27FC236}">
                <a16:creationId xmlns:a16="http://schemas.microsoft.com/office/drawing/2014/main" id="{0E907E42-7835-22BA-CDCE-775A0BE04761}"/>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5F9BF2A3-43B6-1048-C482-A4815794BCA5}"/>
              </a:ext>
            </a:extLst>
          </p:cNvPr>
          <p:cNvGrpSpPr/>
          <p:nvPr/>
        </p:nvGrpSpPr>
        <p:grpSpPr>
          <a:xfrm>
            <a:off x="8561689" y="5919847"/>
            <a:ext cx="2943518" cy="307777"/>
            <a:chOff x="8662738" y="5807242"/>
            <a:chExt cx="2943725" cy="307799"/>
          </a:xfrm>
        </p:grpSpPr>
        <p:cxnSp>
          <p:nvCxnSpPr>
            <p:cNvPr id="17" name="直線コネクタ 16">
              <a:extLst>
                <a:ext uri="{FF2B5EF4-FFF2-40B4-BE49-F238E27FC236}">
                  <a16:creationId xmlns:a16="http://schemas.microsoft.com/office/drawing/2014/main" id="{51123781-113D-487E-4163-28CDA0C3A3F8}"/>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A659FA-EEA2-21C2-4881-2D6279419715}"/>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9" name="テキスト ボックス 18">
              <a:extLst>
                <a:ext uri="{FF2B5EF4-FFF2-40B4-BE49-F238E27FC236}">
                  <a16:creationId xmlns:a16="http://schemas.microsoft.com/office/drawing/2014/main" id="{E10184AF-E10E-2D3F-A837-4571BAB204C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0.6</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0" name="表 19">
            <a:extLst>
              <a:ext uri="{FF2B5EF4-FFF2-40B4-BE49-F238E27FC236}">
                <a16:creationId xmlns:a16="http://schemas.microsoft.com/office/drawing/2014/main" id="{55B781F4-C6E0-01F2-101A-14DA20FCB5E6}"/>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296509">
                  <a:extLst>
                    <a:ext uri="{9D8B030D-6E8A-4147-A177-3AD203B41FA5}">
                      <a16:colId xmlns:a16="http://schemas.microsoft.com/office/drawing/2014/main" val="1985968354"/>
                    </a:ext>
                  </a:extLst>
                </a:gridCol>
                <a:gridCol w="156607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300×250pix</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300KB</a:t>
                      </a:r>
                      <a:r>
                        <a:rPr kumimoji="1" lang="ja-JP" altLang="en-US" sz="1000" b="1" spc="80" baseline="0">
                          <a:latin typeface="游ゴシック"/>
                          <a:ea typeface="游ゴシック"/>
                        </a:rPr>
                        <a:t>以内</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8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時</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7営業日前</a:t>
                      </a:r>
                      <a:endParaRPr kumimoji="1" lang="ja-JP" altLang="en-US" sz="1000"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1" name="テキスト プレースホルダー 1">
            <a:extLst>
              <a:ext uri="{FF2B5EF4-FFF2-40B4-BE49-F238E27FC236}">
                <a16:creationId xmlns:a16="http://schemas.microsoft.com/office/drawing/2014/main" id="{8C61843B-FBCD-2586-9D3E-4560A952354C}"/>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50">
                <a:solidFill>
                  <a:prstClr val="black"/>
                </a:solidFill>
                <a:latin typeface="游ゴシック" panose="020B0400000000000000" pitchFamily="50" charset="-128"/>
                <a:ea typeface="游ゴシック" panose="020B0400000000000000" pitchFamily="50" charset="-128"/>
              </a:rPr>
              <a:t>PC</a:t>
            </a:r>
            <a:r>
              <a:rPr lang="ja-JP" altLang="en-US" sz="1050">
                <a:solidFill>
                  <a:prstClr val="black"/>
                </a:solidFill>
                <a:latin typeface="游ゴシック" panose="020B0400000000000000" pitchFamily="50" charset="-128"/>
                <a:ea typeface="游ゴシック" panose="020B0400000000000000" pitchFamily="50" charset="-128"/>
              </a:rPr>
              <a:t>サイトの全てのページの右上レクタングルに掲出されるメニューです。</a:t>
            </a:r>
          </a:p>
        </p:txBody>
      </p:sp>
      <p:sp>
        <p:nvSpPr>
          <p:cNvPr id="2" name="テキスト ボックス 1">
            <a:extLst>
              <a:ext uri="{FF2B5EF4-FFF2-40B4-BE49-F238E27FC236}">
                <a16:creationId xmlns:a16="http://schemas.microsoft.com/office/drawing/2014/main" id="{491C1232-DABF-BA20-0CB3-D2FBAD801AD6}"/>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45551245-AC51-B749-8659-9B8944F17D6C}"/>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grpSp>
        <p:nvGrpSpPr>
          <p:cNvPr id="8" name="グループ化 7">
            <a:extLst>
              <a:ext uri="{FF2B5EF4-FFF2-40B4-BE49-F238E27FC236}">
                <a16:creationId xmlns:a16="http://schemas.microsoft.com/office/drawing/2014/main" id="{0C9C6305-39C8-9059-0279-407DEB05121D}"/>
              </a:ext>
            </a:extLst>
          </p:cNvPr>
          <p:cNvGrpSpPr/>
          <p:nvPr/>
        </p:nvGrpSpPr>
        <p:grpSpPr>
          <a:xfrm>
            <a:off x="789876" y="960579"/>
            <a:ext cx="4427645" cy="5500011"/>
            <a:chOff x="789876" y="1175264"/>
            <a:chExt cx="4427645" cy="5290688"/>
          </a:xfrm>
        </p:grpSpPr>
        <p:sp>
          <p:nvSpPr>
            <p:cNvPr id="10" name="正方形/長方形 9">
              <a:extLst>
                <a:ext uri="{FF2B5EF4-FFF2-40B4-BE49-F238E27FC236}">
                  <a16:creationId xmlns:a16="http://schemas.microsoft.com/office/drawing/2014/main" id="{CC70BA0B-792E-186C-BFB1-3A4D3F7D20A5}"/>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426AD045-4787-99C0-140C-67EAE9B5F9C5}"/>
                </a:ext>
              </a:extLst>
            </p:cNvPr>
            <p:cNvSpPr/>
            <p:nvPr/>
          </p:nvSpPr>
          <p:spPr>
            <a:xfrm>
              <a:off x="853627" y="12187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2" name="Picture 8">
              <a:extLst>
                <a:ext uri="{FF2B5EF4-FFF2-40B4-BE49-F238E27FC236}">
                  <a16:creationId xmlns:a16="http://schemas.microsoft.com/office/drawing/2014/main" id="{8D00F560-15CF-6AD7-4173-9F23CD68C89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32916" y="1655147"/>
              <a:ext cx="4169396" cy="3648129"/>
            </a:xfrm>
            <a:prstGeom prst="rect">
              <a:avLst/>
            </a:prstGeom>
            <a:ln>
              <a:noFill/>
            </a:ln>
            <a:effectLst>
              <a:softEdge rad="0"/>
            </a:effectLst>
          </p:spPr>
        </p:pic>
      </p:grpSp>
      <p:sp>
        <p:nvSpPr>
          <p:cNvPr id="25" name="正方形/長方形 24">
            <a:extLst>
              <a:ext uri="{FF2B5EF4-FFF2-40B4-BE49-F238E27FC236}">
                <a16:creationId xmlns:a16="http://schemas.microsoft.com/office/drawing/2014/main" id="{FD9FE342-8EA3-93B0-6550-065E5899AA64}"/>
              </a:ext>
            </a:extLst>
          </p:cNvPr>
          <p:cNvSpPr/>
          <p:nvPr/>
        </p:nvSpPr>
        <p:spPr>
          <a:xfrm>
            <a:off x="4036405" y="2402257"/>
            <a:ext cx="1049243" cy="909039"/>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spc="-150" dirty="0">
              <a:solidFill>
                <a:prstClr val="white"/>
              </a:solidFill>
              <a:latin typeface="游ゴシック" panose="020B0400000000000000" pitchFamily="50" charset="-128"/>
              <a:ea typeface="游ゴシック" panose="020B0400000000000000" pitchFamily="50" charset="-128"/>
            </a:endParaRPr>
          </a:p>
        </p:txBody>
      </p:sp>
      <p:pic>
        <p:nvPicPr>
          <p:cNvPr id="26" name="図 25">
            <a:extLst>
              <a:ext uri="{FF2B5EF4-FFF2-40B4-BE49-F238E27FC236}">
                <a16:creationId xmlns:a16="http://schemas.microsoft.com/office/drawing/2014/main" id="{57633A1D-0FAE-C56B-5D77-0F9821ECD3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0977" y="1109518"/>
            <a:ext cx="4004671" cy="332208"/>
          </a:xfrm>
          <a:prstGeom prst="rect">
            <a:avLst/>
          </a:prstGeom>
        </p:spPr>
      </p:pic>
      <p:sp>
        <p:nvSpPr>
          <p:cNvPr id="5" name="テキスト ボックス 4">
            <a:extLst>
              <a:ext uri="{FF2B5EF4-FFF2-40B4-BE49-F238E27FC236}">
                <a16:creationId xmlns:a16="http://schemas.microsoft.com/office/drawing/2014/main" id="{9C477058-ABCF-0274-3C70-FB74212D09DA}"/>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1935682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29</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a:t>PC. </a:t>
            </a:r>
            <a:r>
              <a:rPr lang="ja-JP" altLang="en-US"/>
              <a:t>ダブルサイズレクタングル</a:t>
            </a:r>
          </a:p>
        </p:txBody>
      </p:sp>
      <p:sp>
        <p:nvSpPr>
          <p:cNvPr id="12" name="正方形/長方形 11">
            <a:extLst>
              <a:ext uri="{FF2B5EF4-FFF2-40B4-BE49-F238E27FC236}">
                <a16:creationId xmlns:a16="http://schemas.microsoft.com/office/drawing/2014/main" id="{F126797C-3437-A673-BB05-B154F7180AC3}"/>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3" name="テキスト ボックス 12">
            <a:extLst>
              <a:ext uri="{FF2B5EF4-FFF2-40B4-BE49-F238E27FC236}">
                <a16:creationId xmlns:a16="http://schemas.microsoft.com/office/drawing/2014/main" id="{57735B20-E90D-D6BB-268A-267B947B307D}"/>
              </a:ext>
            </a:extLst>
          </p:cNvPr>
          <p:cNvSpPr txBox="1"/>
          <p:nvPr/>
        </p:nvSpPr>
        <p:spPr>
          <a:xfrm>
            <a:off x="5570045" y="1061060"/>
            <a:ext cx="316945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ダブルサイズレクタングル</a:t>
            </a:r>
          </a:p>
        </p:txBody>
      </p:sp>
      <p:cxnSp>
        <p:nvCxnSpPr>
          <p:cNvPr id="14" name="直線コネクタ 13">
            <a:extLst>
              <a:ext uri="{FF2B5EF4-FFF2-40B4-BE49-F238E27FC236}">
                <a16:creationId xmlns:a16="http://schemas.microsoft.com/office/drawing/2014/main" id="{5E273A67-40E6-54A8-F21F-43B2D5B18300}"/>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6FEAF136-B527-2EA8-DFB6-3BD64A4C5451}"/>
              </a:ext>
            </a:extLst>
          </p:cNvPr>
          <p:cNvGrpSpPr/>
          <p:nvPr/>
        </p:nvGrpSpPr>
        <p:grpSpPr>
          <a:xfrm>
            <a:off x="8561689" y="5919847"/>
            <a:ext cx="2943518" cy="307777"/>
            <a:chOff x="8662738" y="5807242"/>
            <a:chExt cx="2943725" cy="307799"/>
          </a:xfrm>
        </p:grpSpPr>
        <p:cxnSp>
          <p:nvCxnSpPr>
            <p:cNvPr id="16" name="直線コネクタ 15">
              <a:extLst>
                <a:ext uri="{FF2B5EF4-FFF2-40B4-BE49-F238E27FC236}">
                  <a16:creationId xmlns:a16="http://schemas.microsoft.com/office/drawing/2014/main" id="{6D777375-225D-2F5E-82BA-AA7FD577AFAE}"/>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5252204-1C4C-E97B-33F2-7C5F858D0C4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8" name="テキスト ボックス 17">
              <a:extLst>
                <a:ext uri="{FF2B5EF4-FFF2-40B4-BE49-F238E27FC236}">
                  <a16:creationId xmlns:a16="http://schemas.microsoft.com/office/drawing/2014/main" id="{8E2D1157-52DD-174C-D759-CF4976CBA07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0.9</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19" name="表 18">
            <a:extLst>
              <a:ext uri="{FF2B5EF4-FFF2-40B4-BE49-F238E27FC236}">
                <a16:creationId xmlns:a16="http://schemas.microsoft.com/office/drawing/2014/main" id="{D68B5208-D3F5-901D-3C47-1709F0AC8F2E}"/>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15779">
                  <a:extLst>
                    <a:ext uri="{9D8B030D-6E8A-4147-A177-3AD203B41FA5}">
                      <a16:colId xmlns:a16="http://schemas.microsoft.com/office/drawing/2014/main" val="1985968354"/>
                    </a:ext>
                  </a:extLst>
                </a:gridCol>
                <a:gridCol w="144680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altLang="ja-JP" sz="1000" b="1" spc="80" baseline="0">
                          <a:latin typeface="游ゴシック"/>
                          <a:ea typeface="游ゴシック"/>
                        </a:rPr>
                        <a:t>300×600pix</a:t>
                      </a:r>
                      <a:endParaRPr kumimoji="1" lang="en-US" altLang="ja-JP" sz="1000" b="1" spc="80" baseline="0">
                        <a:latin typeface="游ゴシック" panose="020B0400000000000000" pitchFamily="50" charset="-128"/>
                        <a:ea typeface="游ゴシック" panose="020B0400000000000000" pitchFamily="50" charset="-128"/>
                      </a:endParaRP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500KB</a:t>
                      </a:r>
                      <a:r>
                        <a:rPr kumimoji="1" lang="ja-JP" altLang="en-US" sz="1000" b="1" spc="80" baseline="0">
                          <a:latin typeface="游ゴシック"/>
                          <a:ea typeface="游ゴシック"/>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8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時</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0" name="テキスト プレースホルダー 1">
            <a:extLst>
              <a:ext uri="{FF2B5EF4-FFF2-40B4-BE49-F238E27FC236}">
                <a16:creationId xmlns:a16="http://schemas.microsoft.com/office/drawing/2014/main" id="{3FBC2F05-AAA1-7470-C011-5167C4F6A52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31">
                <a:solidFill>
                  <a:prstClr val="black"/>
                </a:solidFill>
                <a:latin typeface="Yu Gothic"/>
                <a:ea typeface="Yu Gothic"/>
                <a:cs typeface="+mn-lt"/>
              </a:rPr>
              <a:t>通常レクタングルの約</a:t>
            </a:r>
            <a:r>
              <a:rPr lang="en-US" altLang="ja-JP" sz="1031">
                <a:solidFill>
                  <a:prstClr val="black"/>
                </a:solidFill>
                <a:latin typeface="Yu Gothic"/>
                <a:ea typeface="Yu Gothic"/>
                <a:cs typeface="+mn-lt"/>
              </a:rPr>
              <a:t>2</a:t>
            </a:r>
            <a:r>
              <a:rPr lang="ja-JP" altLang="en-US" sz="1031">
                <a:solidFill>
                  <a:prstClr val="black"/>
                </a:solidFill>
                <a:latin typeface="Yu Gothic"/>
                <a:ea typeface="Yu Gothic"/>
                <a:cs typeface="+mn-lt"/>
              </a:rPr>
              <a:t>倍サイズの広告を掲出いただけます。ブランディングにご活用ください</a:t>
            </a:r>
            <a:endParaRPr lang="ja-JP" altLang="en-US" sz="728">
              <a:solidFill>
                <a:prstClr val="black"/>
              </a:solidFill>
              <a:latin typeface="Yu Gothic"/>
              <a:ea typeface="Yu Gothic"/>
            </a:endParaRPr>
          </a:p>
        </p:txBody>
      </p:sp>
      <p:sp>
        <p:nvSpPr>
          <p:cNvPr id="2" name="テキスト ボックス 1">
            <a:extLst>
              <a:ext uri="{FF2B5EF4-FFF2-40B4-BE49-F238E27FC236}">
                <a16:creationId xmlns:a16="http://schemas.microsoft.com/office/drawing/2014/main" id="{59035A04-4D5F-356B-1673-90D3916DEEB8}"/>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15E29F76-294F-FBF0-0B7A-3FF6A76E6128}"/>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grpSp>
        <p:nvGrpSpPr>
          <p:cNvPr id="10" name="グループ化 9">
            <a:extLst>
              <a:ext uri="{FF2B5EF4-FFF2-40B4-BE49-F238E27FC236}">
                <a16:creationId xmlns:a16="http://schemas.microsoft.com/office/drawing/2014/main" id="{2DE67B28-E41C-DE72-B575-0733A0DBA2C2}"/>
              </a:ext>
            </a:extLst>
          </p:cNvPr>
          <p:cNvGrpSpPr/>
          <p:nvPr/>
        </p:nvGrpSpPr>
        <p:grpSpPr>
          <a:xfrm>
            <a:off x="789876" y="960579"/>
            <a:ext cx="4427645" cy="5500011"/>
            <a:chOff x="789876" y="1175264"/>
            <a:chExt cx="4427645" cy="5290688"/>
          </a:xfrm>
        </p:grpSpPr>
        <p:sp>
          <p:nvSpPr>
            <p:cNvPr id="22" name="正方形/長方形 21">
              <a:extLst>
                <a:ext uri="{FF2B5EF4-FFF2-40B4-BE49-F238E27FC236}">
                  <a16:creationId xmlns:a16="http://schemas.microsoft.com/office/drawing/2014/main" id="{49283B37-AE15-2073-54D4-B34CEDF8A337}"/>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3F8105AA-37DC-99E4-88EE-FED8462707F1}"/>
                </a:ext>
              </a:extLst>
            </p:cNvPr>
            <p:cNvSpPr/>
            <p:nvPr/>
          </p:nvSpPr>
          <p:spPr>
            <a:xfrm>
              <a:off x="853627" y="12187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4" name="Picture 8">
              <a:extLst>
                <a:ext uri="{FF2B5EF4-FFF2-40B4-BE49-F238E27FC236}">
                  <a16:creationId xmlns:a16="http://schemas.microsoft.com/office/drawing/2014/main" id="{BDF375CF-0E3D-98CB-1DFD-1D93DB25BF4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32916" y="1655147"/>
              <a:ext cx="4169396" cy="3648129"/>
            </a:xfrm>
            <a:prstGeom prst="rect">
              <a:avLst/>
            </a:prstGeom>
            <a:ln>
              <a:noFill/>
            </a:ln>
            <a:effectLst>
              <a:softEdge rad="0"/>
            </a:effectLst>
          </p:spPr>
        </p:pic>
      </p:grpSp>
      <p:sp>
        <p:nvSpPr>
          <p:cNvPr id="25" name="正方形/長方形 24">
            <a:extLst>
              <a:ext uri="{FF2B5EF4-FFF2-40B4-BE49-F238E27FC236}">
                <a16:creationId xmlns:a16="http://schemas.microsoft.com/office/drawing/2014/main" id="{C800EAF5-AE60-70F4-837E-5C1D1142C620}"/>
              </a:ext>
            </a:extLst>
          </p:cNvPr>
          <p:cNvSpPr/>
          <p:nvPr/>
        </p:nvSpPr>
        <p:spPr>
          <a:xfrm>
            <a:off x="4036405" y="2402257"/>
            <a:ext cx="1049243" cy="2102400"/>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spc="-15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（ダブルサイズ）</a:t>
            </a:r>
          </a:p>
        </p:txBody>
      </p:sp>
      <p:pic>
        <p:nvPicPr>
          <p:cNvPr id="26" name="図 25">
            <a:extLst>
              <a:ext uri="{FF2B5EF4-FFF2-40B4-BE49-F238E27FC236}">
                <a16:creationId xmlns:a16="http://schemas.microsoft.com/office/drawing/2014/main" id="{ADDB6BCB-1827-B411-1B84-C9BB24CEA8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0977" y="1109518"/>
            <a:ext cx="4004671" cy="332208"/>
          </a:xfrm>
          <a:prstGeom prst="rect">
            <a:avLst/>
          </a:prstGeom>
        </p:spPr>
      </p:pic>
      <p:sp>
        <p:nvSpPr>
          <p:cNvPr id="6" name="テキスト ボックス 5">
            <a:extLst>
              <a:ext uri="{FF2B5EF4-FFF2-40B4-BE49-F238E27FC236}">
                <a16:creationId xmlns:a16="http://schemas.microsoft.com/office/drawing/2014/main" id="{068E8919-FD0B-45B4-2E48-C8882EA1A45B}"/>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337996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81F2B96C-33BE-FD27-06E8-844F33228057}"/>
              </a:ext>
            </a:extLst>
          </p:cNvPr>
          <p:cNvSpPr>
            <a:spLocks noGrp="1"/>
          </p:cNvSpPr>
          <p:nvPr>
            <p:ph type="ctrTitle"/>
          </p:nvPr>
        </p:nvSpPr>
        <p:spPr>
          <a:xfrm>
            <a:off x="1237370" y="3117914"/>
            <a:ext cx="9310679" cy="1641475"/>
          </a:xfrm>
        </p:spPr>
        <p:txBody>
          <a:bodyPr>
            <a:normAutofit/>
          </a:bodyPr>
          <a:lstStyle/>
          <a:p>
            <a:r>
              <a:rPr lang="en-US" altLang="ja-JP" sz="3600" spc="300" dirty="0">
                <a:solidFill>
                  <a:schemeClr val="tx1">
                    <a:lumMod val="85000"/>
                    <a:lumOff val="15000"/>
                  </a:schemeClr>
                </a:solidFill>
                <a:latin typeface="+mj-ea"/>
                <a:ea typeface="+mj-ea"/>
              </a:rPr>
              <a:t>1. </a:t>
            </a:r>
            <a:r>
              <a:rPr lang="ja-JP" altLang="en-US" sz="3600" spc="300" dirty="0">
                <a:solidFill>
                  <a:schemeClr val="tx1">
                    <a:lumMod val="85000"/>
                    <a:lumOff val="15000"/>
                  </a:schemeClr>
                </a:solidFill>
                <a:latin typeface="+mj-ea"/>
                <a:ea typeface="+mj-ea"/>
              </a:rPr>
              <a:t>タイアップ広告メニュー</a:t>
            </a:r>
          </a:p>
        </p:txBody>
      </p:sp>
    </p:spTree>
    <p:extLst>
      <p:ext uri="{BB962C8B-B14F-4D97-AF65-F5344CB8AC3E}">
        <p14:creationId xmlns:p14="http://schemas.microsoft.com/office/powerpoint/2010/main" val="60175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155F66F-3226-4A1B-86E7-44D209BCE3B7}"/>
              </a:ext>
            </a:extLst>
          </p:cNvPr>
          <p:cNvSpPr>
            <a:spLocks noGrp="1"/>
          </p:cNvSpPr>
          <p:nvPr>
            <p:ph type="title"/>
          </p:nvPr>
        </p:nvSpPr>
        <p:spPr/>
        <p:txBody>
          <a:bodyPr/>
          <a:lstStyle/>
          <a:p>
            <a:r>
              <a:rPr lang="en-US" altLang="ja-JP"/>
              <a:t>SP.</a:t>
            </a:r>
            <a:r>
              <a:rPr lang="ja-JP" altLang="en-US"/>
              <a:t> ビルボード</a:t>
            </a:r>
          </a:p>
        </p:txBody>
      </p:sp>
      <p:sp>
        <p:nvSpPr>
          <p:cNvPr id="2" name="正方形/長方形 1">
            <a:extLst>
              <a:ext uri="{FF2B5EF4-FFF2-40B4-BE49-F238E27FC236}">
                <a16:creationId xmlns:a16="http://schemas.microsoft.com/office/drawing/2014/main" id="{E2B10AD3-0862-981A-2061-482E57DB16C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9" name="テキスト ボックス 18">
            <a:extLst>
              <a:ext uri="{FF2B5EF4-FFF2-40B4-BE49-F238E27FC236}">
                <a16:creationId xmlns:a16="http://schemas.microsoft.com/office/drawing/2014/main" id="{1FC2F49A-9FF6-4CBB-3B1E-F17DA1BD9E13}"/>
              </a:ext>
            </a:extLst>
          </p:cNvPr>
          <p:cNvSpPr txBox="1"/>
          <p:nvPr/>
        </p:nvSpPr>
        <p:spPr>
          <a:xfrm>
            <a:off x="5570045" y="1061060"/>
            <a:ext cx="1630575"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p>
        </p:txBody>
      </p:sp>
      <p:cxnSp>
        <p:nvCxnSpPr>
          <p:cNvPr id="20" name="直線コネクタ 19">
            <a:extLst>
              <a:ext uri="{FF2B5EF4-FFF2-40B4-BE49-F238E27FC236}">
                <a16:creationId xmlns:a16="http://schemas.microsoft.com/office/drawing/2014/main" id="{6865C18B-1F29-7CBB-9639-BFDD7BF2290B}"/>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C839AF74-DDB9-1F02-2C19-BA0A88E537AB}"/>
              </a:ext>
            </a:extLst>
          </p:cNvPr>
          <p:cNvGrpSpPr/>
          <p:nvPr/>
        </p:nvGrpSpPr>
        <p:grpSpPr>
          <a:xfrm>
            <a:off x="8561689" y="5919847"/>
            <a:ext cx="2943518" cy="307777"/>
            <a:chOff x="8662738" y="5807242"/>
            <a:chExt cx="2943725" cy="307799"/>
          </a:xfrm>
        </p:grpSpPr>
        <p:cxnSp>
          <p:nvCxnSpPr>
            <p:cNvPr id="22" name="直線コネクタ 21">
              <a:extLst>
                <a:ext uri="{FF2B5EF4-FFF2-40B4-BE49-F238E27FC236}">
                  <a16:creationId xmlns:a16="http://schemas.microsoft.com/office/drawing/2014/main" id="{6F2AC28D-D90B-CC91-9A2E-29027532A0DD}"/>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6FEE15B-F781-3E95-7151-59610F6DA338}"/>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4" name="テキスト ボックス 23">
              <a:extLst>
                <a:ext uri="{FF2B5EF4-FFF2-40B4-BE49-F238E27FC236}">
                  <a16:creationId xmlns:a16="http://schemas.microsoft.com/office/drawing/2014/main" id="{69BBEE41-FCA1-75FE-F4A9-1C85DC08405C}"/>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6" name="テキスト プレースホルダー 1">
            <a:extLst>
              <a:ext uri="{FF2B5EF4-FFF2-40B4-BE49-F238E27FC236}">
                <a16:creationId xmlns:a16="http://schemas.microsoft.com/office/drawing/2014/main" id="{2D9A7D45-765B-21E9-A6AA-E805E66E18C4}"/>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スマホサイトのヘッダー下に掲出されるバナー広告です。ファーストビューに入ります。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スマホヘッダーバナーの縦サイズより、</a:t>
            </a:r>
            <a:r>
              <a:rPr lang="en-US" altLang="ja-JP" sz="1050">
                <a:solidFill>
                  <a:prstClr val="black"/>
                </a:solidFill>
                <a:latin typeface="游ゴシック" panose="020B0400000000000000" pitchFamily="50" charset="-128"/>
                <a:ea typeface="游ゴシック" panose="020B0400000000000000" pitchFamily="50" charset="-128"/>
              </a:rPr>
              <a:t>3.6</a:t>
            </a:r>
            <a:r>
              <a:rPr lang="ja-JP" altLang="en-US" sz="1050">
                <a:solidFill>
                  <a:prstClr val="black"/>
                </a:solidFill>
                <a:latin typeface="游ゴシック" panose="020B0400000000000000" pitchFamily="50" charset="-128"/>
                <a:ea typeface="游ゴシック" panose="020B0400000000000000" pitchFamily="50" charset="-128"/>
              </a:rPr>
              <a:t>倍になりました。</a:t>
            </a:r>
          </a:p>
        </p:txBody>
      </p:sp>
      <p:sp>
        <p:nvSpPr>
          <p:cNvPr id="3" name="テキスト ボックス 2">
            <a:extLst>
              <a:ext uri="{FF2B5EF4-FFF2-40B4-BE49-F238E27FC236}">
                <a16:creationId xmlns:a16="http://schemas.microsoft.com/office/drawing/2014/main" id="{BFD5DD96-C075-4114-4AA7-17275A14A00D}"/>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11" name="スライド番号プレースホルダー 3">
            <a:extLst>
              <a:ext uri="{FF2B5EF4-FFF2-40B4-BE49-F238E27FC236}">
                <a16:creationId xmlns:a16="http://schemas.microsoft.com/office/drawing/2014/main" id="{44137B85-04AC-3BE3-4A43-1EFC22EA3F05}"/>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30</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 name="テキスト プレースホルダー 1">
            <a:extLst>
              <a:ext uri="{FF2B5EF4-FFF2-40B4-BE49-F238E27FC236}">
                <a16:creationId xmlns:a16="http://schemas.microsoft.com/office/drawing/2014/main" id="{87A7723C-ED33-11D6-AABC-E8B89711B593}"/>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6" name="正方形/長方形 5">
            <a:extLst>
              <a:ext uri="{FF2B5EF4-FFF2-40B4-BE49-F238E27FC236}">
                <a16:creationId xmlns:a16="http://schemas.microsoft.com/office/drawing/2014/main" id="{7AB5C5C1-24D8-C52E-E988-E60458B89F3C}"/>
              </a:ext>
            </a:extLst>
          </p:cNvPr>
          <p:cNvSpPr/>
          <p:nvPr/>
        </p:nvSpPr>
        <p:spPr>
          <a:xfrm>
            <a:off x="789876" y="972063"/>
            <a:ext cx="2035984" cy="5464925"/>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E7148A42-A7CD-03BC-662D-14AE31DE84A2}"/>
              </a:ext>
            </a:extLst>
          </p:cNvPr>
          <p:cNvSpPr/>
          <p:nvPr/>
        </p:nvSpPr>
        <p:spPr>
          <a:xfrm>
            <a:off x="853627" y="10155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53E43AD3-2D5F-BE4B-7954-C2D31A50258E}"/>
              </a:ext>
            </a:extLst>
          </p:cNvPr>
          <p:cNvSpPr txBox="1"/>
          <p:nvPr/>
        </p:nvSpPr>
        <p:spPr>
          <a:xfrm>
            <a:off x="3088238" y="709531"/>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pic>
        <p:nvPicPr>
          <p:cNvPr id="16" name="図 15" descr="スクリーンショットの画面&#10;&#10;自動的に生成された説明">
            <a:extLst>
              <a:ext uri="{FF2B5EF4-FFF2-40B4-BE49-F238E27FC236}">
                <a16:creationId xmlns:a16="http://schemas.microsoft.com/office/drawing/2014/main" id="{3F97AE83-2287-6AE0-B6C1-CA3EA184A9F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t="25221"/>
          <a:stretch/>
        </p:blipFill>
        <p:spPr>
          <a:xfrm>
            <a:off x="917656" y="1584995"/>
            <a:ext cx="1777628" cy="1758687"/>
          </a:xfrm>
          <a:prstGeom prst="rect">
            <a:avLst/>
          </a:prstGeom>
          <a:ln>
            <a:noFill/>
          </a:ln>
          <a:effectLst/>
        </p:spPr>
      </p:pic>
      <p:sp>
        <p:nvSpPr>
          <p:cNvPr id="18" name="正方形/長方形 17">
            <a:extLst>
              <a:ext uri="{FF2B5EF4-FFF2-40B4-BE49-F238E27FC236}">
                <a16:creationId xmlns:a16="http://schemas.microsoft.com/office/drawing/2014/main" id="{538E78F1-FC6C-2960-B4E0-4FD36531F294}"/>
              </a:ext>
            </a:extLst>
          </p:cNvPr>
          <p:cNvSpPr/>
          <p:nvPr/>
        </p:nvSpPr>
        <p:spPr>
          <a:xfrm>
            <a:off x="3121209" y="972064"/>
            <a:ext cx="2035984" cy="5464924"/>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C0EE1F72-D300-A0F9-F0D0-77D5FC6BA155}"/>
              </a:ext>
            </a:extLst>
          </p:cNvPr>
          <p:cNvSpPr/>
          <p:nvPr/>
        </p:nvSpPr>
        <p:spPr>
          <a:xfrm>
            <a:off x="917655" y="1481810"/>
            <a:ext cx="1719228" cy="887388"/>
          </a:xfrm>
          <a:prstGeom prst="rect">
            <a:avLst/>
          </a:prstGeom>
          <a:solidFill>
            <a:srgbClr val="F5296C"/>
          </a:solidFill>
          <a:ln w="12700" cap="flat" cmpd="sng" algn="ctr">
            <a:noFill/>
            <a:prstDash val="solid"/>
            <a:miter lim="800000"/>
          </a:ln>
          <a:effectLst/>
        </p:spPr>
        <p:txBody>
          <a:bodyPr lIns="0" tIns="0" rIns="35995" bIns="0" rtlCol="0" anchor="ctr"/>
          <a:lstStyle/>
          <a:p>
            <a:pPr algn="ctr" defTabSz="914315">
              <a:defRPr/>
            </a:pPr>
            <a:r>
              <a:rPr lang="ja-JP" altLang="en-US" sz="1100" b="1" dirty="0">
                <a:solidFill>
                  <a:prstClr val="white"/>
                </a:solidFill>
                <a:latin typeface="游ゴシック" panose="020B0400000000000000" pitchFamily="50" charset="-128"/>
                <a:ea typeface="游ゴシック" panose="020B0400000000000000" pitchFamily="50" charset="-128"/>
                <a:cs typeface="+mn-cs"/>
              </a:rPr>
              <a:t>ビルボード</a:t>
            </a:r>
          </a:p>
        </p:txBody>
      </p:sp>
      <p:pic>
        <p:nvPicPr>
          <p:cNvPr id="27" name="図 26">
            <a:extLst>
              <a:ext uri="{FF2B5EF4-FFF2-40B4-BE49-F238E27FC236}">
                <a16:creationId xmlns:a16="http://schemas.microsoft.com/office/drawing/2014/main" id="{1EAC9C1D-4023-417A-2A52-C420F0C577D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l="416" t="1788" r="-416" b="9430"/>
          <a:stretch/>
        </p:blipFill>
        <p:spPr>
          <a:xfrm>
            <a:off x="3294981" y="1584995"/>
            <a:ext cx="1733468" cy="4668261"/>
          </a:xfrm>
          <a:prstGeom prst="rect">
            <a:avLst/>
          </a:prstGeom>
          <a:ln w="3175">
            <a:noFill/>
          </a:ln>
          <a:effectLst/>
        </p:spPr>
      </p:pic>
      <p:sp>
        <p:nvSpPr>
          <p:cNvPr id="28" name="正方形/長方形 27">
            <a:extLst>
              <a:ext uri="{FF2B5EF4-FFF2-40B4-BE49-F238E27FC236}">
                <a16:creationId xmlns:a16="http://schemas.microsoft.com/office/drawing/2014/main" id="{FA6CB993-B25B-487E-3933-2F4BD1575C95}"/>
              </a:ext>
            </a:extLst>
          </p:cNvPr>
          <p:cNvSpPr/>
          <p:nvPr/>
        </p:nvSpPr>
        <p:spPr>
          <a:xfrm>
            <a:off x="3330935" y="4773608"/>
            <a:ext cx="1638185" cy="166338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F366503A-E427-C866-7799-15E05EEC49BB}"/>
              </a:ext>
            </a:extLst>
          </p:cNvPr>
          <p:cNvSpPr/>
          <p:nvPr/>
        </p:nvSpPr>
        <p:spPr>
          <a:xfrm>
            <a:off x="3294981" y="1481810"/>
            <a:ext cx="1719228" cy="887388"/>
          </a:xfrm>
          <a:prstGeom prst="rect">
            <a:avLst/>
          </a:prstGeom>
          <a:solidFill>
            <a:srgbClr val="F5296C"/>
          </a:solidFill>
          <a:ln w="12700" cap="flat" cmpd="sng" algn="ctr">
            <a:noFill/>
            <a:prstDash val="solid"/>
            <a:miter lim="800000"/>
          </a:ln>
          <a:effectLst/>
        </p:spPr>
        <p:txBody>
          <a:bodyPr lIns="0" tIns="0" rIns="35995" bIns="0" rtlCol="0" anchor="ctr"/>
          <a:lstStyle/>
          <a:p>
            <a:pPr algn="ctr" defTabSz="914315">
              <a:defRPr/>
            </a:pPr>
            <a:r>
              <a:rPr lang="ja-JP" altLang="en-US" sz="1100" b="1" dirty="0">
                <a:solidFill>
                  <a:prstClr val="white"/>
                </a:solidFill>
                <a:latin typeface="游ゴシック" panose="020B0400000000000000" pitchFamily="50" charset="-128"/>
                <a:ea typeface="游ゴシック" panose="020B0400000000000000" pitchFamily="50" charset="-128"/>
                <a:cs typeface="+mn-cs"/>
              </a:rPr>
              <a:t>ビルボード</a:t>
            </a:r>
          </a:p>
        </p:txBody>
      </p:sp>
      <p:pic>
        <p:nvPicPr>
          <p:cNvPr id="30" name="図 29" descr="スクリーンショットの画面&#10;&#10;自動的に生成された説明">
            <a:extLst>
              <a:ext uri="{FF2B5EF4-FFF2-40B4-BE49-F238E27FC236}">
                <a16:creationId xmlns:a16="http://schemas.microsoft.com/office/drawing/2014/main" id="{643F3177-0D7B-F9A8-F48A-78B27B58ACF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rcRect l="-629" b="-321"/>
          <a:stretch/>
        </p:blipFill>
        <p:spPr>
          <a:xfrm>
            <a:off x="922388" y="2369634"/>
            <a:ext cx="1727794" cy="3916859"/>
          </a:xfrm>
          <a:prstGeom prst="rect">
            <a:avLst/>
          </a:prstGeom>
          <a:ln w="3175">
            <a:noFill/>
          </a:ln>
          <a:effectLst/>
        </p:spPr>
      </p:pic>
      <p:pic>
        <p:nvPicPr>
          <p:cNvPr id="31" name="図 30">
            <a:extLst>
              <a:ext uri="{FF2B5EF4-FFF2-40B4-BE49-F238E27FC236}">
                <a16:creationId xmlns:a16="http://schemas.microsoft.com/office/drawing/2014/main" id="{C6466792-0284-DBF6-1E49-449AAA78B9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55989" y="1061060"/>
            <a:ext cx="1700962" cy="370253"/>
          </a:xfrm>
          <a:prstGeom prst="rect">
            <a:avLst/>
          </a:prstGeom>
        </p:spPr>
      </p:pic>
      <p:pic>
        <p:nvPicPr>
          <p:cNvPr id="32" name="図 31">
            <a:extLst>
              <a:ext uri="{FF2B5EF4-FFF2-40B4-BE49-F238E27FC236}">
                <a16:creationId xmlns:a16="http://schemas.microsoft.com/office/drawing/2014/main" id="{270A113B-90BE-69FA-7376-965B9FAF6A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30935" y="1061060"/>
            <a:ext cx="1700962" cy="370253"/>
          </a:xfrm>
          <a:prstGeom prst="rect">
            <a:avLst/>
          </a:prstGeom>
        </p:spPr>
      </p:pic>
      <p:graphicFrame>
        <p:nvGraphicFramePr>
          <p:cNvPr id="7" name="表 6">
            <a:extLst>
              <a:ext uri="{FF2B5EF4-FFF2-40B4-BE49-F238E27FC236}">
                <a16:creationId xmlns:a16="http://schemas.microsoft.com/office/drawing/2014/main" id="{194C6477-2D67-1AB6-CDBC-363280528D79}"/>
              </a:ext>
            </a:extLst>
          </p:cNvPr>
          <p:cNvGraphicFramePr>
            <a:graphicFrameLocks/>
          </p:cNvGraphicFramePr>
          <p:nvPr>
            <p:extLst>
              <p:ext uri="{D42A27DB-BD31-4B8C-83A1-F6EECF244321}">
                <p14:modId xmlns:p14="http://schemas.microsoft.com/office/powerpoint/2010/main" val="1238062924"/>
              </p:ext>
            </p:extLst>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07828">
                  <a:extLst>
                    <a:ext uri="{9D8B030D-6E8A-4147-A177-3AD203B41FA5}">
                      <a16:colId xmlns:a16="http://schemas.microsoft.com/office/drawing/2014/main" val="1985968354"/>
                    </a:ext>
                  </a:extLst>
                </a:gridCol>
                <a:gridCol w="145475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SP</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err="1">
                          <a:latin typeface="游ゴシック" panose="020B0400000000000000" pitchFamily="50" charset="-128"/>
                          <a:ea typeface="游ゴシック" panose="020B0400000000000000" pitchFamily="50" charset="-128"/>
                        </a:rPr>
                        <a:t>png</a:t>
                      </a:r>
                      <a:r>
                        <a:rPr kumimoji="1" lang="en-US" altLang="ja-JP" sz="1000" b="1" spc="80" baseline="0" dirty="0">
                          <a:latin typeface="游ゴシック" panose="020B0400000000000000" pitchFamily="50" charset="-128"/>
                          <a:ea typeface="游ゴシック" panose="020B0400000000000000" pitchFamily="50" charset="-128"/>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320×180pix</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dirty="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300KB</a:t>
                      </a:r>
                      <a:r>
                        <a:rPr kumimoji="1" lang="ja-JP" altLang="en-US" sz="1000" b="1" spc="80" baseline="0">
                          <a:latin typeface="游ゴシック" panose="020B0400000000000000" pitchFamily="50" charset="-128"/>
                          <a:ea typeface="游ゴシック" panose="020B0400000000000000" pitchFamily="50" charset="-128"/>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午前</a:t>
                      </a:r>
                      <a:r>
                        <a:rPr kumimoji="1" lang="en-US" altLang="ja-JP"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a:t>
                      </a:r>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7</a:t>
                      </a:r>
                      <a:r>
                        <a:rPr kumimoji="1" lang="ja-JP" altLang="en-US" sz="1000" b="1" spc="80" baseline="0" dirty="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入稿期限</a:t>
                      </a:r>
                      <a:endParaRPr kumimoji="1" lang="ja-JP" sz="1000" b="1" spc="80" baseline="0" dirty="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sz="1000" b="1" spc="80" baseline="0" dirty="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4" name="テキスト ボックス 3">
            <a:extLst>
              <a:ext uri="{FF2B5EF4-FFF2-40B4-BE49-F238E27FC236}">
                <a16:creationId xmlns:a16="http://schemas.microsoft.com/office/drawing/2014/main" id="{34F828F5-566F-CEF7-A98C-1603A905190C}"/>
              </a:ext>
            </a:extLst>
          </p:cNvPr>
          <p:cNvSpPr txBox="1"/>
          <p:nvPr/>
        </p:nvSpPr>
        <p:spPr>
          <a:xfrm>
            <a:off x="631184" y="719691"/>
            <a:ext cx="2576540"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Tree>
    <p:extLst>
      <p:ext uri="{BB962C8B-B14F-4D97-AF65-F5344CB8AC3E}">
        <p14:creationId xmlns:p14="http://schemas.microsoft.com/office/powerpoint/2010/main" val="2115420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31</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0220E195-1796-360D-866F-CD98BC682002}"/>
              </a:ext>
            </a:extLst>
          </p:cNvPr>
          <p:cNvSpPr>
            <a:spLocks noGrp="1"/>
          </p:cNvSpPr>
          <p:nvPr>
            <p:ph type="title"/>
          </p:nvPr>
        </p:nvSpPr>
        <p:spPr/>
        <p:txBody>
          <a:bodyPr/>
          <a:lstStyle/>
          <a:p>
            <a:r>
              <a:rPr lang="en-US" altLang="ja-JP">
                <a:latin typeface="Yu Gothic"/>
                <a:ea typeface="Yu Gothic"/>
              </a:rPr>
              <a:t>SP. </a:t>
            </a:r>
            <a:r>
              <a:rPr lang="ja-JP" altLang="en-US">
                <a:latin typeface="Yu Gothic"/>
                <a:ea typeface="Yu Gothic"/>
              </a:rPr>
              <a:t>レクタングル</a:t>
            </a:r>
          </a:p>
        </p:txBody>
      </p:sp>
      <p:sp>
        <p:nvSpPr>
          <p:cNvPr id="5" name="正方形/長方形 4">
            <a:extLst>
              <a:ext uri="{FF2B5EF4-FFF2-40B4-BE49-F238E27FC236}">
                <a16:creationId xmlns:a16="http://schemas.microsoft.com/office/drawing/2014/main" id="{410E5521-84BB-AC90-5E5E-36F35807F1E0}"/>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0" name="テキスト ボックス 9">
            <a:extLst>
              <a:ext uri="{FF2B5EF4-FFF2-40B4-BE49-F238E27FC236}">
                <a16:creationId xmlns:a16="http://schemas.microsoft.com/office/drawing/2014/main" id="{A9628498-B5D9-9230-4ED0-D0D3BE1A91FD}"/>
              </a:ext>
            </a:extLst>
          </p:cNvPr>
          <p:cNvSpPr txBox="1"/>
          <p:nvPr/>
        </p:nvSpPr>
        <p:spPr>
          <a:xfrm>
            <a:off x="5570045" y="1061060"/>
            <a:ext cx="1848583"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レクタングル</a:t>
            </a:r>
          </a:p>
        </p:txBody>
      </p:sp>
      <p:cxnSp>
        <p:nvCxnSpPr>
          <p:cNvPr id="11" name="直線コネクタ 10">
            <a:extLst>
              <a:ext uri="{FF2B5EF4-FFF2-40B4-BE49-F238E27FC236}">
                <a16:creationId xmlns:a16="http://schemas.microsoft.com/office/drawing/2014/main" id="{0F59A389-5B75-3AB5-0787-EE2E0A17679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D634A69B-D30D-A73C-39B1-48E9906506AD}"/>
              </a:ext>
            </a:extLst>
          </p:cNvPr>
          <p:cNvGrpSpPr/>
          <p:nvPr/>
        </p:nvGrpSpPr>
        <p:grpSpPr>
          <a:xfrm>
            <a:off x="8561689" y="5919847"/>
            <a:ext cx="2943518" cy="307777"/>
            <a:chOff x="8662738" y="5807242"/>
            <a:chExt cx="2943725" cy="307799"/>
          </a:xfrm>
        </p:grpSpPr>
        <p:cxnSp>
          <p:nvCxnSpPr>
            <p:cNvPr id="13" name="直線コネクタ 12">
              <a:extLst>
                <a:ext uri="{FF2B5EF4-FFF2-40B4-BE49-F238E27FC236}">
                  <a16:creationId xmlns:a16="http://schemas.microsoft.com/office/drawing/2014/main" id="{6F84BA42-1A3A-7F85-9D30-587606A6216D}"/>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618342F-AC5F-2A73-0407-ADD7302F9B64}"/>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5" name="テキスト ボックス 14">
              <a:extLst>
                <a:ext uri="{FF2B5EF4-FFF2-40B4-BE49-F238E27FC236}">
                  <a16:creationId xmlns:a16="http://schemas.microsoft.com/office/drawing/2014/main" id="{366355A0-A9C0-5405-7CEA-38396D989839}"/>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16" name="テキスト プレースホルダー 1">
            <a:extLst>
              <a:ext uri="{FF2B5EF4-FFF2-40B4-BE49-F238E27FC236}">
                <a16:creationId xmlns:a16="http://schemas.microsoft.com/office/drawing/2014/main" id="{4F3C682E-1C82-98A0-491E-1C6EB43B7006}"/>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スマホサイトに掲出されるレクタングル広告です。</a:t>
            </a:r>
          </a:p>
        </p:txBody>
      </p:sp>
      <p:graphicFrame>
        <p:nvGraphicFramePr>
          <p:cNvPr id="18" name="表 17">
            <a:extLst>
              <a:ext uri="{FF2B5EF4-FFF2-40B4-BE49-F238E27FC236}">
                <a16:creationId xmlns:a16="http://schemas.microsoft.com/office/drawing/2014/main" id="{38E30584-BECF-CAA9-CA62-66715CAF3094}"/>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07828">
                  <a:extLst>
                    <a:ext uri="{9D8B030D-6E8A-4147-A177-3AD203B41FA5}">
                      <a16:colId xmlns:a16="http://schemas.microsoft.com/office/drawing/2014/main" val="1985968354"/>
                    </a:ext>
                  </a:extLst>
                </a:gridCol>
                <a:gridCol w="145475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SP</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err="1">
                          <a:latin typeface="游ゴシック" panose="020B0400000000000000" pitchFamily="50" charset="-128"/>
                          <a:ea typeface="游ゴシック" panose="020B0400000000000000" pitchFamily="50" charset="-128"/>
                        </a:rPr>
                        <a:t>png</a:t>
                      </a:r>
                      <a:r>
                        <a:rPr kumimoji="1" lang="en-US" altLang="ja-JP" sz="1000" b="1" spc="80" baseline="0" dirty="0">
                          <a:latin typeface="游ゴシック" panose="020B0400000000000000" pitchFamily="50" charset="-128"/>
                          <a:ea typeface="游ゴシック" panose="020B0400000000000000" pitchFamily="50" charset="-128"/>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300×250pix</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dirty="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300KB</a:t>
                      </a:r>
                      <a:r>
                        <a:rPr kumimoji="1" lang="ja-JP" altLang="en-US" sz="1000" b="1" spc="80" baseline="0">
                          <a:latin typeface="游ゴシック" panose="020B0400000000000000" pitchFamily="50" charset="-128"/>
                          <a:ea typeface="游ゴシック" panose="020B0400000000000000" pitchFamily="50" charset="-128"/>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午前</a:t>
                      </a:r>
                      <a:r>
                        <a:rPr kumimoji="1" lang="en-US" altLang="ja-JP"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a:t>
                      </a:r>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panose="020B0400000000000000" pitchFamily="50" charset="-128"/>
                          <a:ea typeface="游ゴシック" panose="020B0400000000000000" pitchFamily="50" charset="-128"/>
                        </a:rPr>
                        <a:t>4</a:t>
                      </a:r>
                      <a:r>
                        <a:rPr kumimoji="1" lang="ja-JP" altLang="en-US" sz="1000" b="1" spc="80" baseline="0" dirty="0">
                          <a:latin typeface="游ゴシック" panose="020B0400000000000000" pitchFamily="50" charset="-128"/>
                          <a:ea typeface="游ゴシック" panose="020B0400000000000000" pitchFamily="50" charset="-128"/>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7</a:t>
                      </a:r>
                      <a:r>
                        <a:rPr kumimoji="1" lang="ja-JP" altLang="en-US" sz="1000" b="1" spc="80" baseline="0" dirty="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sz="1000" b="1" spc="80" baseline="0" dirty="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 name="テキスト ボックス 1">
            <a:extLst>
              <a:ext uri="{FF2B5EF4-FFF2-40B4-BE49-F238E27FC236}">
                <a16:creationId xmlns:a16="http://schemas.microsoft.com/office/drawing/2014/main" id="{8C5F7560-9E67-353F-FACF-56D7E95966FF}"/>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568EF916-4063-C602-DBC5-DE7D5CBA333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46" name="正方形/長方形 45">
            <a:extLst>
              <a:ext uri="{FF2B5EF4-FFF2-40B4-BE49-F238E27FC236}">
                <a16:creationId xmlns:a16="http://schemas.microsoft.com/office/drawing/2014/main" id="{2C1EB4BA-FF30-F9B4-0F2B-0128415FAD22}"/>
              </a:ext>
            </a:extLst>
          </p:cNvPr>
          <p:cNvSpPr/>
          <p:nvPr/>
        </p:nvSpPr>
        <p:spPr>
          <a:xfrm>
            <a:off x="789876" y="982224"/>
            <a:ext cx="2035984" cy="548372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F4B6DE6F-66BB-9BEB-8B98-F7027BD0A1DC}"/>
              </a:ext>
            </a:extLst>
          </p:cNvPr>
          <p:cNvSpPr/>
          <p:nvPr/>
        </p:nvSpPr>
        <p:spPr>
          <a:xfrm>
            <a:off x="853627" y="102572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0EEED87C-2CD0-4951-18A7-5CC099CE7D56}"/>
              </a:ext>
            </a:extLst>
          </p:cNvPr>
          <p:cNvSpPr txBox="1"/>
          <p:nvPr/>
        </p:nvSpPr>
        <p:spPr>
          <a:xfrm>
            <a:off x="631184" y="719691"/>
            <a:ext cx="2576540"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
        <p:nvSpPr>
          <p:cNvPr id="49" name="正方形/長方形 48">
            <a:extLst>
              <a:ext uri="{FF2B5EF4-FFF2-40B4-BE49-F238E27FC236}">
                <a16:creationId xmlns:a16="http://schemas.microsoft.com/office/drawing/2014/main" id="{7D681EB5-8552-0A97-F7CB-1BC331FF0484}"/>
              </a:ext>
            </a:extLst>
          </p:cNvPr>
          <p:cNvSpPr/>
          <p:nvPr/>
        </p:nvSpPr>
        <p:spPr>
          <a:xfrm>
            <a:off x="3121209" y="982224"/>
            <a:ext cx="2035984" cy="548372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50" name="図 49" descr="スクリーンショットの画面&#10;&#10;自動的に生成された説明">
            <a:extLst>
              <a:ext uri="{FF2B5EF4-FFF2-40B4-BE49-F238E27FC236}">
                <a16:creationId xmlns:a16="http://schemas.microsoft.com/office/drawing/2014/main" id="{41A98164-D3B9-37E5-3BC7-E805F5F97D6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31971" y="1290968"/>
            <a:ext cx="1698876" cy="4990959"/>
          </a:xfrm>
          <a:prstGeom prst="rect">
            <a:avLst/>
          </a:prstGeom>
          <a:ln w="3175">
            <a:noFill/>
          </a:ln>
          <a:effectLst/>
        </p:spPr>
      </p:pic>
      <p:pic>
        <p:nvPicPr>
          <p:cNvPr id="51" name="図 50" descr="スクリーンショットの画面&#10;&#10;自動的に生成された説明">
            <a:extLst>
              <a:ext uri="{FF2B5EF4-FFF2-40B4-BE49-F238E27FC236}">
                <a16:creationId xmlns:a16="http://schemas.microsoft.com/office/drawing/2014/main" id="{20F7A29E-19FD-D5EB-D5CF-13085614DBE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931971" y="4534657"/>
            <a:ext cx="1731848" cy="1764689"/>
          </a:xfrm>
          <a:prstGeom prst="rect">
            <a:avLst/>
          </a:prstGeom>
          <a:ln w="3175">
            <a:noFill/>
          </a:ln>
          <a:effectLst/>
        </p:spPr>
      </p:pic>
      <p:sp>
        <p:nvSpPr>
          <p:cNvPr id="52" name="正方形/長方形 51">
            <a:extLst>
              <a:ext uri="{FF2B5EF4-FFF2-40B4-BE49-F238E27FC236}">
                <a16:creationId xmlns:a16="http://schemas.microsoft.com/office/drawing/2014/main" id="{815667EA-545C-1E15-3B48-23200A4666C1}"/>
              </a:ext>
            </a:extLst>
          </p:cNvPr>
          <p:cNvSpPr/>
          <p:nvPr/>
        </p:nvSpPr>
        <p:spPr>
          <a:xfrm>
            <a:off x="905867" y="3161209"/>
            <a:ext cx="1757952" cy="1670051"/>
          </a:xfrm>
          <a:prstGeom prst="rect">
            <a:avLst/>
          </a:prstGeom>
          <a:solidFill>
            <a:schemeClr val="bg1"/>
          </a:solidFill>
          <a:ln>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53" name="グループ化 52">
            <a:extLst>
              <a:ext uri="{FF2B5EF4-FFF2-40B4-BE49-F238E27FC236}">
                <a16:creationId xmlns:a16="http://schemas.microsoft.com/office/drawing/2014/main" id="{552BC181-C1CF-4B45-DBF6-709506EC8F43}"/>
              </a:ext>
            </a:extLst>
          </p:cNvPr>
          <p:cNvGrpSpPr/>
          <p:nvPr/>
        </p:nvGrpSpPr>
        <p:grpSpPr>
          <a:xfrm>
            <a:off x="3336953" y="1261210"/>
            <a:ext cx="1676956" cy="5131437"/>
            <a:chOff x="3272489" y="3592583"/>
            <a:chExt cx="792055" cy="2423665"/>
          </a:xfrm>
        </p:grpSpPr>
        <p:pic>
          <p:nvPicPr>
            <p:cNvPr id="54" name="図 53">
              <a:extLst>
                <a:ext uri="{FF2B5EF4-FFF2-40B4-BE49-F238E27FC236}">
                  <a16:creationId xmlns:a16="http://schemas.microsoft.com/office/drawing/2014/main" id="{0651C9D1-BFBF-07D4-9297-ECEE8A7253A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rcRect t="4515"/>
            <a:stretch/>
          </p:blipFill>
          <p:spPr>
            <a:xfrm>
              <a:off x="3272489" y="3592583"/>
              <a:ext cx="792055" cy="2371370"/>
            </a:xfrm>
            <a:prstGeom prst="rect">
              <a:avLst/>
            </a:prstGeom>
            <a:ln w="3175">
              <a:noFill/>
            </a:ln>
            <a:effectLst/>
          </p:spPr>
        </p:pic>
        <p:sp>
          <p:nvSpPr>
            <p:cNvPr id="55" name="正方形/長方形 54">
              <a:extLst>
                <a:ext uri="{FF2B5EF4-FFF2-40B4-BE49-F238E27FC236}">
                  <a16:creationId xmlns:a16="http://schemas.microsoft.com/office/drawing/2014/main" id="{B699CB06-A275-0DE6-5FD7-01D0AA509157}"/>
                </a:ext>
              </a:extLst>
            </p:cNvPr>
            <p:cNvSpPr/>
            <p:nvPr/>
          </p:nvSpPr>
          <p:spPr>
            <a:xfrm>
              <a:off x="3281645" y="5230605"/>
              <a:ext cx="773743" cy="78564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5636A837-2021-FBDD-EBFE-7D562A72FBEB}"/>
              </a:ext>
            </a:extLst>
          </p:cNvPr>
          <p:cNvSpPr/>
          <p:nvPr/>
        </p:nvSpPr>
        <p:spPr>
          <a:xfrm>
            <a:off x="3361703" y="4754577"/>
            <a:ext cx="1638186" cy="1503968"/>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57" name="図 56">
            <a:extLst>
              <a:ext uri="{FF2B5EF4-FFF2-40B4-BE49-F238E27FC236}">
                <a16:creationId xmlns:a16="http://schemas.microsoft.com/office/drawing/2014/main" id="{C54685CC-B702-0729-FF24-CC517267700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55989" y="1061060"/>
            <a:ext cx="1700962" cy="370253"/>
          </a:xfrm>
          <a:prstGeom prst="rect">
            <a:avLst/>
          </a:prstGeom>
        </p:spPr>
      </p:pic>
      <p:pic>
        <p:nvPicPr>
          <p:cNvPr id="58" name="図 57">
            <a:extLst>
              <a:ext uri="{FF2B5EF4-FFF2-40B4-BE49-F238E27FC236}">
                <a16:creationId xmlns:a16="http://schemas.microsoft.com/office/drawing/2014/main" id="{D7B4F74F-42BE-620C-94AC-546E69A4725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30935" y="1061060"/>
            <a:ext cx="1700962" cy="370253"/>
          </a:xfrm>
          <a:prstGeom prst="rect">
            <a:avLst/>
          </a:prstGeom>
        </p:spPr>
      </p:pic>
      <p:sp>
        <p:nvSpPr>
          <p:cNvPr id="59" name="正方形/長方形 58">
            <a:extLst>
              <a:ext uri="{FF2B5EF4-FFF2-40B4-BE49-F238E27FC236}">
                <a16:creationId xmlns:a16="http://schemas.microsoft.com/office/drawing/2014/main" id="{C2F6CC3F-7508-4219-5045-E15B4821D532}"/>
              </a:ext>
            </a:extLst>
          </p:cNvPr>
          <p:cNvSpPr/>
          <p:nvPr/>
        </p:nvSpPr>
        <p:spPr>
          <a:xfrm>
            <a:off x="952923" y="3273252"/>
            <a:ext cx="1660683" cy="1456014"/>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0"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dirty="0">
              <a:solidFill>
                <a:prstClr val="white"/>
              </a:solidFill>
              <a:latin typeface="游ゴシック" panose="020B0400000000000000" pitchFamily="50" charset="-128"/>
              <a:ea typeface="游ゴシック" panose="020B0400000000000000" pitchFamily="50" charset="-128"/>
            </a:endParaRPr>
          </a:p>
        </p:txBody>
      </p:sp>
      <p:sp>
        <p:nvSpPr>
          <p:cNvPr id="60" name="正方形/長方形 59">
            <a:extLst>
              <a:ext uri="{FF2B5EF4-FFF2-40B4-BE49-F238E27FC236}">
                <a16:creationId xmlns:a16="http://schemas.microsoft.com/office/drawing/2014/main" id="{565D9D46-A222-AE43-33C1-6D9B6DF51FD1}"/>
              </a:ext>
            </a:extLst>
          </p:cNvPr>
          <p:cNvSpPr/>
          <p:nvPr/>
        </p:nvSpPr>
        <p:spPr>
          <a:xfrm>
            <a:off x="3343715" y="4863031"/>
            <a:ext cx="1660683" cy="1456014"/>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0"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dirty="0">
              <a:solidFill>
                <a:prstClr val="white"/>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62406C2-B273-4E40-08E8-28B32325A50D}"/>
              </a:ext>
            </a:extLst>
          </p:cNvPr>
          <p:cNvSpPr txBox="1"/>
          <p:nvPr/>
        </p:nvSpPr>
        <p:spPr>
          <a:xfrm>
            <a:off x="3088238" y="709531"/>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Tree>
    <p:extLst>
      <p:ext uri="{BB962C8B-B14F-4D97-AF65-F5344CB8AC3E}">
        <p14:creationId xmlns:p14="http://schemas.microsoft.com/office/powerpoint/2010/main" val="251213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821C9-2C5B-D412-8420-DF0404ACC5B8}"/>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C511C9A-F96E-C361-A627-7346640E7DC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7" name="正方形/長方形 6">
            <a:extLst>
              <a:ext uri="{FF2B5EF4-FFF2-40B4-BE49-F238E27FC236}">
                <a16:creationId xmlns:a16="http://schemas.microsoft.com/office/drawing/2014/main" id="{849D4458-C1A5-2C2D-893E-FAD22FD2187C}"/>
              </a:ext>
            </a:extLst>
          </p:cNvPr>
          <p:cNvSpPr/>
          <p:nvPr/>
        </p:nvSpPr>
        <p:spPr>
          <a:xfrm>
            <a:off x="3121209" y="951354"/>
            <a:ext cx="2035984" cy="26574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30" name="図 29">
            <a:extLst>
              <a:ext uri="{FF2B5EF4-FFF2-40B4-BE49-F238E27FC236}">
                <a16:creationId xmlns:a16="http://schemas.microsoft.com/office/drawing/2014/main" id="{95B59E20-7EAD-16D7-8767-0093D3C1E4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19753" y="1456432"/>
            <a:ext cx="2057180" cy="976595"/>
          </a:xfrm>
          <a:prstGeom prst="rect">
            <a:avLst/>
          </a:prstGeom>
        </p:spPr>
      </p:pic>
      <p:sp>
        <p:nvSpPr>
          <p:cNvPr id="3" name="正方形/長方形 2">
            <a:extLst>
              <a:ext uri="{FF2B5EF4-FFF2-40B4-BE49-F238E27FC236}">
                <a16:creationId xmlns:a16="http://schemas.microsoft.com/office/drawing/2014/main" id="{F3B7C70A-C7C2-EE41-F462-C60958A0F0EC}"/>
              </a:ext>
            </a:extLst>
          </p:cNvPr>
          <p:cNvSpPr/>
          <p:nvPr/>
        </p:nvSpPr>
        <p:spPr>
          <a:xfrm>
            <a:off x="789876" y="951354"/>
            <a:ext cx="2035984" cy="26574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1" name="図 20">
            <a:extLst>
              <a:ext uri="{FF2B5EF4-FFF2-40B4-BE49-F238E27FC236}">
                <a16:creationId xmlns:a16="http://schemas.microsoft.com/office/drawing/2014/main" id="{17A462E1-F461-5797-FA8E-6A9FA77A5A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9885" y="1455766"/>
            <a:ext cx="2057180" cy="976595"/>
          </a:xfrm>
          <a:prstGeom prst="rect">
            <a:avLst/>
          </a:prstGeom>
        </p:spPr>
      </p:pic>
      <p:sp>
        <p:nvSpPr>
          <p:cNvPr id="54" name="正方形/長方形 53">
            <a:extLst>
              <a:ext uri="{FF2B5EF4-FFF2-40B4-BE49-F238E27FC236}">
                <a16:creationId xmlns:a16="http://schemas.microsoft.com/office/drawing/2014/main" id="{E7EDB433-7D13-FAB6-5B7B-3515D9B7353C}"/>
              </a:ext>
            </a:extLst>
          </p:cNvPr>
          <p:cNvSpPr/>
          <p:nvPr/>
        </p:nvSpPr>
        <p:spPr>
          <a:xfrm>
            <a:off x="789876" y="3804489"/>
            <a:ext cx="4367317" cy="2657478"/>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F69D653A-A042-5AAE-80F2-9603167CDFF0}"/>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32</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8" name="タイトル 7">
            <a:extLst>
              <a:ext uri="{FF2B5EF4-FFF2-40B4-BE49-F238E27FC236}">
                <a16:creationId xmlns:a16="http://schemas.microsoft.com/office/drawing/2014/main" id="{B02E3896-D589-790A-4BE7-70947BDE2F4B}"/>
              </a:ext>
            </a:extLst>
          </p:cNvPr>
          <p:cNvSpPr>
            <a:spLocks noGrp="1"/>
          </p:cNvSpPr>
          <p:nvPr>
            <p:ph type="title"/>
          </p:nvPr>
        </p:nvSpPr>
        <p:spPr>
          <a:xfrm>
            <a:off x="533791" y="243041"/>
            <a:ext cx="9105261" cy="425395"/>
          </a:xfrm>
        </p:spPr>
        <p:txBody>
          <a:bodyPr/>
          <a:lstStyle/>
          <a:p>
            <a:r>
              <a:rPr lang="en-US" altLang="ja-JP" dirty="0"/>
              <a:t>SP.</a:t>
            </a:r>
            <a:r>
              <a:rPr lang="ja-JP" altLang="en-US"/>
              <a:t> フローティング動画</a:t>
            </a:r>
          </a:p>
        </p:txBody>
      </p:sp>
      <p:sp>
        <p:nvSpPr>
          <p:cNvPr id="20" name="正方形/長方形 19">
            <a:extLst>
              <a:ext uri="{FF2B5EF4-FFF2-40B4-BE49-F238E27FC236}">
                <a16:creationId xmlns:a16="http://schemas.microsoft.com/office/drawing/2014/main" id="{85B8A9AA-FCD1-A6D9-581E-B54EFF97F656}"/>
              </a:ext>
            </a:extLst>
          </p:cNvPr>
          <p:cNvSpPr/>
          <p:nvPr/>
        </p:nvSpPr>
        <p:spPr>
          <a:xfrm>
            <a:off x="853627" y="994853"/>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0953AE40-521D-7DD0-0BC5-E35B3F5E9F0C}"/>
              </a:ext>
            </a:extLst>
          </p:cNvPr>
          <p:cNvSpPr txBox="1"/>
          <p:nvPr/>
        </p:nvSpPr>
        <p:spPr>
          <a:xfrm>
            <a:off x="5570045" y="1061060"/>
            <a:ext cx="2502608"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フローティング動画</a:t>
            </a:r>
          </a:p>
        </p:txBody>
      </p:sp>
      <p:cxnSp>
        <p:nvCxnSpPr>
          <p:cNvPr id="23" name="直線コネクタ 22">
            <a:extLst>
              <a:ext uri="{FF2B5EF4-FFF2-40B4-BE49-F238E27FC236}">
                <a16:creationId xmlns:a16="http://schemas.microsoft.com/office/drawing/2014/main" id="{D48FCD48-F8E9-3041-8ED9-F45624BDDB80}"/>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4D9ECC60-CF2F-9E9E-C33F-4841FB5E6786}"/>
              </a:ext>
            </a:extLst>
          </p:cNvPr>
          <p:cNvGrpSpPr/>
          <p:nvPr/>
        </p:nvGrpSpPr>
        <p:grpSpPr>
          <a:xfrm>
            <a:off x="8561689" y="5919847"/>
            <a:ext cx="2943518" cy="307777"/>
            <a:chOff x="8662738" y="5807242"/>
            <a:chExt cx="2943725" cy="307799"/>
          </a:xfrm>
        </p:grpSpPr>
        <p:cxnSp>
          <p:nvCxnSpPr>
            <p:cNvPr id="25" name="直線コネクタ 24">
              <a:extLst>
                <a:ext uri="{FF2B5EF4-FFF2-40B4-BE49-F238E27FC236}">
                  <a16:creationId xmlns:a16="http://schemas.microsoft.com/office/drawing/2014/main" id="{E85038B7-19EF-4173-5ECD-B2F7A1A29F2C}"/>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1800BDF-A29E-DF8E-D4F7-F2DF5639249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7" name="テキスト ボックス 26">
              <a:extLst>
                <a:ext uri="{FF2B5EF4-FFF2-40B4-BE49-F238E27FC236}">
                  <a16:creationId xmlns:a16="http://schemas.microsoft.com/office/drawing/2014/main" id="{28E3F057-2E4D-AD47-8FBF-8505B2418B7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8" name="テキスト プレースホルダー 1">
            <a:extLst>
              <a:ext uri="{FF2B5EF4-FFF2-40B4-BE49-F238E27FC236}">
                <a16:creationId xmlns:a16="http://schemas.microsoft.com/office/drawing/2014/main" id="{AD0D0DDB-B987-CCB7-1D39-5B3A1FDF7770}"/>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dirty="0">
                <a:solidFill>
                  <a:prstClr val="black"/>
                </a:solidFill>
                <a:latin typeface="游ゴシック" panose="020B0400000000000000" pitchFamily="50" charset="-128"/>
                <a:ea typeface="游ゴシック" panose="020B0400000000000000" pitchFamily="50" charset="-128"/>
              </a:rPr>
              <a:t>スマホサイトにて、ヘッダー直下に掲出される動画広告枠です。スクロールに追従するフローティング仕様となっており、高い完全再生率を期待できます。</a:t>
            </a:r>
          </a:p>
        </p:txBody>
      </p:sp>
      <p:graphicFrame>
        <p:nvGraphicFramePr>
          <p:cNvPr id="29" name="表 28">
            <a:extLst>
              <a:ext uri="{FF2B5EF4-FFF2-40B4-BE49-F238E27FC236}">
                <a16:creationId xmlns:a16="http://schemas.microsoft.com/office/drawing/2014/main" id="{3C4D49E3-457B-2AE4-BDFC-CD3F0D96BD9C}"/>
              </a:ext>
            </a:extLst>
          </p:cNvPr>
          <p:cNvGraphicFramePr>
            <a:graphicFrameLocks/>
          </p:cNvGraphicFramePr>
          <p:nvPr>
            <p:extLst>
              <p:ext uri="{D42A27DB-BD31-4B8C-83A1-F6EECF244321}">
                <p14:modId xmlns:p14="http://schemas.microsoft.com/office/powerpoint/2010/main" val="1396991438"/>
              </p:ext>
            </p:extLst>
          </p:nvPr>
        </p:nvGraphicFramePr>
        <p:xfrm>
          <a:off x="5650250" y="2141016"/>
          <a:ext cx="5854957" cy="3592595"/>
        </p:xfrm>
        <a:graphic>
          <a:graphicData uri="http://schemas.openxmlformats.org/drawingml/2006/table">
            <a:tbl>
              <a:tblPr firstRow="1" bandRow="1">
                <a:tableStyleId>{5940675A-B579-460E-94D1-54222C63F5DA}</a:tableStyleId>
              </a:tblPr>
              <a:tblGrid>
                <a:gridCol w="1393304">
                  <a:extLst>
                    <a:ext uri="{9D8B030D-6E8A-4147-A177-3AD203B41FA5}">
                      <a16:colId xmlns:a16="http://schemas.microsoft.com/office/drawing/2014/main" val="3635281353"/>
                    </a:ext>
                  </a:extLst>
                </a:gridCol>
                <a:gridCol w="1227735">
                  <a:extLst>
                    <a:ext uri="{9D8B030D-6E8A-4147-A177-3AD203B41FA5}">
                      <a16:colId xmlns:a16="http://schemas.microsoft.com/office/drawing/2014/main" val="2945506986"/>
                    </a:ext>
                  </a:extLst>
                </a:gridCol>
                <a:gridCol w="327766">
                  <a:extLst>
                    <a:ext uri="{9D8B030D-6E8A-4147-A177-3AD203B41FA5}">
                      <a16:colId xmlns:a16="http://schemas.microsoft.com/office/drawing/2014/main" val="1585018708"/>
                    </a:ext>
                  </a:extLst>
                </a:gridCol>
                <a:gridCol w="1347345">
                  <a:extLst>
                    <a:ext uri="{9D8B030D-6E8A-4147-A177-3AD203B41FA5}">
                      <a16:colId xmlns:a16="http://schemas.microsoft.com/office/drawing/2014/main" val="1985968354"/>
                    </a:ext>
                  </a:extLst>
                </a:gridCol>
                <a:gridCol w="155880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MP4</a:t>
                      </a:r>
                      <a:endParaRPr kumimoji="1" lang="ja-JP" altLang="en-US" sz="1000" b="1" spc="80" baseline="0" dirty="0">
                        <a:latin typeface="游ゴシック"/>
                        <a:ea typeface="游ゴシック"/>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W16</a:t>
                      </a:r>
                      <a:r>
                        <a:rPr kumimoji="1" lang="ja-JP" altLang="en-US" sz="1000" b="1" spc="80" baseline="0" dirty="0">
                          <a:latin typeface="游ゴシック"/>
                          <a:ea typeface="游ゴシック"/>
                        </a:rPr>
                        <a:t>：</a:t>
                      </a:r>
                      <a:r>
                        <a:rPr kumimoji="1" lang="en-US" altLang="ja-JP" sz="1000" b="1" spc="80" baseline="0" dirty="0">
                          <a:latin typeface="游ゴシック"/>
                          <a:ea typeface="游ゴシック"/>
                        </a:rPr>
                        <a:t>H9</a:t>
                      </a:r>
                    </a:p>
                    <a:p>
                      <a:r>
                        <a:rPr kumimoji="1" lang="en-US" altLang="ja-JP" sz="1000" b="1" spc="80" baseline="0" dirty="0">
                          <a:latin typeface="游ゴシック"/>
                          <a:ea typeface="游ゴシック"/>
                        </a:rPr>
                        <a:t>1920×1080pix</a:t>
                      </a:r>
                      <a:r>
                        <a:rPr kumimoji="1" lang="ja-JP" altLang="en-US" sz="1000" b="1" spc="80" baseline="0" dirty="0">
                          <a:latin typeface="游ゴシック"/>
                          <a:ea typeface="游ゴシック"/>
                        </a:rPr>
                        <a:t>推奨</a:t>
                      </a:r>
                      <a:endParaRPr kumimoji="1" lang="en-US" altLang="ja-JP" sz="1000" b="1" spc="80" baseline="0" dirty="0">
                        <a:latin typeface="游ゴシック"/>
                        <a:ea typeface="游ゴシック"/>
                      </a:endParaRPr>
                    </a:p>
                    <a:p>
                      <a:r>
                        <a:rPr kumimoji="1" lang="ja-JP" altLang="en-US" sz="900" b="1" spc="80" baseline="0" dirty="0">
                          <a:latin typeface="游ゴシック"/>
                          <a:ea typeface="游ゴシック"/>
                        </a:rPr>
                        <a:t>（</a:t>
                      </a:r>
                      <a:r>
                        <a:rPr kumimoji="1" lang="en-US" altLang="ja-JP" sz="900" b="1" spc="80" baseline="0" dirty="0">
                          <a:latin typeface="+mn-lt"/>
                          <a:ea typeface="+mn-ea"/>
                        </a:rPr>
                        <a:t>1280x720pix</a:t>
                      </a:r>
                      <a:r>
                        <a:rPr kumimoji="1" lang="ja-JP" altLang="en-US" sz="900" b="1" spc="80" baseline="0" dirty="0">
                          <a:latin typeface="+mn-lt"/>
                          <a:ea typeface="+mn-ea"/>
                        </a:rPr>
                        <a:t>以上）</a:t>
                      </a:r>
                      <a:endParaRPr kumimoji="1" lang="en-US" altLang="ja-JP" sz="900" b="1" spc="80" baseline="0" dirty="0">
                        <a:latin typeface="游ゴシック"/>
                        <a:ea typeface="游ゴシック"/>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ローテーション</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200MB</a:t>
                      </a:r>
                      <a:r>
                        <a:rPr kumimoji="1" lang="ja-JP" altLang="en-US" sz="1000" b="1" spc="80" baseline="0" dirty="0">
                          <a:latin typeface="游ゴシック"/>
                          <a:ea typeface="游ゴシック"/>
                        </a:rPr>
                        <a:t>以内</a:t>
                      </a: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フリークエンシー</a:t>
                      </a:r>
                      <a:endParaRPr kumimoji="1" lang="ja-JP"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15</a:t>
                      </a:r>
                      <a:r>
                        <a:rPr kumimoji="1" lang="ja-JP" altLang="en-US" sz="1000" b="1" spc="80" baseline="0" dirty="0">
                          <a:latin typeface="游ゴシック"/>
                          <a:ea typeface="游ゴシック"/>
                        </a:rPr>
                        <a:t>秒以下推奨</a:t>
                      </a:r>
                      <a:r>
                        <a:rPr kumimoji="1" lang="en-US" altLang="ja-JP" sz="1000" b="1" spc="80" baseline="0" dirty="0">
                          <a:latin typeface="游ゴシック"/>
                          <a:ea typeface="游ゴシック"/>
                        </a:rPr>
                        <a:t>(</a:t>
                      </a:r>
                      <a:r>
                        <a:rPr kumimoji="1" lang="en-US" altLang="ja-JP" sz="900" b="1" spc="80" baseline="0" dirty="0">
                          <a:latin typeface="游ゴシック"/>
                          <a:ea typeface="游ゴシック"/>
                        </a:rPr>
                        <a:t>60</a:t>
                      </a:r>
                      <a:r>
                        <a:rPr kumimoji="1" lang="ja-JP" altLang="en-US" sz="900" b="1" spc="80" baseline="0" dirty="0">
                          <a:latin typeface="游ゴシック"/>
                          <a:ea typeface="游ゴシック"/>
                        </a:rPr>
                        <a:t>秒まで</a:t>
                      </a:r>
                      <a:r>
                        <a:rPr kumimoji="1" lang="en-US" altLang="ja-JP" sz="900" b="1" spc="80" baseline="0" dirty="0">
                          <a:latin typeface="游ゴシック"/>
                          <a:ea typeface="游ゴシック"/>
                        </a:rPr>
                        <a:t>)</a:t>
                      </a:r>
                      <a:endParaRPr kumimoji="1" lang="ja-JP" altLang="en-US" sz="1000" b="1" spc="80" baseline="0" dirty="0">
                        <a:latin typeface="游ゴシック"/>
                        <a:ea typeface="游ゴシック"/>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画像・テキスト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左図参照</a:t>
                      </a:r>
                      <a:endParaRPr kumimoji="1" lang="en-US" altLang="ja-JP" sz="1000" b="1" spc="80" baseline="0" dirty="0">
                        <a:latin typeface="游ゴシック" panose="020B0400000000000000" pitchFamily="50" charset="-128"/>
                        <a:ea typeface="游ゴシック" panose="020B0400000000000000" pitchFamily="50" charset="-128"/>
                      </a:endParaRP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営業時間</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dirty="0">
                          <a:latin typeface="游ゴシック"/>
                          <a:ea typeface="游ゴシック"/>
                        </a:rPr>
                        <a:t>原稿まで</a:t>
                      </a:r>
                    </a:p>
                  </a:txBody>
                  <a:tcPr marL="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dirty="0">
                          <a:latin typeface="游ゴシック" panose="020B0400000000000000" pitchFamily="50" charset="-128"/>
                          <a:ea typeface="游ゴシック" panose="020B0400000000000000" pitchFamily="50" charset="-128"/>
                        </a:rPr>
                        <a:t>不可</a:t>
                      </a:r>
                    </a:p>
                  </a:txBody>
                  <a:tcPr marL="0"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dirty="0">
                          <a:latin typeface="游ゴシック"/>
                          <a:ea typeface="游ゴシック"/>
                        </a:rPr>
                        <a:t>か所まで</a:t>
                      </a:r>
                    </a:p>
                  </a:txBody>
                  <a:tcPr marL="0"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12営業日前</a:t>
                      </a:r>
                      <a:endParaRPr lang="ja-JP" altLang="en-US" sz="1000" b="1" spc="80" baseline="0" dirty="0"/>
                    </a:p>
                  </a:txBody>
                  <a:tcPr marL="0"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ja-JP" altLang="en-US" sz="1000" b="1" spc="80" baseline="0" dirty="0">
                          <a:latin typeface="游ゴシック"/>
                          <a:ea typeface="游ゴシック"/>
                        </a:rPr>
                        <a:t>10営業日前</a:t>
                      </a:r>
                      <a:endParaRPr kumimoji="1" lang="ja-JP" sz="1000" b="1" spc="80" baseline="0" dirty="0"/>
                    </a:p>
                  </a:txBody>
                  <a:tcPr marL="0" marR="0"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007202240"/>
                  </a:ext>
                </a:extLst>
              </a:tr>
            </a:tbl>
          </a:graphicData>
        </a:graphic>
      </p:graphicFrame>
      <p:sp>
        <p:nvSpPr>
          <p:cNvPr id="95" name="テキスト ボックス 94">
            <a:extLst>
              <a:ext uri="{FF2B5EF4-FFF2-40B4-BE49-F238E27FC236}">
                <a16:creationId xmlns:a16="http://schemas.microsoft.com/office/drawing/2014/main" id="{B4A0A109-9CC0-DF55-6C93-3AB9EAF49844}"/>
              </a:ext>
            </a:extLst>
          </p:cNvPr>
          <p:cNvSpPr txBox="1"/>
          <p:nvPr/>
        </p:nvSpPr>
        <p:spPr>
          <a:xfrm>
            <a:off x="5521341" y="4731761"/>
            <a:ext cx="2939168" cy="1693028"/>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動画圧縮コーデックは「</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H.264/MPEG-4 AVC</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」、音声圧縮コーデックは「</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AAC(AAC-LC)</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」のみ対応しております。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ビットレートは</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1,000kbps</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以上でも対応できますが、配信環境によっては動画がスムーズに流れない可能性があります。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フレームレート：</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12</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24fps</a:t>
            </a:r>
            <a:endPar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a:p>
            <a:pPr marL="171442" indent="-171442" algn="l" defTabSz="914358" rtl="0">
              <a:lnSpc>
                <a:spcPct val="150000"/>
              </a:lnSpc>
              <a:buFont typeface="Arial" panose="020B0604020202020204" pitchFamily="34" charset="0"/>
              <a:buChar char="•"/>
              <a:defRPr/>
            </a:pPr>
            <a:endPar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5B9E6AF-CC06-C263-5BC0-BC6349FBF227}"/>
              </a:ext>
            </a:extLst>
          </p:cNvPr>
          <p:cNvSpPr txBox="1"/>
          <p:nvPr/>
        </p:nvSpPr>
        <p:spPr>
          <a:xfrm>
            <a:off x="794074" y="688820"/>
            <a:ext cx="2068955"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6" name="テキスト ボックス 5">
            <a:extLst>
              <a:ext uri="{FF2B5EF4-FFF2-40B4-BE49-F238E27FC236}">
                <a16:creationId xmlns:a16="http://schemas.microsoft.com/office/drawing/2014/main" id="{3FACEFB8-81B0-F905-99C0-23098CE7F508}"/>
              </a:ext>
            </a:extLst>
          </p:cNvPr>
          <p:cNvSpPr txBox="1"/>
          <p:nvPr/>
        </p:nvSpPr>
        <p:spPr>
          <a:xfrm>
            <a:off x="3098399" y="688820"/>
            <a:ext cx="2035984"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終了後</a:t>
            </a:r>
          </a:p>
        </p:txBody>
      </p:sp>
      <p:pic>
        <p:nvPicPr>
          <p:cNvPr id="90" name="図 89">
            <a:extLst>
              <a:ext uri="{FF2B5EF4-FFF2-40B4-BE49-F238E27FC236}">
                <a16:creationId xmlns:a16="http://schemas.microsoft.com/office/drawing/2014/main" id="{4D267632-386E-3B77-C6C2-AA0A6728F01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a:fillRect/>
          </a:stretch>
        </p:blipFill>
        <p:spPr>
          <a:xfrm>
            <a:off x="930879" y="2528301"/>
            <a:ext cx="1777752" cy="1010131"/>
          </a:xfrm>
          <a:prstGeom prst="rect">
            <a:avLst/>
          </a:prstGeom>
          <a:ln>
            <a:solidFill>
              <a:schemeClr val="bg1">
                <a:lumMod val="75000"/>
              </a:schemeClr>
            </a:solidFill>
          </a:ln>
          <a:effectLst/>
        </p:spPr>
      </p:pic>
      <p:pic>
        <p:nvPicPr>
          <p:cNvPr id="96" name="図 95">
            <a:extLst>
              <a:ext uri="{FF2B5EF4-FFF2-40B4-BE49-F238E27FC236}">
                <a16:creationId xmlns:a16="http://schemas.microsoft.com/office/drawing/2014/main" id="{A280FBE6-2B4D-8C21-0A76-494FB0AB059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a:fillRect/>
          </a:stretch>
        </p:blipFill>
        <p:spPr>
          <a:xfrm>
            <a:off x="3221102" y="2528301"/>
            <a:ext cx="1777752" cy="1010132"/>
          </a:xfrm>
          <a:prstGeom prst="rect">
            <a:avLst/>
          </a:prstGeom>
          <a:ln>
            <a:solidFill>
              <a:schemeClr val="bg1">
                <a:lumMod val="75000"/>
              </a:schemeClr>
            </a:solidFill>
          </a:ln>
          <a:effectLst/>
        </p:spPr>
      </p:pic>
      <p:pic>
        <p:nvPicPr>
          <p:cNvPr id="97" name="図 96">
            <a:extLst>
              <a:ext uri="{FF2B5EF4-FFF2-40B4-BE49-F238E27FC236}">
                <a16:creationId xmlns:a16="http://schemas.microsoft.com/office/drawing/2014/main" id="{7B0ECD32-EE17-1063-FE78-84D72871B5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5445" y="1023352"/>
            <a:ext cx="1700962" cy="370253"/>
          </a:xfrm>
          <a:prstGeom prst="rect">
            <a:avLst/>
          </a:prstGeom>
        </p:spPr>
      </p:pic>
      <p:pic>
        <p:nvPicPr>
          <p:cNvPr id="98" name="図 97">
            <a:extLst>
              <a:ext uri="{FF2B5EF4-FFF2-40B4-BE49-F238E27FC236}">
                <a16:creationId xmlns:a16="http://schemas.microsoft.com/office/drawing/2014/main" id="{6BC3BDEB-AA29-1FBF-7144-65069831FF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35656" y="1022750"/>
            <a:ext cx="1700962" cy="370253"/>
          </a:xfrm>
          <a:prstGeom prst="rect">
            <a:avLst/>
          </a:prstGeom>
        </p:spPr>
      </p:pic>
      <p:sp>
        <p:nvSpPr>
          <p:cNvPr id="68" name="三角形 58">
            <a:extLst>
              <a:ext uri="{FF2B5EF4-FFF2-40B4-BE49-F238E27FC236}">
                <a16:creationId xmlns:a16="http://schemas.microsoft.com/office/drawing/2014/main" id="{FC39A554-5198-C395-BFD5-370CFE174E3F}"/>
              </a:ext>
            </a:extLst>
          </p:cNvPr>
          <p:cNvSpPr/>
          <p:nvPr/>
        </p:nvSpPr>
        <p:spPr>
          <a:xfrm rot="5400000">
            <a:off x="1773249" y="1794134"/>
            <a:ext cx="187354" cy="2298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5F461DA3-5BB9-EEF7-BDCC-A71FF209AB0A}"/>
              </a:ext>
            </a:extLst>
          </p:cNvPr>
          <p:cNvSpPr txBox="1"/>
          <p:nvPr/>
        </p:nvSpPr>
        <p:spPr>
          <a:xfrm>
            <a:off x="3582541" y="1794561"/>
            <a:ext cx="1139306" cy="261610"/>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kern="1200" spc="300" dirty="0">
                <a:solidFill>
                  <a:prstClr val="white"/>
                </a:solidFill>
                <a:latin typeface="游ゴシック" panose="020B0400000000000000" pitchFamily="50" charset="-128"/>
                <a:ea typeface="游ゴシック" panose="020B0400000000000000" pitchFamily="50" charset="-128"/>
                <a:cs typeface="+mn-cs"/>
              </a:rPr>
              <a:t>終了後画像</a:t>
            </a:r>
            <a:endParaRPr kumimoji="1" lang="en-US" altLang="ja-JP" kern="1200" spc="300" dirty="0">
              <a:solidFill>
                <a:prstClr val="white"/>
              </a:solidFill>
              <a:latin typeface="游ゴシック" panose="020B0400000000000000" pitchFamily="50" charset="-128"/>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0077D4EE-8FAE-8C1E-CF24-384797E14DE7}"/>
              </a:ext>
            </a:extLst>
          </p:cNvPr>
          <p:cNvSpPr/>
          <p:nvPr/>
        </p:nvSpPr>
        <p:spPr>
          <a:xfrm>
            <a:off x="775128" y="1443961"/>
            <a:ext cx="2063393" cy="9791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B26AE0D7-0417-F7BF-CAF0-1CA56DD09F90}"/>
              </a:ext>
            </a:extLst>
          </p:cNvPr>
          <p:cNvSpPr/>
          <p:nvPr/>
        </p:nvSpPr>
        <p:spPr>
          <a:xfrm>
            <a:off x="3107049" y="1443961"/>
            <a:ext cx="2063393" cy="9791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0A2F829D-1D2F-41C1-4C95-75957DB7507E}"/>
              </a:ext>
            </a:extLst>
          </p:cNvPr>
          <p:cNvSpPr txBox="1"/>
          <p:nvPr/>
        </p:nvSpPr>
        <p:spPr>
          <a:xfrm>
            <a:off x="925084" y="3833113"/>
            <a:ext cx="4283247" cy="2526333"/>
          </a:xfrm>
          <a:prstGeom prst="rect">
            <a:avLst/>
          </a:prstGeom>
          <a:noFill/>
        </p:spPr>
        <p:txBody>
          <a:bodyPr wrap="square" lIns="0" tIns="0" rIns="0" bIns="0" rtlCol="0">
            <a:spAutoFit/>
          </a:bodyPr>
          <a:lstStyle/>
          <a:p>
            <a:pPr algn="just" defTabSz="914358" rtl="0">
              <a:lnSpc>
                <a:spcPct val="150000"/>
              </a:lnSpc>
              <a:buClr>
                <a:srgbClr val="F5296C"/>
              </a:buClr>
              <a:defRPr/>
            </a:pPr>
            <a:r>
              <a:rPr kumimoji="1" lang="ja-JP" altLang="en-US" sz="1400" b="1" kern="1200" dirty="0">
                <a:solidFill>
                  <a:schemeClr val="accent1"/>
                </a:solidFill>
                <a:latin typeface="+mn-ea"/>
                <a:ea typeface="+mn-ea"/>
              </a:rPr>
              <a:t>入稿素材</a:t>
            </a:r>
            <a:endParaRPr kumimoji="1" lang="en-US" altLang="ja-JP" sz="1400" b="1" kern="1200" dirty="0">
              <a:solidFill>
                <a:prstClr val="black"/>
              </a:solidFill>
              <a:latin typeface="+mn-ea"/>
              <a:ea typeface="+mn-ea"/>
              <a:cs typeface="メイリオ" pitchFamily="50" charset="-128"/>
            </a:endParaRPr>
          </a:p>
          <a:p>
            <a:pPr algn="just" defTabSz="914358" rtl="0">
              <a:lnSpc>
                <a:spcPct val="150000"/>
              </a:lnSpc>
              <a:buClr>
                <a:srgbClr val="F5296C"/>
              </a:buClr>
              <a:defRPr/>
            </a:pPr>
            <a:r>
              <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1.</a:t>
            </a:r>
            <a:r>
              <a:rPr kumimoji="1" lang="ja-JP" altLang="en-US"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（必須）動画</a:t>
            </a:r>
            <a:endPar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ct val="150000"/>
              </a:lnSpc>
              <a:buClr>
                <a:srgbClr val="F5296C"/>
              </a:buClr>
              <a:defRPr/>
            </a:pPr>
            <a:r>
              <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2.</a:t>
            </a:r>
            <a:r>
              <a:rPr kumimoji="1" lang="ja-JP" altLang="en-US"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（必須）静止画：再生終了後に表示用</a:t>
            </a:r>
            <a:endParaRPr kumimoji="1" lang="ja-JP" altLang="en-US" sz="1400" b="1"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・サイズ／容量：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640×360pix</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100kb</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まで　</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表示サイズ：</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244×137pix</a:t>
            </a:r>
          </a:p>
          <a:p>
            <a:pPr algn="just"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・ファイル形式：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jpg</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推奨</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a:t>
            </a:r>
            <a:r>
              <a:rPr kumimoji="1" lang="en-US" altLang="ja-JP"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または、希望カットの秒数指定で動画内の</a:t>
            </a:r>
            <a:r>
              <a:rPr kumimoji="1" lang="en-US" altLang="ja-JP"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1</a:t>
            </a:r>
            <a:r>
              <a:rPr kumimoji="1" lang="ja-JP" altLang="en-US" sz="970" kern="1200" dirty="0">
                <a:solidFill>
                  <a:schemeClr val="tx1"/>
                </a:solidFill>
                <a:latin typeface="游ゴシック" panose="020B0400000000000000" pitchFamily="50" charset="-128"/>
                <a:ea typeface="游ゴシック" panose="020B0400000000000000" pitchFamily="50" charset="-128"/>
                <a:cs typeface="メイリオ" pitchFamily="50" charset="-128"/>
              </a:rPr>
              <a:t>カットを流用可能です</a:t>
            </a:r>
            <a:endParaRPr kumimoji="1" lang="en-US" altLang="ja-JP" sz="970" kern="1200" dirty="0">
              <a:solidFill>
                <a:schemeClr val="tx1"/>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ct val="150000"/>
              </a:lnSpc>
              <a:buClr>
                <a:srgbClr val="F5296C"/>
              </a:buClr>
              <a:defRPr/>
            </a:pPr>
            <a:r>
              <a:rPr kumimoji="1" lang="en-US" altLang="ja-JP"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3.</a:t>
            </a:r>
            <a:r>
              <a:rPr kumimoji="1" lang="ja-JP" altLang="en-US" sz="1100" b="1" kern="1200" dirty="0">
                <a:solidFill>
                  <a:prstClr val="black"/>
                </a:solidFill>
                <a:latin typeface="游ゴシック" panose="020B0400000000000000" pitchFamily="50" charset="-128"/>
                <a:ea typeface="游ゴシック" panose="020B0400000000000000" pitchFamily="50" charset="-128"/>
                <a:cs typeface="メイリオ" pitchFamily="50" charset="-128"/>
              </a:rPr>
              <a:t>（任意）バナーまたはテキスト：下部帯に表示用</a:t>
            </a: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下部帯にはデフォルトで左端に</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AD</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表記のある黒帯が付く仕様です。</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任意で希望のバナーまたはテキストを表示させることも可能です</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ts val="1300"/>
              </a:lnSpc>
              <a:defRPr/>
            </a:pP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バナーの場合</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・サイズ／容量：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640×26pix</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100kb</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まで　</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表示サイズ：</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320×13pix</a:t>
            </a:r>
          </a:p>
          <a:p>
            <a:pPr algn="just" defTabSz="914358" rtl="0">
              <a:lnSpc>
                <a:spcPts val="1300"/>
              </a:lnSpc>
              <a:defRPr/>
            </a:pP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・ファイル形式：</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jpg</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推奨　</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左側に</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AD</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の表記を記載してご入稿下さい</a:t>
            </a:r>
            <a:endPar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lnSpc>
                <a:spcPts val="1300"/>
              </a:lnSpc>
              <a:defRPr/>
            </a:pP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テキストの場合</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 全角</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27</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文字以内（</a:t>
            </a:r>
            <a:r>
              <a:rPr kumimoji="1" lang="en-US" altLang="ja-JP"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AD</a:t>
            </a:r>
            <a:r>
              <a:rPr kumimoji="1" lang="ja-JP" altLang="en-US" sz="970" kern="1200" dirty="0">
                <a:solidFill>
                  <a:prstClr val="black"/>
                </a:solidFill>
                <a:latin typeface="游ゴシック" panose="020B0400000000000000" pitchFamily="50" charset="-128"/>
                <a:ea typeface="游ゴシック" panose="020B0400000000000000" pitchFamily="50" charset="-128"/>
                <a:cs typeface="メイリオ" pitchFamily="50" charset="-128"/>
              </a:rPr>
              <a:t>表記を除く）でご入稿ください</a:t>
            </a:r>
          </a:p>
        </p:txBody>
      </p:sp>
      <p:sp>
        <p:nvSpPr>
          <p:cNvPr id="9" name="テキスト プレースホルダー 1">
            <a:extLst>
              <a:ext uri="{FF2B5EF4-FFF2-40B4-BE49-F238E27FC236}">
                <a16:creationId xmlns:a16="http://schemas.microsoft.com/office/drawing/2014/main" id="{F5651165-0330-64C2-D204-C48469BA0FEB}"/>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本メニューの配信可能な媒体は担当者にお問合せください。表示価格は税別です</a:t>
            </a:r>
          </a:p>
        </p:txBody>
      </p:sp>
    </p:spTree>
    <p:extLst>
      <p:ext uri="{BB962C8B-B14F-4D97-AF65-F5344CB8AC3E}">
        <p14:creationId xmlns:p14="http://schemas.microsoft.com/office/powerpoint/2010/main" val="61950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97BC5-5728-3064-9664-F706E83C237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508930B-8636-2747-65EB-2E95E4D9C17D}"/>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33</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549C7A34-7F3E-A664-D307-177DBC9F359E}"/>
              </a:ext>
            </a:extLst>
          </p:cNvPr>
          <p:cNvSpPr>
            <a:spLocks noGrp="1"/>
          </p:cNvSpPr>
          <p:nvPr>
            <p:ph type="title"/>
          </p:nvPr>
        </p:nvSpPr>
        <p:spPr/>
        <p:txBody>
          <a:bodyPr/>
          <a:lstStyle/>
          <a:p>
            <a:r>
              <a:rPr lang="en-US" altLang="ja-JP" dirty="0"/>
              <a:t>PC.</a:t>
            </a:r>
            <a:r>
              <a:rPr lang="ja-JP" altLang="en-US" dirty="0"/>
              <a:t> プッシュ</a:t>
            </a:r>
            <a:r>
              <a:rPr lang="en-US" altLang="ja-JP" dirty="0"/>
              <a:t>VIDEO</a:t>
            </a:r>
            <a:endParaRPr lang="ja-JP" altLang="en-US" dirty="0"/>
          </a:p>
        </p:txBody>
      </p:sp>
      <p:sp>
        <p:nvSpPr>
          <p:cNvPr id="7" name="テキスト プレースホルダー 1">
            <a:extLst>
              <a:ext uri="{FF2B5EF4-FFF2-40B4-BE49-F238E27FC236}">
                <a16:creationId xmlns:a16="http://schemas.microsoft.com/office/drawing/2014/main" id="{B4E8C634-D1A5-D38E-B33E-DB349040967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本メニューの配信可能な媒体は担当者にお問合せください。表示価格は税別です</a:t>
            </a:r>
          </a:p>
        </p:txBody>
      </p:sp>
      <p:sp>
        <p:nvSpPr>
          <p:cNvPr id="13" name="正方形/長方形 12">
            <a:extLst>
              <a:ext uri="{FF2B5EF4-FFF2-40B4-BE49-F238E27FC236}">
                <a16:creationId xmlns:a16="http://schemas.microsoft.com/office/drawing/2014/main" id="{B15D93CA-2839-8F4C-AE38-20044D5456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0" name="テキスト ボックス 19">
            <a:extLst>
              <a:ext uri="{FF2B5EF4-FFF2-40B4-BE49-F238E27FC236}">
                <a16:creationId xmlns:a16="http://schemas.microsoft.com/office/drawing/2014/main" id="{C133D38D-ED84-070B-7531-36C87D88F90D}"/>
              </a:ext>
            </a:extLst>
          </p:cNvPr>
          <p:cNvSpPr txBox="1"/>
          <p:nvPr/>
        </p:nvSpPr>
        <p:spPr>
          <a:xfrm>
            <a:off x="5570045" y="1061060"/>
            <a:ext cx="2108269" cy="353623"/>
          </a:xfrm>
          <a:prstGeom prst="rect">
            <a:avLst/>
          </a:prstGeom>
          <a:noFill/>
        </p:spPr>
        <p:txBody>
          <a:bodyPr wrap="none" lIns="91440" tIns="45720" rIns="91440" bIns="45720" rtlCol="0" anchor="t">
            <a:spAutoFit/>
          </a:bodyPr>
          <a:lstStyle/>
          <a:p>
            <a:pPr algn="l" defTabSz="914358" rtl="0">
              <a:defRPr/>
            </a:pPr>
            <a:r>
              <a:rPr kumimoji="1" lang="en-US" altLang="ja-JP" sz="1650" b="1" kern="1200">
                <a:solidFill>
                  <a:srgbClr val="F5296C"/>
                </a:solidFill>
                <a:latin typeface="游ゴシック"/>
                <a:ea typeface="游ゴシック"/>
                <a:cs typeface="+mn-cs"/>
              </a:rPr>
              <a:t>PC.</a:t>
            </a:r>
            <a:r>
              <a:rPr kumimoji="1" lang="ja-JP" altLang="en-US" sz="1650" b="1" kern="1200">
                <a:solidFill>
                  <a:srgbClr val="F5296C"/>
                </a:solidFill>
                <a:latin typeface="游ゴシック"/>
                <a:ea typeface="游ゴシック"/>
                <a:cs typeface="+mn-cs"/>
              </a:rPr>
              <a:t>プッシュ</a:t>
            </a:r>
            <a:r>
              <a:rPr kumimoji="1" lang="en-US" altLang="ja-JP" sz="1650" b="1" kern="1200">
                <a:solidFill>
                  <a:srgbClr val="F5296C"/>
                </a:solidFill>
                <a:latin typeface="游ゴシック"/>
                <a:ea typeface="游ゴシック"/>
                <a:cs typeface="+mn-cs"/>
              </a:rPr>
              <a:t>VIDEO</a:t>
            </a:r>
            <a:endParaRPr kumimoji="1" lang="ja-JP" altLang="en-US" sz="1650" b="1" kern="1200">
              <a:solidFill>
                <a:srgbClr val="F5296C"/>
              </a:solidFill>
              <a:latin typeface="游ゴシック"/>
              <a:ea typeface="游ゴシック"/>
              <a:cs typeface="+mn-cs"/>
            </a:endParaRPr>
          </a:p>
        </p:txBody>
      </p:sp>
      <p:cxnSp>
        <p:nvCxnSpPr>
          <p:cNvPr id="31" name="直線コネクタ 30">
            <a:extLst>
              <a:ext uri="{FF2B5EF4-FFF2-40B4-BE49-F238E27FC236}">
                <a16:creationId xmlns:a16="http://schemas.microsoft.com/office/drawing/2014/main" id="{1CD349DD-0583-7907-DD07-40142F532712}"/>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テキスト プレースホルダー 1">
            <a:extLst>
              <a:ext uri="{FF2B5EF4-FFF2-40B4-BE49-F238E27FC236}">
                <a16:creationId xmlns:a16="http://schemas.microsoft.com/office/drawing/2014/main" id="{046C7D8B-D6B2-5C65-10DA-C02E2F76C003}"/>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a:ea typeface="游ゴシック"/>
              </a:rPr>
              <a:t>PCサイトでビデオストリーミング動画をプッシュ配信するメニューです。</a:t>
            </a: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ユーザーの興味を引く挙動であるため、長い視聴時間と高いクリック率が期待できます。</a:t>
            </a:r>
          </a:p>
        </p:txBody>
      </p:sp>
      <p:graphicFrame>
        <p:nvGraphicFramePr>
          <p:cNvPr id="47" name="表 46">
            <a:extLst>
              <a:ext uri="{FF2B5EF4-FFF2-40B4-BE49-F238E27FC236}">
                <a16:creationId xmlns:a16="http://schemas.microsoft.com/office/drawing/2014/main" id="{62F23A56-9DE6-05C7-1145-FAF616C7EB29}"/>
              </a:ext>
            </a:extLst>
          </p:cNvPr>
          <p:cNvGraphicFramePr>
            <a:graphicFrameLocks/>
          </p:cNvGraphicFramePr>
          <p:nvPr/>
        </p:nvGraphicFramePr>
        <p:xfrm>
          <a:off x="5650249" y="2141016"/>
          <a:ext cx="5854957" cy="3361182"/>
        </p:xfrm>
        <a:graphic>
          <a:graphicData uri="http://schemas.openxmlformats.org/drawingml/2006/table">
            <a:tbl>
              <a:tblPr firstRow="1" bandRow="1">
                <a:tableStyleId>{5940675A-B579-460E-94D1-54222C63F5DA}</a:tableStyleId>
              </a:tblPr>
              <a:tblGrid>
                <a:gridCol w="1323045">
                  <a:extLst>
                    <a:ext uri="{9D8B030D-6E8A-4147-A177-3AD203B41FA5}">
                      <a16:colId xmlns:a16="http://schemas.microsoft.com/office/drawing/2014/main" val="3635281353"/>
                    </a:ext>
                  </a:extLst>
                </a:gridCol>
                <a:gridCol w="1270529">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altLang="ja-JP" sz="1000" b="1" spc="0" baseline="0" dirty="0">
                          <a:latin typeface="游ゴシック"/>
                          <a:ea typeface="游ゴシック"/>
                        </a:rPr>
                        <a:t>PC</a:t>
                      </a:r>
                      <a:endParaRPr kumimoji="1" lang="en-US" altLang="ja-JP" sz="1000" b="1" spc="0" baseline="0"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dirty="0">
                          <a:latin typeface="游ゴシック"/>
                          <a:ea typeface="游ゴシック"/>
                        </a:rPr>
                        <a:t>MP4</a:t>
                      </a:r>
                      <a:r>
                        <a:rPr kumimoji="1" lang="ja-JP" altLang="en-US" sz="1000" b="1" spc="0" baseline="0">
                          <a:latin typeface="游ゴシック"/>
                          <a:ea typeface="游ゴシック"/>
                        </a:rPr>
                        <a:t>、</a:t>
                      </a:r>
                      <a:r>
                        <a:rPr kumimoji="1" lang="en-US" altLang="ja-JP" sz="1000" b="1" spc="0" baseline="0" dirty="0">
                          <a:latin typeface="游ゴシック"/>
                          <a:ea typeface="游ゴシック"/>
                        </a:rPr>
                        <a:t>YouTube URL</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W16</a:t>
                      </a:r>
                      <a:r>
                        <a:rPr kumimoji="1" lang="ja-JP" altLang="en-US" sz="1000" b="1" spc="80" baseline="0">
                          <a:latin typeface="游ゴシック"/>
                          <a:ea typeface="游ゴシック"/>
                        </a:rPr>
                        <a:t>：</a:t>
                      </a:r>
                      <a:r>
                        <a:rPr kumimoji="1" lang="en-US" altLang="ja-JP" sz="1000" b="1" spc="80" baseline="0" dirty="0">
                          <a:latin typeface="游ゴシック"/>
                          <a:ea typeface="游ゴシック"/>
                        </a:rPr>
                        <a:t>H9</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10MB</a:t>
                      </a:r>
                      <a:r>
                        <a:rPr kumimoji="1" lang="ja-JP" altLang="en-US" sz="1000" b="1" spc="80" baseline="0">
                          <a:latin typeface="游ゴシック"/>
                          <a:ea typeface="游ゴシック"/>
                        </a:rPr>
                        <a:t>以内</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dirty="0">
                          <a:latin typeface="游ゴシック"/>
                          <a:ea typeface="游ゴシック"/>
                        </a:rPr>
                        <a:t>3</a:t>
                      </a:r>
                      <a:r>
                        <a:rPr kumimoji="1" lang="ja-JP" altLang="en-US" sz="1000" b="1" spc="0" baseline="0">
                          <a:latin typeface="游ゴシック"/>
                          <a:ea typeface="游ゴシック"/>
                        </a:rPr>
                        <a:t>回／</a:t>
                      </a:r>
                      <a:r>
                        <a:rPr kumimoji="1" lang="en-US" altLang="ja-JP" sz="1000" b="1" spc="0" baseline="0" dirty="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30</a:t>
                      </a:r>
                      <a:r>
                        <a:rPr kumimoji="1" lang="ja-JP" altLang="en-US" sz="1000" b="1" spc="80" baseline="0">
                          <a:latin typeface="游ゴシック"/>
                          <a:ea typeface="游ゴシック"/>
                        </a:rPr>
                        <a:t>秒推奨</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a:latin typeface="游ゴシック"/>
                          <a:ea typeface="游ゴシック"/>
                        </a:rPr>
                        <a:t>原稿まで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dirty="0">
                          <a:latin typeface="游ゴシック"/>
                          <a:ea typeface="游ゴシック"/>
                        </a:rPr>
                        <a:t>1</a:t>
                      </a:r>
                      <a:r>
                        <a:rPr kumimoji="1" lang="ja-JP" altLang="en-US" sz="1000" b="1" spc="80" baseline="0">
                          <a:latin typeface="游ゴシック"/>
                          <a:ea typeface="游ゴシック"/>
                        </a:rPr>
                        <a:t>か所まで</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　</a:t>
                      </a:r>
                      <a:r>
                        <a:rPr lang="en-US" altLang="ja-JP" sz="1000" b="1" spc="80" baseline="0" dirty="0">
                          <a:latin typeface="游ゴシック"/>
                          <a:ea typeface="游ゴシック"/>
                        </a:rPr>
                        <a:t>7</a:t>
                      </a:r>
                      <a:r>
                        <a:rPr lang="ja-JP" altLang="en-US" sz="1000" b="1" spc="80" baseline="0" dirty="0">
                          <a:latin typeface="游ゴシック"/>
                          <a:ea typeface="游ゴシック"/>
                        </a:rPr>
                        <a:t>営業日前</a:t>
                      </a:r>
                      <a:endParaRPr kumimoji="1" lang="ja-JP" altLang="en-US" sz="1000" b="1" spc="80" baseline="0" dirty="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altLang="en-US" sz="1000" b="1" spc="80" baseline="0" dirty="0"/>
                    </a:p>
                  </a:txBody>
                  <a:tcPr marL="215985" marR="35996"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92426627"/>
                  </a:ext>
                </a:extLst>
              </a:tr>
            </a:tbl>
          </a:graphicData>
        </a:graphic>
      </p:graphicFrame>
      <p:sp>
        <p:nvSpPr>
          <p:cNvPr id="60" name="テキスト ボックス 59">
            <a:extLst>
              <a:ext uri="{FF2B5EF4-FFF2-40B4-BE49-F238E27FC236}">
                <a16:creationId xmlns:a16="http://schemas.microsoft.com/office/drawing/2014/main" id="{D976CECA-FC10-BC4F-073D-2CD6B888E501}"/>
              </a:ext>
            </a:extLst>
          </p:cNvPr>
          <p:cNvSpPr txBox="1"/>
          <p:nvPr/>
        </p:nvSpPr>
        <p:spPr>
          <a:xfrm>
            <a:off x="5566775" y="4770627"/>
            <a:ext cx="3227917" cy="1208279"/>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algn="l" defTabSz="914358" rtl="0">
              <a:lnSpc>
                <a:spcPct val="150000"/>
              </a:lnSpc>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　　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フレームレート</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：規定なし</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音声は自動ミュート再生となります。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端末によって改行の位置は変わります。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62" name="テキスト ボックス 61">
            <a:extLst>
              <a:ext uri="{FF2B5EF4-FFF2-40B4-BE49-F238E27FC236}">
                <a16:creationId xmlns:a16="http://schemas.microsoft.com/office/drawing/2014/main" id="{D0359D16-3F0F-4CD1-C163-EB6A1A34DE65}"/>
              </a:ext>
            </a:extLst>
          </p:cNvPr>
          <p:cNvSpPr txBox="1"/>
          <p:nvPr/>
        </p:nvSpPr>
        <p:spPr>
          <a:xfrm>
            <a:off x="789877" y="704412"/>
            <a:ext cx="4393550" cy="276999"/>
          </a:xfrm>
          <a:prstGeom prst="rect">
            <a:avLst/>
          </a:prstGeom>
          <a:noFill/>
        </p:spPr>
        <p:txBody>
          <a:bodyPr wrap="square" lIns="91440" tIns="45720" rIns="91440" bIns="45720" rtlCol="0" anchor="t">
            <a:spAutoFit/>
          </a:bodyPr>
          <a:lstStyle>
            <a:defPPr>
              <a:defRPr lang="ja-JP"/>
            </a:defPPr>
            <a:lvl1pPr>
              <a:defRPr sz="1100" b="1">
                <a:latin typeface="+mn-ea"/>
              </a:defRPr>
            </a:lvl1pPr>
          </a:lstStyle>
          <a:p>
            <a:pPr algn="ctr" defTabSz="914358" rtl="0">
              <a:defRPr/>
            </a:pPr>
            <a:r>
              <a:rPr kumimoji="1" lang="ja-JP" altLang="en-US" sz="1200" kern="1200" dirty="0">
                <a:solidFill>
                  <a:prstClr val="black"/>
                </a:solidFill>
                <a:latin typeface="游ゴシック"/>
                <a:ea typeface="游ゴシック"/>
                <a:cs typeface="+mn-cs"/>
              </a:rPr>
              <a:t>PCサイト（TOP・記事ページ）</a:t>
            </a:r>
          </a:p>
        </p:txBody>
      </p:sp>
      <p:grpSp>
        <p:nvGrpSpPr>
          <p:cNvPr id="3" name="グループ化 2">
            <a:extLst>
              <a:ext uri="{FF2B5EF4-FFF2-40B4-BE49-F238E27FC236}">
                <a16:creationId xmlns:a16="http://schemas.microsoft.com/office/drawing/2014/main" id="{2E921C53-B2CB-076E-5525-DFE06F691876}"/>
              </a:ext>
            </a:extLst>
          </p:cNvPr>
          <p:cNvGrpSpPr/>
          <p:nvPr/>
        </p:nvGrpSpPr>
        <p:grpSpPr>
          <a:xfrm>
            <a:off x="8561689" y="5919847"/>
            <a:ext cx="2943518" cy="307777"/>
            <a:chOff x="8662738" y="5807242"/>
            <a:chExt cx="2943725" cy="307799"/>
          </a:xfrm>
        </p:grpSpPr>
        <p:cxnSp>
          <p:nvCxnSpPr>
            <p:cNvPr id="5" name="直線コネクタ 4">
              <a:extLst>
                <a:ext uri="{FF2B5EF4-FFF2-40B4-BE49-F238E27FC236}">
                  <a16:creationId xmlns:a16="http://schemas.microsoft.com/office/drawing/2014/main" id="{D282328E-7408-DAF3-6DA1-EF7AE7741F27}"/>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1295BD4-2B93-A9D5-C2D5-9C2B2AAEE9BE}"/>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8" name="テキスト ボックス 7">
              <a:extLst>
                <a:ext uri="{FF2B5EF4-FFF2-40B4-BE49-F238E27FC236}">
                  <a16:creationId xmlns:a16="http://schemas.microsoft.com/office/drawing/2014/main" id="{DB246F6D-E132-FC0A-914C-6A036DAAA1DE}"/>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10</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5" name="正方形/長方形 24">
            <a:extLst>
              <a:ext uri="{FF2B5EF4-FFF2-40B4-BE49-F238E27FC236}">
                <a16:creationId xmlns:a16="http://schemas.microsoft.com/office/drawing/2014/main" id="{9A168F70-4EAD-4E4C-959D-6E3CA710D753}"/>
              </a:ext>
            </a:extLst>
          </p:cNvPr>
          <p:cNvSpPr/>
          <p:nvPr/>
        </p:nvSpPr>
        <p:spPr>
          <a:xfrm>
            <a:off x="789876" y="3793616"/>
            <a:ext cx="4393551" cy="267233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9C2DCBC6-249F-F0D1-E7D6-2689E474ED27}"/>
              </a:ext>
            </a:extLst>
          </p:cNvPr>
          <p:cNvGrpSpPr/>
          <p:nvPr/>
        </p:nvGrpSpPr>
        <p:grpSpPr>
          <a:xfrm>
            <a:off x="961225" y="3918591"/>
            <a:ext cx="2664219" cy="2359185"/>
            <a:chOff x="970471" y="3813609"/>
            <a:chExt cx="2664406" cy="2359350"/>
          </a:xfrm>
        </p:grpSpPr>
        <p:sp>
          <p:nvSpPr>
            <p:cNvPr id="27" name="テキスト ボックス 26">
              <a:extLst>
                <a:ext uri="{FF2B5EF4-FFF2-40B4-BE49-F238E27FC236}">
                  <a16:creationId xmlns:a16="http://schemas.microsoft.com/office/drawing/2014/main" id="{4A71A0AF-6C5C-0498-9D9C-A8AFBA35EAC1}"/>
                </a:ext>
              </a:extLst>
            </p:cNvPr>
            <p:cNvSpPr txBox="1"/>
            <p:nvPr/>
          </p:nvSpPr>
          <p:spPr>
            <a:xfrm>
              <a:off x="970471" y="3813609"/>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28" name="テキスト ボックス 27">
              <a:extLst>
                <a:ext uri="{FF2B5EF4-FFF2-40B4-BE49-F238E27FC236}">
                  <a16:creationId xmlns:a16="http://schemas.microsoft.com/office/drawing/2014/main" id="{3A78C753-38C9-D63D-A4CE-DE00865C5D76}"/>
                </a:ext>
              </a:extLst>
            </p:cNvPr>
            <p:cNvSpPr txBox="1"/>
            <p:nvPr/>
          </p:nvSpPr>
          <p:spPr>
            <a:xfrm>
              <a:off x="2514297" y="4595412"/>
              <a:ext cx="1076627" cy="323188"/>
            </a:xfrm>
            <a:prstGeom prst="rect">
              <a:avLst/>
            </a:prstGeom>
            <a:noFill/>
          </p:spPr>
          <p:txBody>
            <a:bodyPr wrap="squar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下部帯テロップ</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40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字以内</a:t>
              </a:r>
            </a:p>
          </p:txBody>
        </p:sp>
        <p:sp>
          <p:nvSpPr>
            <p:cNvPr id="29" name="テキスト ボックス 28">
              <a:extLst>
                <a:ext uri="{FF2B5EF4-FFF2-40B4-BE49-F238E27FC236}">
                  <a16:creationId xmlns:a16="http://schemas.microsoft.com/office/drawing/2014/main" id="{538BDC4A-8755-6652-1A41-B854FB5F108F}"/>
                </a:ext>
              </a:extLst>
            </p:cNvPr>
            <p:cNvSpPr txBox="1"/>
            <p:nvPr/>
          </p:nvSpPr>
          <p:spPr>
            <a:xfrm>
              <a:off x="2514298" y="5508744"/>
              <a:ext cx="1120579" cy="323188"/>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メッセージ</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10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文字</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×2</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行まで</a:t>
              </a:r>
            </a:p>
          </p:txBody>
        </p:sp>
        <p:pic>
          <p:nvPicPr>
            <p:cNvPr id="30" name="図 29">
              <a:extLst>
                <a:ext uri="{FF2B5EF4-FFF2-40B4-BE49-F238E27FC236}">
                  <a16:creationId xmlns:a16="http://schemas.microsoft.com/office/drawing/2014/main" id="{6DFBD593-FEB6-C9AB-FADA-864BCC69D2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594" y="5291404"/>
              <a:ext cx="1230405" cy="881555"/>
            </a:xfrm>
            <a:prstGeom prst="rect">
              <a:avLst/>
            </a:prstGeom>
          </p:spPr>
        </p:pic>
        <p:sp>
          <p:nvSpPr>
            <p:cNvPr id="34" name="テキスト ボックス 33">
              <a:extLst>
                <a:ext uri="{FF2B5EF4-FFF2-40B4-BE49-F238E27FC236}">
                  <a16:creationId xmlns:a16="http://schemas.microsoft.com/office/drawing/2014/main" id="{9B590BA9-5987-FC4F-F0D4-BA36CA4C95A6}"/>
                </a:ext>
              </a:extLst>
            </p:cNvPr>
            <p:cNvSpPr txBox="1"/>
            <p:nvPr/>
          </p:nvSpPr>
          <p:spPr>
            <a:xfrm>
              <a:off x="1081584" y="5525501"/>
              <a:ext cx="1082425" cy="307799"/>
            </a:xfrm>
            <a:prstGeom prst="rect">
              <a:avLst/>
            </a:prstGeom>
            <a:noFill/>
          </p:spPr>
          <p:txBody>
            <a:bodyPr wrap="none" rtlCol="0">
              <a:spAutoFit/>
            </a:bodyPr>
            <a:lstStyle/>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endParaRPr kumimoji="1" lang="en-US" altLang="ja-JP" sz="700" kern="1200">
                <a:solidFill>
                  <a:prstClr val="white"/>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p>
          </p:txBody>
        </p:sp>
        <p:pic>
          <p:nvPicPr>
            <p:cNvPr id="35" name="図 34">
              <a:extLst>
                <a:ext uri="{FF2B5EF4-FFF2-40B4-BE49-F238E27FC236}">
                  <a16:creationId xmlns:a16="http://schemas.microsoft.com/office/drawing/2014/main" id="{F82FE9BC-CFA7-5C7E-AA4B-49614149A1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207" y="3975493"/>
              <a:ext cx="1230405" cy="881555"/>
            </a:xfrm>
            <a:prstGeom prst="rect">
              <a:avLst/>
            </a:prstGeom>
          </p:spPr>
        </p:pic>
        <p:sp>
          <p:nvSpPr>
            <p:cNvPr id="36" name="三角形 21">
              <a:extLst>
                <a:ext uri="{FF2B5EF4-FFF2-40B4-BE49-F238E27FC236}">
                  <a16:creationId xmlns:a16="http://schemas.microsoft.com/office/drawing/2014/main" id="{A2BAA09E-45A2-B6C8-EC1E-2EC623D685BB}"/>
                </a:ext>
              </a:extLst>
            </p:cNvPr>
            <p:cNvSpPr/>
            <p:nvPr/>
          </p:nvSpPr>
          <p:spPr>
            <a:xfrm rot="5400000">
              <a:off x="1485745" y="4259735"/>
              <a:ext cx="274099" cy="2362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000" kern="1200" dirty="0">
                <a:solidFill>
                  <a:prstClr val="white"/>
                </a:solidFill>
                <a:latin typeface="游ゴシック" panose="020B0400000000000000" pitchFamily="50" charset="-128"/>
                <a:ea typeface="游ゴシック" panose="020B0400000000000000" pitchFamily="50" charset="-128"/>
              </a:endParaRPr>
            </a:p>
          </p:txBody>
        </p:sp>
        <p:sp>
          <p:nvSpPr>
            <p:cNvPr id="37" name="矢印: 山形 36">
              <a:extLst>
                <a:ext uri="{FF2B5EF4-FFF2-40B4-BE49-F238E27FC236}">
                  <a16:creationId xmlns:a16="http://schemas.microsoft.com/office/drawing/2014/main" id="{C909C5D5-9AD9-FB58-A99A-31477C87FF31}"/>
                </a:ext>
              </a:extLst>
            </p:cNvPr>
            <p:cNvSpPr/>
            <p:nvPr/>
          </p:nvSpPr>
          <p:spPr>
            <a:xfrm rot="5400000">
              <a:off x="1557364" y="4880023"/>
              <a:ext cx="125755" cy="243248"/>
            </a:xfrm>
            <a:prstGeom prst="chevron">
              <a:avLst>
                <a:gd name="adj" fmla="val 68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400" kern="1200">
                <a:solidFill>
                  <a:prstClr val="white"/>
                </a:solidFill>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3C710F99-1237-5ABD-45D5-69CD2CBE0A74}"/>
                </a:ext>
              </a:extLst>
            </p:cNvPr>
            <p:cNvSpPr txBox="1"/>
            <p:nvPr/>
          </p:nvSpPr>
          <p:spPr>
            <a:xfrm>
              <a:off x="970471" y="5126412"/>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（終了後）</a:t>
              </a:r>
            </a:p>
          </p:txBody>
        </p:sp>
        <p:cxnSp>
          <p:nvCxnSpPr>
            <p:cNvPr id="39" name="直線コネクタ 38">
              <a:extLst>
                <a:ext uri="{FF2B5EF4-FFF2-40B4-BE49-F238E27FC236}">
                  <a16:creationId xmlns:a16="http://schemas.microsoft.com/office/drawing/2014/main" id="{D0ACFAE5-503F-83DB-CA41-14F0BF2F3F75}"/>
                </a:ext>
              </a:extLst>
            </p:cNvPr>
            <p:cNvCxnSpPr>
              <a:cxnSpLocks/>
            </p:cNvCxnSpPr>
            <p:nvPr/>
          </p:nvCxnSpPr>
          <p:spPr>
            <a:xfrm>
              <a:off x="2164217" y="4749522"/>
              <a:ext cx="288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70FF4-5790-9BE0-F8B9-5EE63EBB22FC}"/>
                </a:ext>
              </a:extLst>
            </p:cNvPr>
            <p:cNvCxnSpPr>
              <a:cxnSpLocks/>
            </p:cNvCxnSpPr>
            <p:nvPr/>
          </p:nvCxnSpPr>
          <p:spPr>
            <a:xfrm>
              <a:off x="2092217" y="5663223"/>
              <a:ext cx="360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grpSp>
      <p:sp>
        <p:nvSpPr>
          <p:cNvPr id="100" name="Rectangle 44">
            <a:extLst>
              <a:ext uri="{FF2B5EF4-FFF2-40B4-BE49-F238E27FC236}">
                <a16:creationId xmlns:a16="http://schemas.microsoft.com/office/drawing/2014/main" id="{E4E9FEC7-DA13-92DA-5631-77D1FA053AD4}"/>
              </a:ext>
            </a:extLst>
          </p:cNvPr>
          <p:cNvSpPr/>
          <p:nvPr/>
        </p:nvSpPr>
        <p:spPr>
          <a:xfrm>
            <a:off x="789875" y="965942"/>
            <a:ext cx="4393551" cy="2572680"/>
          </a:xfrm>
          <a:prstGeom prst="rect">
            <a:avLst/>
          </a:prstGeom>
          <a:solidFill>
            <a:schemeClr val="bg1"/>
          </a:solidFill>
          <a:ln w="3175">
            <a:solidFill>
              <a:schemeClr val="accent3">
                <a:lumMod val="60000"/>
                <a:lumOff val="40000"/>
              </a:schemeClr>
            </a:solidFill>
          </a:ln>
          <a:effectLst>
            <a:outerShdw blurRad="50800" dist="38100" dir="2700000" algn="tl" rotWithShape="0">
              <a:schemeClr val="bg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グループ化 105">
            <a:extLst>
              <a:ext uri="{FF2B5EF4-FFF2-40B4-BE49-F238E27FC236}">
                <a16:creationId xmlns:a16="http://schemas.microsoft.com/office/drawing/2014/main" id="{DF16DE59-B936-B345-41D7-3E1AC441C343}"/>
              </a:ext>
            </a:extLst>
          </p:cNvPr>
          <p:cNvGrpSpPr/>
          <p:nvPr/>
        </p:nvGrpSpPr>
        <p:grpSpPr>
          <a:xfrm>
            <a:off x="1230303" y="1048592"/>
            <a:ext cx="3304851" cy="2490029"/>
            <a:chOff x="1072330" y="1048593"/>
            <a:chExt cx="2966798" cy="2235324"/>
          </a:xfrm>
        </p:grpSpPr>
        <p:pic>
          <p:nvPicPr>
            <p:cNvPr id="101" name="Picture 1">
              <a:extLst>
                <a:ext uri="{FF2B5EF4-FFF2-40B4-BE49-F238E27FC236}">
                  <a16:creationId xmlns:a16="http://schemas.microsoft.com/office/drawing/2014/main" id="{FF941638-AD74-AF07-56BF-FCF5C801A39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74444" y="1326471"/>
              <a:ext cx="2895332" cy="1957446"/>
            </a:xfrm>
            <a:prstGeom prst="rect">
              <a:avLst/>
            </a:prstGeom>
          </p:spPr>
        </p:pic>
        <p:pic>
          <p:nvPicPr>
            <p:cNvPr id="102" name="Picture 32">
              <a:extLst>
                <a:ext uri="{FF2B5EF4-FFF2-40B4-BE49-F238E27FC236}">
                  <a16:creationId xmlns:a16="http://schemas.microsoft.com/office/drawing/2014/main" id="{F5C5AD57-8E40-A781-1DBB-9394F6C5D56C}"/>
                </a:ext>
              </a:extLst>
            </p:cNvPr>
            <p:cNvPicPr>
              <a:picLocks noChangeAspect="1"/>
            </p:cNvPicPr>
            <p:nvPr/>
          </p:nvPicPr>
          <p:blipFill>
            <a:blip r:embed="rId4"/>
            <a:stretch>
              <a:fillRect/>
            </a:stretch>
          </p:blipFill>
          <p:spPr>
            <a:xfrm>
              <a:off x="1072330" y="1048593"/>
              <a:ext cx="2966798" cy="238902"/>
            </a:xfrm>
            <a:prstGeom prst="rect">
              <a:avLst/>
            </a:prstGeom>
          </p:spPr>
        </p:pic>
      </p:grpSp>
      <p:grpSp>
        <p:nvGrpSpPr>
          <p:cNvPr id="111" name="グループ化 110">
            <a:extLst>
              <a:ext uri="{FF2B5EF4-FFF2-40B4-BE49-F238E27FC236}">
                <a16:creationId xmlns:a16="http://schemas.microsoft.com/office/drawing/2014/main" id="{E3004AD0-B30E-85FD-626C-47B06627D6D6}"/>
              </a:ext>
            </a:extLst>
          </p:cNvPr>
          <p:cNvGrpSpPr/>
          <p:nvPr/>
        </p:nvGrpSpPr>
        <p:grpSpPr>
          <a:xfrm>
            <a:off x="3937721" y="2740378"/>
            <a:ext cx="1067860" cy="938564"/>
            <a:chOff x="3866697" y="2784768"/>
            <a:chExt cx="1067860" cy="938564"/>
          </a:xfrm>
        </p:grpSpPr>
        <p:pic>
          <p:nvPicPr>
            <p:cNvPr id="103" name="Picture 43">
              <a:extLst>
                <a:ext uri="{FF2B5EF4-FFF2-40B4-BE49-F238E27FC236}">
                  <a16:creationId xmlns:a16="http://schemas.microsoft.com/office/drawing/2014/main" id="{7A9D0645-8249-3CDD-9D82-24D7D31EEC01}"/>
                </a:ext>
              </a:extLst>
            </p:cNvPr>
            <p:cNvPicPr>
              <a:picLocks noChangeAspect="1"/>
            </p:cNvPicPr>
            <p:nvPr/>
          </p:nvPicPr>
          <p:blipFill>
            <a:blip r:embed="rId5"/>
            <a:stretch>
              <a:fillRect/>
            </a:stretch>
          </p:blipFill>
          <p:spPr>
            <a:xfrm>
              <a:off x="3866697" y="2784768"/>
              <a:ext cx="1067860" cy="737927"/>
            </a:xfrm>
            <a:prstGeom prst="rect">
              <a:avLst/>
            </a:prstGeom>
          </p:spPr>
        </p:pic>
        <p:sp>
          <p:nvSpPr>
            <p:cNvPr id="109" name="三角形 21">
              <a:extLst>
                <a:ext uri="{FF2B5EF4-FFF2-40B4-BE49-F238E27FC236}">
                  <a16:creationId xmlns:a16="http://schemas.microsoft.com/office/drawing/2014/main" id="{BC6A2B7C-534C-8182-6B24-1E11BC1F5D55}"/>
                </a:ext>
              </a:extLst>
            </p:cNvPr>
            <p:cNvSpPr/>
            <p:nvPr/>
          </p:nvSpPr>
          <p:spPr>
            <a:xfrm rot="5400000">
              <a:off x="4315794" y="3039464"/>
              <a:ext cx="210062" cy="1810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dirty="0">
                <a:solidFill>
                  <a:prstClr val="white"/>
                </a:solidFill>
                <a:latin typeface="游ゴシック" panose="020B0400000000000000" pitchFamily="50" charset="-128"/>
                <a:ea typeface="游ゴシック" panose="020B0400000000000000" pitchFamily="50" charset="-128"/>
              </a:endParaRPr>
            </a:p>
          </p:txBody>
        </p:sp>
        <p:pic>
          <p:nvPicPr>
            <p:cNvPr id="110" name="図 109">
              <a:extLst>
                <a:ext uri="{FF2B5EF4-FFF2-40B4-BE49-F238E27FC236}">
                  <a16:creationId xmlns:a16="http://schemas.microsoft.com/office/drawing/2014/main" id="{FCFE6DF6-33FB-CE3D-E41B-874F74DAF3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564543" y="3118574"/>
              <a:ext cx="257582" cy="604758"/>
            </a:xfrm>
            <a:prstGeom prst="rect">
              <a:avLst/>
            </a:prstGeom>
          </p:spPr>
        </p:pic>
      </p:grpSp>
    </p:spTree>
    <p:extLst>
      <p:ext uri="{BB962C8B-B14F-4D97-AF65-F5344CB8AC3E}">
        <p14:creationId xmlns:p14="http://schemas.microsoft.com/office/powerpoint/2010/main" val="2480605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34</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355AC39D-0BFE-544F-A70E-C5EA3B5FC190}"/>
              </a:ext>
            </a:extLst>
          </p:cNvPr>
          <p:cNvSpPr>
            <a:spLocks noGrp="1"/>
          </p:cNvSpPr>
          <p:nvPr>
            <p:ph type="title"/>
          </p:nvPr>
        </p:nvSpPr>
        <p:spPr/>
        <p:txBody>
          <a:bodyPr/>
          <a:lstStyle/>
          <a:p>
            <a:r>
              <a:rPr lang="en-US" altLang="ja-JP" dirty="0"/>
              <a:t>SP.</a:t>
            </a:r>
            <a:r>
              <a:rPr lang="ja-JP" altLang="en-US" dirty="0"/>
              <a:t> プッシュ</a:t>
            </a:r>
            <a:r>
              <a:rPr lang="en-US" altLang="ja-JP" dirty="0"/>
              <a:t>VIDEO</a:t>
            </a:r>
            <a:endParaRPr lang="ja-JP" altLang="en-US" dirty="0"/>
          </a:p>
        </p:txBody>
      </p:sp>
      <p:sp>
        <p:nvSpPr>
          <p:cNvPr id="18" name="正方形/長方形 17">
            <a:extLst>
              <a:ext uri="{FF2B5EF4-FFF2-40B4-BE49-F238E27FC236}">
                <a16:creationId xmlns:a16="http://schemas.microsoft.com/office/drawing/2014/main" id="{64C0284E-37B8-098A-8BF8-3BDAFE6D46B9}"/>
              </a:ext>
            </a:extLst>
          </p:cNvPr>
          <p:cNvSpPr/>
          <p:nvPr/>
        </p:nvSpPr>
        <p:spPr>
          <a:xfrm>
            <a:off x="789876" y="3793616"/>
            <a:ext cx="4393551" cy="267233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80285A1C-3ECC-4898-CBFB-984EF078AA2E}"/>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3" name="テキスト ボックス 22">
            <a:extLst>
              <a:ext uri="{FF2B5EF4-FFF2-40B4-BE49-F238E27FC236}">
                <a16:creationId xmlns:a16="http://schemas.microsoft.com/office/drawing/2014/main" id="{CBBEF9FD-5616-D0A0-7EEA-1665D2A2E381}"/>
              </a:ext>
            </a:extLst>
          </p:cNvPr>
          <p:cNvSpPr txBox="1"/>
          <p:nvPr/>
        </p:nvSpPr>
        <p:spPr>
          <a:xfrm>
            <a:off x="5570045" y="1061060"/>
            <a:ext cx="2108269"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プッシュ</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VIDEO</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24" name="直線コネクタ 23">
            <a:extLst>
              <a:ext uri="{FF2B5EF4-FFF2-40B4-BE49-F238E27FC236}">
                <a16:creationId xmlns:a16="http://schemas.microsoft.com/office/drawing/2014/main" id="{6D236EC3-6AAA-743F-FDB7-74DF378F2E1C}"/>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392E27C0-697D-E844-756C-B834980EE24F}"/>
              </a:ext>
            </a:extLst>
          </p:cNvPr>
          <p:cNvGrpSpPr/>
          <p:nvPr/>
        </p:nvGrpSpPr>
        <p:grpSpPr>
          <a:xfrm>
            <a:off x="8561689" y="5919847"/>
            <a:ext cx="2943518" cy="307777"/>
            <a:chOff x="8662738" y="5807242"/>
            <a:chExt cx="2943725" cy="307799"/>
          </a:xfrm>
        </p:grpSpPr>
        <p:cxnSp>
          <p:nvCxnSpPr>
            <p:cNvPr id="26" name="直線コネクタ 25">
              <a:extLst>
                <a:ext uri="{FF2B5EF4-FFF2-40B4-BE49-F238E27FC236}">
                  <a16:creationId xmlns:a16="http://schemas.microsoft.com/office/drawing/2014/main" id="{567E0ECE-E620-3678-25DD-6E0432F3252A}"/>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9165CF6-34DF-8EA5-E6FD-643AA30E0F6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8" name="テキスト ボックス 27">
              <a:extLst>
                <a:ext uri="{FF2B5EF4-FFF2-40B4-BE49-F238E27FC236}">
                  <a16:creationId xmlns:a16="http://schemas.microsoft.com/office/drawing/2014/main" id="{814BA6E4-19E6-419B-1105-1FB12D67E05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10</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9" name="テキスト プレースホルダー 1">
            <a:extLst>
              <a:ext uri="{FF2B5EF4-FFF2-40B4-BE49-F238E27FC236}">
                <a16:creationId xmlns:a16="http://schemas.microsoft.com/office/drawing/2014/main" id="{E810E86F-E598-8347-D64D-71893A3FB27F}"/>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スマホサイトでビデオストリーミング動画をプッシュ配信するメニューです。</a:t>
            </a: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ユーザーの興味を引く挙動であるため、長い視聴時間と高いクリック率が期待できます。</a:t>
            </a:r>
          </a:p>
        </p:txBody>
      </p:sp>
      <p:graphicFrame>
        <p:nvGraphicFramePr>
          <p:cNvPr id="30" name="表 29">
            <a:extLst>
              <a:ext uri="{FF2B5EF4-FFF2-40B4-BE49-F238E27FC236}">
                <a16:creationId xmlns:a16="http://schemas.microsoft.com/office/drawing/2014/main" id="{47C6EA0C-99DA-63D5-FB47-4234D12DF7A3}"/>
              </a:ext>
            </a:extLst>
          </p:cNvPr>
          <p:cNvGraphicFramePr>
            <a:graphicFrameLocks/>
          </p:cNvGraphicFramePr>
          <p:nvPr>
            <p:extLst>
              <p:ext uri="{D42A27DB-BD31-4B8C-83A1-F6EECF244321}">
                <p14:modId xmlns:p14="http://schemas.microsoft.com/office/powerpoint/2010/main" val="1534286356"/>
              </p:ext>
            </p:extLst>
          </p:nvPr>
        </p:nvGraphicFramePr>
        <p:xfrm>
          <a:off x="5650249" y="2141016"/>
          <a:ext cx="5854957" cy="3361182"/>
        </p:xfrm>
        <a:graphic>
          <a:graphicData uri="http://schemas.openxmlformats.org/drawingml/2006/table">
            <a:tbl>
              <a:tblPr firstRow="1" bandRow="1">
                <a:tableStyleId>{5940675A-B579-460E-94D1-54222C63F5DA}</a:tableStyleId>
              </a:tblPr>
              <a:tblGrid>
                <a:gridCol w="1323045">
                  <a:extLst>
                    <a:ext uri="{9D8B030D-6E8A-4147-A177-3AD203B41FA5}">
                      <a16:colId xmlns:a16="http://schemas.microsoft.com/office/drawing/2014/main" val="3635281353"/>
                    </a:ext>
                  </a:extLst>
                </a:gridCol>
                <a:gridCol w="1270529">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MP4</a:t>
                      </a:r>
                      <a:r>
                        <a:rPr kumimoji="1" lang="ja-JP" altLang="en-US" sz="1000" b="1" spc="0" baseline="0">
                          <a:latin typeface="游ゴシック"/>
                          <a:ea typeface="游ゴシック"/>
                        </a:rPr>
                        <a:t>、</a:t>
                      </a:r>
                      <a:r>
                        <a:rPr kumimoji="1" lang="en-US" altLang="ja-JP" sz="1000" b="1" spc="0" baseline="0">
                          <a:latin typeface="游ゴシック"/>
                          <a:ea typeface="游ゴシック"/>
                        </a:rPr>
                        <a:t>YouTube URL</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W16</a:t>
                      </a:r>
                      <a:r>
                        <a:rPr kumimoji="1" lang="ja-JP" altLang="en-US" sz="1000" b="1" spc="80" baseline="0">
                          <a:latin typeface="游ゴシック"/>
                          <a:ea typeface="游ゴシック"/>
                        </a:rPr>
                        <a:t>：</a:t>
                      </a:r>
                      <a:r>
                        <a:rPr kumimoji="1" lang="en-US" altLang="ja-JP" sz="1000" b="1" spc="80" baseline="0">
                          <a:latin typeface="游ゴシック"/>
                          <a:ea typeface="游ゴシック"/>
                        </a:rPr>
                        <a:t>H9</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10MB</a:t>
                      </a:r>
                      <a:r>
                        <a:rPr kumimoji="1" lang="ja-JP" altLang="en-US" sz="1000" b="1" spc="80" baseline="0">
                          <a:latin typeface="游ゴシック"/>
                          <a:ea typeface="游ゴシック"/>
                        </a:rPr>
                        <a:t>以内</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a:t>
                      </a:r>
                      <a:r>
                        <a:rPr kumimoji="1" lang="ja-JP" altLang="en-US" sz="1000" b="1" spc="80" baseline="0">
                          <a:latin typeface="游ゴシック"/>
                          <a:ea typeface="游ゴシック"/>
                        </a:rPr>
                        <a:t>秒推奨</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dirty="0">
                          <a:latin typeface="游ゴシック"/>
                          <a:ea typeface="游ゴシック"/>
                        </a:rPr>
                        <a:t>　</a:t>
                      </a:r>
                      <a:r>
                        <a:rPr lang="en-US" altLang="ja-JP" sz="1000" b="1" spc="80" baseline="0" dirty="0">
                          <a:latin typeface="游ゴシック"/>
                          <a:ea typeface="游ゴシック"/>
                        </a:rPr>
                        <a:t>7</a:t>
                      </a:r>
                      <a:r>
                        <a:rPr lang="ja-JP" altLang="en-US" sz="1000" b="1" spc="80" baseline="0" dirty="0">
                          <a:latin typeface="游ゴシック"/>
                          <a:ea typeface="游ゴシック"/>
                        </a:rPr>
                        <a:t>営業日前</a:t>
                      </a:r>
                      <a:endParaRPr kumimoji="1" lang="ja-JP" altLang="en-US" sz="1000" b="1" spc="80" baseline="0" dirty="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en-US" altLang="ja-JP" sz="1000" b="1" spc="80" baseline="0" dirty="0">
                          <a:latin typeface="游ゴシック"/>
                          <a:ea typeface="游ゴシック"/>
                        </a:rPr>
                        <a:t>5</a:t>
                      </a:r>
                      <a:r>
                        <a:rPr lang="ja-JP" altLang="en-US" sz="1000" b="1" spc="80" baseline="0" dirty="0">
                          <a:latin typeface="游ゴシック"/>
                          <a:ea typeface="游ゴシック"/>
                        </a:rPr>
                        <a:t>営業日前</a:t>
                      </a:r>
                      <a:endParaRPr kumimoji="1" lang="ja-JP" altLang="en-US" sz="1000" b="1" spc="80" baseline="0" dirty="0"/>
                    </a:p>
                  </a:txBody>
                  <a:tcPr marL="215985" marR="35996"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92426627"/>
                  </a:ext>
                </a:extLst>
              </a:tr>
            </a:tbl>
          </a:graphicData>
        </a:graphic>
      </p:graphicFrame>
      <p:grpSp>
        <p:nvGrpSpPr>
          <p:cNvPr id="103" name="グループ化 102">
            <a:extLst>
              <a:ext uri="{FF2B5EF4-FFF2-40B4-BE49-F238E27FC236}">
                <a16:creationId xmlns:a16="http://schemas.microsoft.com/office/drawing/2014/main" id="{956976AF-EFA3-F569-72B7-F7F306CF44BD}"/>
              </a:ext>
            </a:extLst>
          </p:cNvPr>
          <p:cNvGrpSpPr/>
          <p:nvPr/>
        </p:nvGrpSpPr>
        <p:grpSpPr>
          <a:xfrm>
            <a:off x="961225" y="3918591"/>
            <a:ext cx="2664219" cy="2359185"/>
            <a:chOff x="970471" y="3813609"/>
            <a:chExt cx="2664406" cy="2359350"/>
          </a:xfrm>
        </p:grpSpPr>
        <p:sp>
          <p:nvSpPr>
            <p:cNvPr id="104" name="テキスト ボックス 103">
              <a:extLst>
                <a:ext uri="{FF2B5EF4-FFF2-40B4-BE49-F238E27FC236}">
                  <a16:creationId xmlns:a16="http://schemas.microsoft.com/office/drawing/2014/main" id="{D843D5D7-89A1-69FF-3074-FFED42AAD2D4}"/>
                </a:ext>
              </a:extLst>
            </p:cNvPr>
            <p:cNvSpPr txBox="1"/>
            <p:nvPr/>
          </p:nvSpPr>
          <p:spPr>
            <a:xfrm>
              <a:off x="970471" y="3813609"/>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105" name="テキスト ボックス 104">
              <a:extLst>
                <a:ext uri="{FF2B5EF4-FFF2-40B4-BE49-F238E27FC236}">
                  <a16:creationId xmlns:a16="http://schemas.microsoft.com/office/drawing/2014/main" id="{07650483-4027-AD98-5800-5394B9780DA7}"/>
                </a:ext>
              </a:extLst>
            </p:cNvPr>
            <p:cNvSpPr txBox="1"/>
            <p:nvPr/>
          </p:nvSpPr>
          <p:spPr>
            <a:xfrm>
              <a:off x="2514297" y="4595412"/>
              <a:ext cx="1076627" cy="323188"/>
            </a:xfrm>
            <a:prstGeom prst="rect">
              <a:avLst/>
            </a:prstGeom>
            <a:noFill/>
          </p:spPr>
          <p:txBody>
            <a:bodyPr wrap="squar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下部帯テロップ</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40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字以内</a:t>
              </a:r>
            </a:p>
          </p:txBody>
        </p:sp>
        <p:sp>
          <p:nvSpPr>
            <p:cNvPr id="106" name="テキスト ボックス 105">
              <a:extLst>
                <a:ext uri="{FF2B5EF4-FFF2-40B4-BE49-F238E27FC236}">
                  <a16:creationId xmlns:a16="http://schemas.microsoft.com/office/drawing/2014/main" id="{F131D31E-CBE7-F289-B6DD-E7C299964F6C}"/>
                </a:ext>
              </a:extLst>
            </p:cNvPr>
            <p:cNvSpPr txBox="1"/>
            <p:nvPr/>
          </p:nvSpPr>
          <p:spPr>
            <a:xfrm>
              <a:off x="2514298" y="5508744"/>
              <a:ext cx="1120579" cy="323188"/>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メッセージ</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10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文字</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×2</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行まで</a:t>
              </a:r>
            </a:p>
          </p:txBody>
        </p:sp>
        <p:pic>
          <p:nvPicPr>
            <p:cNvPr id="107" name="図 106">
              <a:extLst>
                <a:ext uri="{FF2B5EF4-FFF2-40B4-BE49-F238E27FC236}">
                  <a16:creationId xmlns:a16="http://schemas.microsoft.com/office/drawing/2014/main" id="{F98DB112-38B9-7A75-0E11-84F868003C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594" y="5291404"/>
              <a:ext cx="1230405" cy="881555"/>
            </a:xfrm>
            <a:prstGeom prst="rect">
              <a:avLst/>
            </a:prstGeom>
          </p:spPr>
        </p:pic>
        <p:sp>
          <p:nvSpPr>
            <p:cNvPr id="108" name="テキスト ボックス 107">
              <a:extLst>
                <a:ext uri="{FF2B5EF4-FFF2-40B4-BE49-F238E27FC236}">
                  <a16:creationId xmlns:a16="http://schemas.microsoft.com/office/drawing/2014/main" id="{63A98F68-CCF0-6763-3F10-8CCD3530011E}"/>
                </a:ext>
              </a:extLst>
            </p:cNvPr>
            <p:cNvSpPr txBox="1"/>
            <p:nvPr/>
          </p:nvSpPr>
          <p:spPr>
            <a:xfrm>
              <a:off x="1081584" y="5525501"/>
              <a:ext cx="1082425" cy="307799"/>
            </a:xfrm>
            <a:prstGeom prst="rect">
              <a:avLst/>
            </a:prstGeom>
            <a:noFill/>
          </p:spPr>
          <p:txBody>
            <a:bodyPr wrap="none" rtlCol="0">
              <a:spAutoFit/>
            </a:bodyPr>
            <a:lstStyle/>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endParaRPr kumimoji="1" lang="en-US" altLang="ja-JP" sz="700" kern="1200">
                <a:solidFill>
                  <a:prstClr val="white"/>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p>
          </p:txBody>
        </p:sp>
        <p:pic>
          <p:nvPicPr>
            <p:cNvPr id="109" name="図 108">
              <a:extLst>
                <a:ext uri="{FF2B5EF4-FFF2-40B4-BE49-F238E27FC236}">
                  <a16:creationId xmlns:a16="http://schemas.microsoft.com/office/drawing/2014/main" id="{CC4BFA5E-FD86-26EE-35B1-88EBC317AA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207" y="3975493"/>
              <a:ext cx="1230405" cy="881555"/>
            </a:xfrm>
            <a:prstGeom prst="rect">
              <a:avLst/>
            </a:prstGeom>
          </p:spPr>
        </p:pic>
        <p:sp>
          <p:nvSpPr>
            <p:cNvPr id="110" name="三角形 21">
              <a:extLst>
                <a:ext uri="{FF2B5EF4-FFF2-40B4-BE49-F238E27FC236}">
                  <a16:creationId xmlns:a16="http://schemas.microsoft.com/office/drawing/2014/main" id="{BB25998A-70F2-F58A-1627-8229C4DC1EEE}"/>
                </a:ext>
              </a:extLst>
            </p:cNvPr>
            <p:cNvSpPr/>
            <p:nvPr/>
          </p:nvSpPr>
          <p:spPr>
            <a:xfrm rot="5400000">
              <a:off x="1485745" y="4259735"/>
              <a:ext cx="274099" cy="2362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000" kern="1200">
                <a:solidFill>
                  <a:prstClr val="white"/>
                </a:solidFill>
                <a:latin typeface="游ゴシック" panose="020B0400000000000000" pitchFamily="50" charset="-128"/>
                <a:ea typeface="游ゴシック" panose="020B0400000000000000" pitchFamily="50" charset="-128"/>
              </a:endParaRPr>
            </a:p>
          </p:txBody>
        </p:sp>
        <p:sp>
          <p:nvSpPr>
            <p:cNvPr id="111" name="矢印: 山形 110">
              <a:extLst>
                <a:ext uri="{FF2B5EF4-FFF2-40B4-BE49-F238E27FC236}">
                  <a16:creationId xmlns:a16="http://schemas.microsoft.com/office/drawing/2014/main" id="{44F63E3A-D4B6-E94D-576F-A4EACAC1B122}"/>
                </a:ext>
              </a:extLst>
            </p:cNvPr>
            <p:cNvSpPr/>
            <p:nvPr/>
          </p:nvSpPr>
          <p:spPr>
            <a:xfrm rot="5400000">
              <a:off x="1557364" y="4880023"/>
              <a:ext cx="125755" cy="243248"/>
            </a:xfrm>
            <a:prstGeom prst="chevron">
              <a:avLst>
                <a:gd name="adj" fmla="val 68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400" kern="1200">
                <a:solidFill>
                  <a:prstClr val="white"/>
                </a:solidFill>
                <a:latin typeface="游ゴシック" panose="020B0400000000000000" pitchFamily="50" charset="-128"/>
                <a:ea typeface="游ゴシック" panose="020B0400000000000000" pitchFamily="50" charset="-128"/>
              </a:endParaRPr>
            </a:p>
          </p:txBody>
        </p:sp>
        <p:sp>
          <p:nvSpPr>
            <p:cNvPr id="112" name="テキスト ボックス 111">
              <a:extLst>
                <a:ext uri="{FF2B5EF4-FFF2-40B4-BE49-F238E27FC236}">
                  <a16:creationId xmlns:a16="http://schemas.microsoft.com/office/drawing/2014/main" id="{6D45DC12-579C-6166-BCCE-571DCD25DC5A}"/>
                </a:ext>
              </a:extLst>
            </p:cNvPr>
            <p:cNvSpPr txBox="1"/>
            <p:nvPr/>
          </p:nvSpPr>
          <p:spPr>
            <a:xfrm>
              <a:off x="970471" y="5126412"/>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（終了後）</a:t>
              </a:r>
            </a:p>
          </p:txBody>
        </p:sp>
        <p:cxnSp>
          <p:nvCxnSpPr>
            <p:cNvPr id="113" name="直線コネクタ 112">
              <a:extLst>
                <a:ext uri="{FF2B5EF4-FFF2-40B4-BE49-F238E27FC236}">
                  <a16:creationId xmlns:a16="http://schemas.microsoft.com/office/drawing/2014/main" id="{BA0D0336-570A-ECAE-1633-297ECFCB82FD}"/>
                </a:ext>
              </a:extLst>
            </p:cNvPr>
            <p:cNvCxnSpPr>
              <a:cxnSpLocks/>
            </p:cNvCxnSpPr>
            <p:nvPr/>
          </p:nvCxnSpPr>
          <p:spPr>
            <a:xfrm>
              <a:off x="2164217" y="4749522"/>
              <a:ext cx="288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B7231F68-5D6F-A988-64E2-FE1A916601E3}"/>
                </a:ext>
              </a:extLst>
            </p:cNvPr>
            <p:cNvCxnSpPr>
              <a:cxnSpLocks/>
            </p:cNvCxnSpPr>
            <p:nvPr/>
          </p:nvCxnSpPr>
          <p:spPr>
            <a:xfrm>
              <a:off x="2092217" y="5663223"/>
              <a:ext cx="360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grpSp>
      <p:grpSp>
        <p:nvGrpSpPr>
          <p:cNvPr id="115" name="グループ化 114">
            <a:extLst>
              <a:ext uri="{FF2B5EF4-FFF2-40B4-BE49-F238E27FC236}">
                <a16:creationId xmlns:a16="http://schemas.microsoft.com/office/drawing/2014/main" id="{C1FBB288-58B0-FE86-93CF-E40D296559A9}"/>
              </a:ext>
            </a:extLst>
          </p:cNvPr>
          <p:cNvGrpSpPr/>
          <p:nvPr/>
        </p:nvGrpSpPr>
        <p:grpSpPr>
          <a:xfrm>
            <a:off x="3848209" y="5009600"/>
            <a:ext cx="1100304" cy="1241525"/>
            <a:chOff x="4064880" y="4974955"/>
            <a:chExt cx="1140039" cy="1286359"/>
          </a:xfrm>
          <a:solidFill>
            <a:schemeClr val="bg1"/>
          </a:solidFill>
        </p:grpSpPr>
        <p:sp>
          <p:nvSpPr>
            <p:cNvPr id="116" name="角丸四角形 107">
              <a:extLst>
                <a:ext uri="{FF2B5EF4-FFF2-40B4-BE49-F238E27FC236}">
                  <a16:creationId xmlns:a16="http://schemas.microsoft.com/office/drawing/2014/main" id="{B118ED00-DA59-536C-89FE-7631464E67AE}"/>
                </a:ext>
              </a:extLst>
            </p:cNvPr>
            <p:cNvSpPr/>
            <p:nvPr/>
          </p:nvSpPr>
          <p:spPr>
            <a:xfrm>
              <a:off x="4064880" y="4974955"/>
              <a:ext cx="1140039" cy="1286359"/>
            </a:xfrm>
            <a:prstGeom prst="roundRect">
              <a:avLst>
                <a:gd name="adj" fmla="val 9625"/>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58" rtl="0">
                <a:defRPr/>
              </a:pPr>
              <a:r>
                <a:rPr kumimoji="1" lang="ja-JP" altLang="en-US" sz="1050" b="1" kern="1200" dirty="0">
                  <a:solidFill>
                    <a:prstClr val="black"/>
                  </a:solidFill>
                  <a:latin typeface="游ゴシック" panose="020B0400000000000000" pitchFamily="50" charset="-128"/>
                  <a:ea typeface="游ゴシック" panose="020B0400000000000000" pitchFamily="50" charset="-128"/>
                </a:rPr>
                <a:t>サンプル</a:t>
              </a:r>
              <a:endParaRPr kumimoji="1" lang="ja-JP" altLang="en-US" sz="800" b="1" kern="1200" dirty="0">
                <a:solidFill>
                  <a:prstClr val="black"/>
                </a:solidFill>
                <a:latin typeface="游ゴシック" panose="020B0400000000000000" pitchFamily="50" charset="-128"/>
                <a:ea typeface="游ゴシック" panose="020B0400000000000000" pitchFamily="50" charset="-128"/>
              </a:endParaRPr>
            </a:p>
          </p:txBody>
        </p:sp>
        <p:pic>
          <p:nvPicPr>
            <p:cNvPr id="117" name="図 116">
              <a:extLst>
                <a:ext uri="{FF2B5EF4-FFF2-40B4-BE49-F238E27FC236}">
                  <a16:creationId xmlns:a16="http://schemas.microsoft.com/office/drawing/2014/main" id="{82E2E3CA-DBD5-5B16-FDA6-DD87575C21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111" b="8309"/>
            <a:stretch/>
          </p:blipFill>
          <p:spPr>
            <a:xfrm>
              <a:off x="4081159" y="5263975"/>
              <a:ext cx="1117293" cy="922650"/>
            </a:xfrm>
            <a:prstGeom prst="rect">
              <a:avLst/>
            </a:prstGeom>
            <a:grpFill/>
          </p:spPr>
        </p:pic>
      </p:grpSp>
      <p:sp>
        <p:nvSpPr>
          <p:cNvPr id="118" name="テキスト ボックス 117">
            <a:extLst>
              <a:ext uri="{FF2B5EF4-FFF2-40B4-BE49-F238E27FC236}">
                <a16:creationId xmlns:a16="http://schemas.microsoft.com/office/drawing/2014/main" id="{0F77B685-9A18-71EA-F5B8-0BE8B15273F3}"/>
              </a:ext>
            </a:extLst>
          </p:cNvPr>
          <p:cNvSpPr txBox="1"/>
          <p:nvPr/>
        </p:nvSpPr>
        <p:spPr>
          <a:xfrm>
            <a:off x="5566775" y="4770627"/>
            <a:ext cx="3227917" cy="1208279"/>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algn="l" defTabSz="914358" rtl="0">
              <a:lnSpc>
                <a:spcPct val="150000"/>
              </a:lnSpc>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　　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フレームレート</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：規定なし</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音声は自動ミュート再生となります。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端末によって改行の位置は変わります。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 name="テキスト プレースホルダー 1">
            <a:extLst>
              <a:ext uri="{FF2B5EF4-FFF2-40B4-BE49-F238E27FC236}">
                <a16:creationId xmlns:a16="http://schemas.microsoft.com/office/drawing/2014/main" id="{167F104E-7ED2-8210-48A4-FC4D59F80F8D}"/>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3" name="正方形/長方形 2">
            <a:extLst>
              <a:ext uri="{FF2B5EF4-FFF2-40B4-BE49-F238E27FC236}">
                <a16:creationId xmlns:a16="http://schemas.microsoft.com/office/drawing/2014/main" id="{13D30083-B8ED-DD98-796E-D11754586F05}"/>
              </a:ext>
            </a:extLst>
          </p:cNvPr>
          <p:cNvSpPr/>
          <p:nvPr/>
        </p:nvSpPr>
        <p:spPr>
          <a:xfrm>
            <a:off x="789876" y="953904"/>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F7A4D4FA-6F82-3E61-7EE5-5ECC500D5ADC}"/>
              </a:ext>
            </a:extLst>
          </p:cNvPr>
          <p:cNvSpPr txBox="1"/>
          <p:nvPr/>
        </p:nvSpPr>
        <p:spPr>
          <a:xfrm>
            <a:off x="3088238" y="691370"/>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
        <p:nvSpPr>
          <p:cNvPr id="6" name="正方形/長方形 5">
            <a:extLst>
              <a:ext uri="{FF2B5EF4-FFF2-40B4-BE49-F238E27FC236}">
                <a16:creationId xmlns:a16="http://schemas.microsoft.com/office/drawing/2014/main" id="{B126239A-43B5-9026-4980-BE79B6B0B85D}"/>
              </a:ext>
            </a:extLst>
          </p:cNvPr>
          <p:cNvSpPr/>
          <p:nvPr/>
        </p:nvSpPr>
        <p:spPr>
          <a:xfrm>
            <a:off x="3121209" y="953904"/>
            <a:ext cx="2062218"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21EF8999-7AE8-4CA2-599E-85DCCEAD22F9}"/>
              </a:ext>
            </a:extLst>
          </p:cNvPr>
          <p:cNvGrpSpPr/>
          <p:nvPr/>
        </p:nvGrpSpPr>
        <p:grpSpPr>
          <a:xfrm>
            <a:off x="3281313" y="1046931"/>
            <a:ext cx="1777752" cy="2587478"/>
            <a:chOff x="5556963" y="2091507"/>
            <a:chExt cx="2931644" cy="4266943"/>
          </a:xfrm>
        </p:grpSpPr>
        <p:pic>
          <p:nvPicPr>
            <p:cNvPr id="10" name="図 9">
              <a:extLst>
                <a:ext uri="{FF2B5EF4-FFF2-40B4-BE49-F238E27FC236}">
                  <a16:creationId xmlns:a16="http://schemas.microsoft.com/office/drawing/2014/main" id="{78EE066F-7840-EC29-4174-683D4C70191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a:ext>
              </a:extLst>
            </a:blip>
            <a:srcRect t="-9"/>
            <a:stretch/>
          </p:blipFill>
          <p:spPr>
            <a:xfrm>
              <a:off x="5556963" y="2091507"/>
              <a:ext cx="2931644" cy="3867427"/>
            </a:xfrm>
            <a:prstGeom prst="rect">
              <a:avLst/>
            </a:prstGeom>
            <a:ln>
              <a:noFill/>
            </a:ln>
            <a:effectLst/>
          </p:spPr>
        </p:pic>
        <p:sp>
          <p:nvSpPr>
            <p:cNvPr id="11" name="二等辺三角形 10">
              <a:extLst>
                <a:ext uri="{FF2B5EF4-FFF2-40B4-BE49-F238E27FC236}">
                  <a16:creationId xmlns:a16="http://schemas.microsoft.com/office/drawing/2014/main" id="{85C5F317-AEB5-9FE3-0E6E-9BD2D4F03747}"/>
                </a:ext>
              </a:extLst>
            </p:cNvPr>
            <p:cNvSpPr>
              <a:spLocks noChangeAspect="1"/>
            </p:cNvSpPr>
            <p:nvPr/>
          </p:nvSpPr>
          <p:spPr>
            <a:xfrm rot="5400000">
              <a:off x="6474416" y="2435357"/>
              <a:ext cx="356175" cy="30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0B11F47E-8BB4-C53E-DE45-6F5E4569C2A9}"/>
                </a:ext>
              </a:extLst>
            </p:cNvPr>
            <p:cNvGrpSpPr/>
            <p:nvPr/>
          </p:nvGrpSpPr>
          <p:grpSpPr>
            <a:xfrm>
              <a:off x="6887520" y="4871474"/>
              <a:ext cx="1554994" cy="1486976"/>
              <a:chOff x="4088858" y="2859573"/>
              <a:chExt cx="943016" cy="901767"/>
            </a:xfrm>
          </p:grpSpPr>
          <p:grpSp>
            <p:nvGrpSpPr>
              <p:cNvPr id="14" name="グループ化 13">
                <a:extLst>
                  <a:ext uri="{FF2B5EF4-FFF2-40B4-BE49-F238E27FC236}">
                    <a16:creationId xmlns:a16="http://schemas.microsoft.com/office/drawing/2014/main" id="{379D0C6C-4FAB-024A-1D04-682A5DBD9A07}"/>
                  </a:ext>
                </a:extLst>
              </p:cNvPr>
              <p:cNvGrpSpPr/>
              <p:nvPr/>
            </p:nvGrpSpPr>
            <p:grpSpPr>
              <a:xfrm>
                <a:off x="4088858" y="2859573"/>
                <a:ext cx="943016" cy="675648"/>
                <a:chOff x="-1743744" y="6792049"/>
                <a:chExt cx="943016" cy="675648"/>
              </a:xfrm>
            </p:grpSpPr>
            <p:pic>
              <p:nvPicPr>
                <p:cNvPr id="16" name="図 15">
                  <a:extLst>
                    <a:ext uri="{FF2B5EF4-FFF2-40B4-BE49-F238E27FC236}">
                      <a16:creationId xmlns:a16="http://schemas.microsoft.com/office/drawing/2014/main" id="{58F2C22C-42A2-4044-F89F-F25F2B12B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744" y="6792049"/>
                  <a:ext cx="943016" cy="675648"/>
                </a:xfrm>
                <a:prstGeom prst="rect">
                  <a:avLst/>
                </a:prstGeom>
              </p:spPr>
            </p:pic>
            <p:sp>
              <p:nvSpPr>
                <p:cNvPr id="17" name="三角形 21">
                  <a:extLst>
                    <a:ext uri="{FF2B5EF4-FFF2-40B4-BE49-F238E27FC236}">
                      <a16:creationId xmlns:a16="http://schemas.microsoft.com/office/drawing/2014/main" id="{B8253962-25C8-C508-69FA-2F9F2603E6C5}"/>
                    </a:ext>
                  </a:extLst>
                </p:cNvPr>
                <p:cNvSpPr/>
                <p:nvPr/>
              </p:nvSpPr>
              <p:spPr>
                <a:xfrm rot="5400000">
                  <a:off x="-1367016" y="7009900"/>
                  <a:ext cx="210077" cy="1811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dirty="0">
                    <a:solidFill>
                      <a:prstClr val="white"/>
                    </a:solidFill>
                    <a:latin typeface="游ゴシック" panose="020B0400000000000000" pitchFamily="50" charset="-128"/>
                    <a:ea typeface="游ゴシック" panose="020B0400000000000000" pitchFamily="50" charset="-128"/>
                  </a:endParaRPr>
                </a:p>
              </p:txBody>
            </p:sp>
          </p:grpSp>
          <p:pic>
            <p:nvPicPr>
              <p:cNvPr id="15" name="図 14">
                <a:extLst>
                  <a:ext uri="{FF2B5EF4-FFF2-40B4-BE49-F238E27FC236}">
                    <a16:creationId xmlns:a16="http://schemas.microsoft.com/office/drawing/2014/main" id="{5BF3AF73-7DE3-D50F-D782-7162E704F2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661081" y="3156540"/>
                <a:ext cx="257600" cy="604800"/>
              </a:xfrm>
              <a:prstGeom prst="rect">
                <a:avLst/>
              </a:prstGeom>
            </p:spPr>
          </p:pic>
        </p:grpSp>
      </p:grpSp>
      <p:grpSp>
        <p:nvGrpSpPr>
          <p:cNvPr id="21" name="グループ化 20">
            <a:extLst>
              <a:ext uri="{FF2B5EF4-FFF2-40B4-BE49-F238E27FC236}">
                <a16:creationId xmlns:a16="http://schemas.microsoft.com/office/drawing/2014/main" id="{D08814BE-6ACF-9823-DFA9-A46D51B4E1CF}"/>
              </a:ext>
            </a:extLst>
          </p:cNvPr>
          <p:cNvGrpSpPr/>
          <p:nvPr/>
        </p:nvGrpSpPr>
        <p:grpSpPr>
          <a:xfrm>
            <a:off x="946429" y="1047043"/>
            <a:ext cx="1777753" cy="2587366"/>
            <a:chOff x="1560025" y="2091691"/>
            <a:chExt cx="2931646" cy="4266759"/>
          </a:xfrm>
        </p:grpSpPr>
        <p:pic>
          <p:nvPicPr>
            <p:cNvPr id="22" name="図 21" descr="スクリーンショットの画面&#10;&#10;自動的に生成された説明">
              <a:extLst>
                <a:ext uri="{FF2B5EF4-FFF2-40B4-BE49-F238E27FC236}">
                  <a16:creationId xmlns:a16="http://schemas.microsoft.com/office/drawing/2014/main" id="{8D2B017D-2888-AB39-0D29-0B117F3B9A24}"/>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a:ext>
              </a:extLst>
            </a:blip>
            <a:srcRect/>
            <a:stretch/>
          </p:blipFill>
          <p:spPr>
            <a:xfrm>
              <a:off x="1560025" y="2091691"/>
              <a:ext cx="2931646" cy="3878662"/>
            </a:xfrm>
            <a:prstGeom prst="rect">
              <a:avLst/>
            </a:prstGeom>
            <a:ln>
              <a:noFill/>
            </a:ln>
            <a:effectLst/>
          </p:spPr>
        </p:pic>
        <p:grpSp>
          <p:nvGrpSpPr>
            <p:cNvPr id="34" name="グループ化 33">
              <a:extLst>
                <a:ext uri="{FF2B5EF4-FFF2-40B4-BE49-F238E27FC236}">
                  <a16:creationId xmlns:a16="http://schemas.microsoft.com/office/drawing/2014/main" id="{0A24E88A-854E-3C67-5673-DC286E0B3850}"/>
                </a:ext>
              </a:extLst>
            </p:cNvPr>
            <p:cNvGrpSpPr/>
            <p:nvPr/>
          </p:nvGrpSpPr>
          <p:grpSpPr>
            <a:xfrm>
              <a:off x="2889546" y="4871474"/>
              <a:ext cx="1554994" cy="1486976"/>
              <a:chOff x="4088858" y="2859573"/>
              <a:chExt cx="943016" cy="901767"/>
            </a:xfrm>
          </p:grpSpPr>
          <p:grpSp>
            <p:nvGrpSpPr>
              <p:cNvPr id="35" name="グループ化 34">
                <a:extLst>
                  <a:ext uri="{FF2B5EF4-FFF2-40B4-BE49-F238E27FC236}">
                    <a16:creationId xmlns:a16="http://schemas.microsoft.com/office/drawing/2014/main" id="{7C2F61BA-11DC-24F7-0B2A-53D4BE5DD058}"/>
                  </a:ext>
                </a:extLst>
              </p:cNvPr>
              <p:cNvGrpSpPr/>
              <p:nvPr/>
            </p:nvGrpSpPr>
            <p:grpSpPr>
              <a:xfrm>
                <a:off x="4088858" y="2859573"/>
                <a:ext cx="943016" cy="675648"/>
                <a:chOff x="-1743744" y="6792049"/>
                <a:chExt cx="943016" cy="675648"/>
              </a:xfrm>
            </p:grpSpPr>
            <p:pic>
              <p:nvPicPr>
                <p:cNvPr id="37" name="図 36">
                  <a:extLst>
                    <a:ext uri="{FF2B5EF4-FFF2-40B4-BE49-F238E27FC236}">
                      <a16:creationId xmlns:a16="http://schemas.microsoft.com/office/drawing/2014/main" id="{611B4265-0061-D461-BD85-FEF028FFC3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744" y="6792049"/>
                  <a:ext cx="943016" cy="675648"/>
                </a:xfrm>
                <a:prstGeom prst="rect">
                  <a:avLst/>
                </a:prstGeom>
              </p:spPr>
            </p:pic>
            <p:sp>
              <p:nvSpPr>
                <p:cNvPr id="38" name="三角形 21">
                  <a:extLst>
                    <a:ext uri="{FF2B5EF4-FFF2-40B4-BE49-F238E27FC236}">
                      <a16:creationId xmlns:a16="http://schemas.microsoft.com/office/drawing/2014/main" id="{4B41BB3A-1182-1087-7C8F-42A548F00940}"/>
                    </a:ext>
                  </a:extLst>
                </p:cNvPr>
                <p:cNvSpPr/>
                <p:nvPr/>
              </p:nvSpPr>
              <p:spPr>
                <a:xfrm rot="5400000">
                  <a:off x="-1367016" y="7009900"/>
                  <a:ext cx="210077" cy="1811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dirty="0">
                    <a:solidFill>
                      <a:prstClr val="white"/>
                    </a:solidFill>
                    <a:latin typeface="游ゴシック" panose="020B0400000000000000" pitchFamily="50" charset="-128"/>
                    <a:ea typeface="游ゴシック" panose="020B0400000000000000" pitchFamily="50" charset="-128"/>
                  </a:endParaRPr>
                </a:p>
              </p:txBody>
            </p:sp>
          </p:grpSp>
          <p:pic>
            <p:nvPicPr>
              <p:cNvPr id="36" name="図 35">
                <a:extLst>
                  <a:ext uri="{FF2B5EF4-FFF2-40B4-BE49-F238E27FC236}">
                    <a16:creationId xmlns:a16="http://schemas.microsoft.com/office/drawing/2014/main" id="{83C81334-0DD3-CFEF-4D01-CEB4E36092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661081" y="3156540"/>
                <a:ext cx="257600" cy="604800"/>
              </a:xfrm>
              <a:prstGeom prst="rect">
                <a:avLst/>
              </a:prstGeom>
            </p:spPr>
          </p:pic>
        </p:grpSp>
      </p:grpSp>
      <p:sp>
        <p:nvSpPr>
          <p:cNvPr id="39" name="テキスト ボックス 38">
            <a:extLst>
              <a:ext uri="{FF2B5EF4-FFF2-40B4-BE49-F238E27FC236}">
                <a16:creationId xmlns:a16="http://schemas.microsoft.com/office/drawing/2014/main" id="{1F6397CE-E013-9181-91E7-DE805BCF31E1}"/>
              </a:ext>
            </a:extLst>
          </p:cNvPr>
          <p:cNvSpPr txBox="1"/>
          <p:nvPr/>
        </p:nvSpPr>
        <p:spPr>
          <a:xfrm>
            <a:off x="620203" y="705999"/>
            <a:ext cx="2598502"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pic>
        <p:nvPicPr>
          <p:cNvPr id="40" name="図 39">
            <a:extLst>
              <a:ext uri="{FF2B5EF4-FFF2-40B4-BE49-F238E27FC236}">
                <a16:creationId xmlns:a16="http://schemas.microsoft.com/office/drawing/2014/main" id="{B7CE5CBD-6AC2-2CEB-B6C5-F1566E30B4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75445" y="1061060"/>
            <a:ext cx="1700962" cy="370253"/>
          </a:xfrm>
          <a:prstGeom prst="rect">
            <a:avLst/>
          </a:prstGeom>
        </p:spPr>
      </p:pic>
      <p:pic>
        <p:nvPicPr>
          <p:cNvPr id="41" name="図 40">
            <a:extLst>
              <a:ext uri="{FF2B5EF4-FFF2-40B4-BE49-F238E27FC236}">
                <a16:creationId xmlns:a16="http://schemas.microsoft.com/office/drawing/2014/main" id="{B3D65090-E84A-6133-DB73-ADB4831AC7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8720" y="1041447"/>
            <a:ext cx="1700962" cy="370253"/>
          </a:xfrm>
          <a:prstGeom prst="rect">
            <a:avLst/>
          </a:prstGeom>
        </p:spPr>
      </p:pic>
      <p:sp>
        <p:nvSpPr>
          <p:cNvPr id="42" name="正方形/長方形 41">
            <a:extLst>
              <a:ext uri="{FF2B5EF4-FFF2-40B4-BE49-F238E27FC236}">
                <a16:creationId xmlns:a16="http://schemas.microsoft.com/office/drawing/2014/main" id="{2D0B0239-8B79-74EB-4922-B15E4662DC6C}"/>
              </a:ext>
            </a:extLst>
          </p:cNvPr>
          <p:cNvSpPr/>
          <p:nvPr/>
        </p:nvSpPr>
        <p:spPr>
          <a:xfrm>
            <a:off x="955989" y="1436681"/>
            <a:ext cx="1716560"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60D0FC4A-C84D-2225-0320-1C107258A72D}"/>
              </a:ext>
            </a:extLst>
          </p:cNvPr>
          <p:cNvSpPr/>
          <p:nvPr/>
        </p:nvSpPr>
        <p:spPr>
          <a:xfrm>
            <a:off x="3304185" y="1431657"/>
            <a:ext cx="1740132"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6763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1A5FD3B-6D22-CF20-040C-AC672DB55AFF}"/>
              </a:ext>
            </a:extLst>
          </p:cNvPr>
          <p:cNvSpPr/>
          <p:nvPr/>
        </p:nvSpPr>
        <p:spPr>
          <a:xfrm>
            <a:off x="789876" y="3793616"/>
            <a:ext cx="4393551" cy="267233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 name="角丸四角形 107">
            <a:extLst>
              <a:ext uri="{FF2B5EF4-FFF2-40B4-BE49-F238E27FC236}">
                <a16:creationId xmlns:a16="http://schemas.microsoft.com/office/drawing/2014/main" id="{04667E9B-CE87-868E-8B81-2A1DDC955AEE}"/>
              </a:ext>
            </a:extLst>
          </p:cNvPr>
          <p:cNvSpPr/>
          <p:nvPr/>
        </p:nvSpPr>
        <p:spPr>
          <a:xfrm>
            <a:off x="3848209" y="5009600"/>
            <a:ext cx="1100304" cy="1241525"/>
          </a:xfrm>
          <a:prstGeom prst="roundRect">
            <a:avLst>
              <a:gd name="adj" fmla="val 9625"/>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58" rtl="0">
              <a:defRPr/>
            </a:pPr>
            <a:r>
              <a:rPr kumimoji="1" lang="ja-JP" altLang="en-US" sz="1050" b="1" kern="1200" dirty="0">
                <a:solidFill>
                  <a:prstClr val="black"/>
                </a:solidFill>
                <a:latin typeface="游ゴシック" panose="020B0400000000000000" pitchFamily="50" charset="-128"/>
                <a:ea typeface="游ゴシック" panose="020B0400000000000000" pitchFamily="50" charset="-128"/>
              </a:rPr>
              <a:t>サンプル</a:t>
            </a:r>
            <a:endParaRPr kumimoji="1" lang="ja-JP" altLang="en-US" sz="800" b="1" kern="1200" dirty="0">
              <a:solidFill>
                <a:prstClr val="black"/>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35</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0220E195-1796-360D-866F-CD98BC682002}"/>
              </a:ext>
            </a:extLst>
          </p:cNvPr>
          <p:cNvSpPr>
            <a:spLocks noGrp="1"/>
          </p:cNvSpPr>
          <p:nvPr>
            <p:ph type="title"/>
          </p:nvPr>
        </p:nvSpPr>
        <p:spPr/>
        <p:txBody>
          <a:bodyPr/>
          <a:lstStyle/>
          <a:p>
            <a:r>
              <a:rPr lang="en-US" altLang="ja-JP" dirty="0"/>
              <a:t>SP. </a:t>
            </a:r>
            <a:r>
              <a:rPr lang="ja-JP" altLang="en-US" dirty="0"/>
              <a:t>プッシュ通知</a:t>
            </a:r>
            <a:r>
              <a:rPr lang="ja-JP" altLang="en-US" sz="2000" dirty="0"/>
              <a:t>（縦型）</a:t>
            </a:r>
            <a:endParaRPr lang="ja-JP" altLang="en-US" sz="2789" dirty="0"/>
          </a:p>
        </p:txBody>
      </p:sp>
      <p:sp>
        <p:nvSpPr>
          <p:cNvPr id="25" name="正方形/長方形 24">
            <a:extLst>
              <a:ext uri="{FF2B5EF4-FFF2-40B4-BE49-F238E27FC236}">
                <a16:creationId xmlns:a16="http://schemas.microsoft.com/office/drawing/2014/main" id="{1279FAE0-FA02-5BE4-DD4B-2079C7697F39}"/>
              </a:ext>
            </a:extLst>
          </p:cNvPr>
          <p:cNvSpPr/>
          <p:nvPr/>
        </p:nvSpPr>
        <p:spPr>
          <a:xfrm>
            <a:off x="5390493" y="962935"/>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8" name="テキスト ボックス 27">
            <a:extLst>
              <a:ext uri="{FF2B5EF4-FFF2-40B4-BE49-F238E27FC236}">
                <a16:creationId xmlns:a16="http://schemas.microsoft.com/office/drawing/2014/main" id="{BA520227-2088-3FCC-A035-180B9E13500F}"/>
              </a:ext>
            </a:extLst>
          </p:cNvPr>
          <p:cNvSpPr txBox="1"/>
          <p:nvPr/>
        </p:nvSpPr>
        <p:spPr>
          <a:xfrm>
            <a:off x="5570045" y="1061060"/>
            <a:ext cx="272061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プッシュ通知（縦型）</a:t>
            </a:r>
          </a:p>
        </p:txBody>
      </p:sp>
      <p:cxnSp>
        <p:nvCxnSpPr>
          <p:cNvPr id="29" name="直線コネクタ 28">
            <a:extLst>
              <a:ext uri="{FF2B5EF4-FFF2-40B4-BE49-F238E27FC236}">
                <a16:creationId xmlns:a16="http://schemas.microsoft.com/office/drawing/2014/main" id="{13F98049-323F-3C74-638B-473E1D7D62EC}"/>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C85A39D8-F7E6-DD0E-9F08-5435B21569EE}"/>
              </a:ext>
            </a:extLst>
          </p:cNvPr>
          <p:cNvGrpSpPr/>
          <p:nvPr/>
        </p:nvGrpSpPr>
        <p:grpSpPr>
          <a:xfrm>
            <a:off x="8561689" y="5919847"/>
            <a:ext cx="2943518" cy="307777"/>
            <a:chOff x="8662738" y="5807242"/>
            <a:chExt cx="2943725" cy="307799"/>
          </a:xfrm>
        </p:grpSpPr>
        <p:cxnSp>
          <p:nvCxnSpPr>
            <p:cNvPr id="31" name="直線コネクタ 30">
              <a:extLst>
                <a:ext uri="{FF2B5EF4-FFF2-40B4-BE49-F238E27FC236}">
                  <a16:creationId xmlns:a16="http://schemas.microsoft.com/office/drawing/2014/main" id="{721F4242-B775-E91B-B9E9-2C6B82FAF180}"/>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D36E217-76CB-60D0-688D-39A2DBFF7127}"/>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33" name="テキスト ボックス 32">
              <a:extLst>
                <a:ext uri="{FF2B5EF4-FFF2-40B4-BE49-F238E27FC236}">
                  <a16:creationId xmlns:a16="http://schemas.microsoft.com/office/drawing/2014/main" id="{13AF98FB-4587-53DB-FEF5-623318CD1CE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7</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34" name="テキスト プレースホルダー 1">
            <a:extLst>
              <a:ext uri="{FF2B5EF4-FFF2-40B4-BE49-F238E27FC236}">
                <a16:creationId xmlns:a16="http://schemas.microsoft.com/office/drawing/2014/main" id="{1EA0165E-D5FE-6BEE-BF91-DE1C7FA201C4}"/>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スマホサイトで縦型の画像とテキストをプッシュ配信するメニューです。</a:t>
            </a:r>
            <a:endParaRPr lang="en-US" altLang="ja-JP" sz="1050">
              <a:solidFill>
                <a:prstClr val="black"/>
              </a:solidFill>
              <a:latin typeface="游ゴシック" panose="020B0400000000000000" pitchFamily="50" charset="-128"/>
              <a:ea typeface="游ゴシック" panose="020B0400000000000000" pitchFamily="50" charset="-128"/>
            </a:endParaRP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ユーザーの興味を引く挙動であるため、高いクリック率が期待できます。</a:t>
            </a:r>
          </a:p>
        </p:txBody>
      </p:sp>
      <p:graphicFrame>
        <p:nvGraphicFramePr>
          <p:cNvPr id="35" name="表 34">
            <a:extLst>
              <a:ext uri="{FF2B5EF4-FFF2-40B4-BE49-F238E27FC236}">
                <a16:creationId xmlns:a16="http://schemas.microsoft.com/office/drawing/2014/main" id="{8A8E5F03-1502-3A25-6D53-85CA83ED5B26}"/>
              </a:ext>
            </a:extLst>
          </p:cNvPr>
          <p:cNvGraphicFramePr>
            <a:graphicFrameLocks/>
          </p:cNvGraphicFramePr>
          <p:nvPr/>
        </p:nvGraphicFramePr>
        <p:xfrm>
          <a:off x="5650249" y="2141016"/>
          <a:ext cx="5854957" cy="3049354"/>
        </p:xfrm>
        <a:graphic>
          <a:graphicData uri="http://schemas.openxmlformats.org/drawingml/2006/table">
            <a:tbl>
              <a:tblPr firstRow="1" bandRow="1">
                <a:tableStyleId>{5940675A-B579-460E-94D1-54222C63F5DA}</a:tableStyleId>
              </a:tblPr>
              <a:tblGrid>
                <a:gridCol w="1330996">
                  <a:extLst>
                    <a:ext uri="{9D8B030D-6E8A-4147-A177-3AD203B41FA5}">
                      <a16:colId xmlns:a16="http://schemas.microsoft.com/office/drawing/2014/main" val="3635281353"/>
                    </a:ext>
                  </a:extLst>
                </a:gridCol>
                <a:gridCol w="1262578">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68071">
                  <a:extLst>
                    <a:ext uri="{9D8B030D-6E8A-4147-A177-3AD203B41FA5}">
                      <a16:colId xmlns:a16="http://schemas.microsoft.com/office/drawing/2014/main" val="1985968354"/>
                    </a:ext>
                  </a:extLst>
                </a:gridCol>
                <a:gridCol w="149451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a:t>
                      </a:r>
                      <a:r>
                        <a:rPr lang="en-US" altLang="ja-JP" sz="1000" b="1" spc="80" baseline="0">
                          <a:latin typeface="游ゴシック"/>
                          <a:ea typeface="游ゴシック"/>
                        </a:rPr>
                        <a:t>jpg</a:t>
                      </a:r>
                      <a:endParaRPr kumimoji="1" lang="en-US" altLang="ja-JP" sz="1000" b="1" spc="80" baseline="0">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300×160pix</a:t>
                      </a:r>
                      <a:endParaRPr kumimoji="1" lang="ja-JP" altLang="en-US" sz="1000" b="1" spc="80" baseline="0">
                        <a:latin typeface="游ゴシック"/>
                        <a:ea typeface="游ゴシック"/>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50KB</a:t>
                      </a:r>
                      <a:r>
                        <a:rPr kumimoji="1" lang="ja-JP" altLang="en-US" sz="1000" b="1" spc="80" baseline="0">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文字数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a:solidFill>
                        <a:schemeClr val="accent1"/>
                      </a:solidFill>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　7営業日前</a:t>
                      </a:r>
                      <a:endParaRPr kumimoji="1" lang="ja-JP" altLang="en-US" sz="1000" b="1" spc="80" baseline="0"/>
                    </a:p>
                  </a:txBody>
                  <a:tcPr marL="91434" marR="0" marT="45717" marB="45717" anchor="ctr">
                    <a:lnL w="0">
                      <a:noFill/>
                    </a:lnL>
                    <a:lnR w="0">
                      <a:noFill/>
                    </a:lnR>
                    <a:lnT w="6350">
                      <a:solidFill>
                        <a:schemeClr val="accent1"/>
                      </a:solidFill>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ja-JP" altLang="en-US" sz="1000" b="1" spc="80" baseline="0">
                          <a:latin typeface="游ゴシック"/>
                          <a:ea typeface="游ゴシック"/>
                        </a:rPr>
                        <a:t>　5営業日前</a:t>
                      </a:r>
                      <a:endParaRPr kumimoji="1" lang="ja-JP" sz="1000" b="1" spc="80" baseline="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323772524"/>
                  </a:ext>
                </a:extLst>
              </a:tr>
            </a:tbl>
          </a:graphicData>
        </a:graphic>
      </p:graphicFrame>
      <p:sp>
        <p:nvSpPr>
          <p:cNvPr id="80" name="正方形/長方形 79">
            <a:extLst>
              <a:ext uri="{FF2B5EF4-FFF2-40B4-BE49-F238E27FC236}">
                <a16:creationId xmlns:a16="http://schemas.microsoft.com/office/drawing/2014/main" id="{2B4190E7-4C35-7342-8EFA-F67902FAB503}"/>
              </a:ext>
            </a:extLst>
          </p:cNvPr>
          <p:cNvSpPr/>
          <p:nvPr/>
        </p:nvSpPr>
        <p:spPr>
          <a:xfrm>
            <a:off x="875284" y="4027865"/>
            <a:ext cx="3987869" cy="1032527"/>
          </a:xfrm>
          <a:prstGeom prst="rect">
            <a:avLst/>
          </a:prstGeom>
        </p:spPr>
        <p:txBody>
          <a:bodyPr wrap="square" tIns="0">
            <a:spAutoFit/>
          </a:bodyPr>
          <a:lstStyle/>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タイトル：全角</a:t>
            </a:r>
            <a:r>
              <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rPr>
              <a:t>15</a:t>
            </a: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文字以内</a:t>
            </a:r>
            <a:endParaRPr kumimoji="1" lang="en-US" altLang="ja-JP" sz="5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本文：全角</a:t>
            </a:r>
            <a:r>
              <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rPr>
              <a:t>35</a:t>
            </a: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文字以内（自動改行のため改行指定不可）</a:t>
            </a: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プッシュのフレームはイメージです。</a:t>
            </a: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端末によって改行の位置が変わります。</a:t>
            </a:r>
          </a:p>
          <a:p>
            <a:pPr algn="l" defTabSz="914358" rtl="0">
              <a:lnSpc>
                <a:spcPct val="130000"/>
              </a:lnSpc>
              <a:buClr>
                <a:srgbClr val="F5296C"/>
              </a:buClr>
              <a:defRPr/>
            </a:pP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p:txBody>
      </p:sp>
      <p:pic>
        <p:nvPicPr>
          <p:cNvPr id="1026" name="Picture 2">
            <a:extLst>
              <a:ext uri="{FF2B5EF4-FFF2-40B4-BE49-F238E27FC236}">
                <a16:creationId xmlns:a16="http://schemas.microsoft.com/office/drawing/2014/main" id="{81B39B03-D850-8D27-951D-831FFEBFD40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4982" t="4213" r="4387"/>
          <a:stretch>
            <a:fillRect/>
          </a:stretch>
        </p:blipFill>
        <p:spPr bwMode="auto">
          <a:xfrm>
            <a:off x="3916680" y="5234366"/>
            <a:ext cx="976953" cy="103252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プレースホルダー 1">
            <a:extLst>
              <a:ext uri="{FF2B5EF4-FFF2-40B4-BE49-F238E27FC236}">
                <a16:creationId xmlns:a16="http://schemas.microsoft.com/office/drawing/2014/main" id="{EF385D24-1D72-66B9-85B6-D31BDD3FB7F3}"/>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2" name="テキスト ボックス 1">
            <a:extLst>
              <a:ext uri="{FF2B5EF4-FFF2-40B4-BE49-F238E27FC236}">
                <a16:creationId xmlns:a16="http://schemas.microsoft.com/office/drawing/2014/main" id="{4AC7D6BC-E79C-3789-4016-59CEBC355209}"/>
              </a:ext>
            </a:extLst>
          </p:cNvPr>
          <p:cNvSpPr txBox="1"/>
          <p:nvPr/>
        </p:nvSpPr>
        <p:spPr>
          <a:xfrm>
            <a:off x="5544788" y="4975445"/>
            <a:ext cx="2783602" cy="885114"/>
          </a:xfrm>
          <a:prstGeom prst="rect">
            <a:avLst/>
          </a:prstGeom>
          <a:noFill/>
        </p:spPr>
        <p:txBody>
          <a:bodyPr wrap="square" rtlCol="0">
            <a:spAutoFit/>
          </a:bodyPr>
          <a:lstStyle/>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実際の表示は入稿サイズよりも小さくなります。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 name="テキスト ボックス 6">
            <a:extLst>
              <a:ext uri="{FF2B5EF4-FFF2-40B4-BE49-F238E27FC236}">
                <a16:creationId xmlns:a16="http://schemas.microsoft.com/office/drawing/2014/main" id="{3D79E4BC-ADDD-35A4-8E36-BDBD01F16507}"/>
              </a:ext>
            </a:extLst>
          </p:cNvPr>
          <p:cNvSpPr txBox="1"/>
          <p:nvPr/>
        </p:nvSpPr>
        <p:spPr>
          <a:xfrm>
            <a:off x="620203" y="705999"/>
            <a:ext cx="2598502"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
        <p:nvSpPr>
          <p:cNvPr id="12" name="二等辺三角形 11">
            <a:extLst>
              <a:ext uri="{FF2B5EF4-FFF2-40B4-BE49-F238E27FC236}">
                <a16:creationId xmlns:a16="http://schemas.microsoft.com/office/drawing/2014/main" id="{7E1AB741-BA36-D80C-BD22-1D8101C2FC73}"/>
              </a:ext>
            </a:extLst>
          </p:cNvPr>
          <p:cNvSpPr>
            <a:spLocks noChangeAspect="1"/>
          </p:cNvSpPr>
          <p:nvPr/>
        </p:nvSpPr>
        <p:spPr>
          <a:xfrm rot="5400000">
            <a:off x="3920449" y="1264091"/>
            <a:ext cx="215985" cy="1861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57" name="グループ化 56">
            <a:extLst>
              <a:ext uri="{FF2B5EF4-FFF2-40B4-BE49-F238E27FC236}">
                <a16:creationId xmlns:a16="http://schemas.microsoft.com/office/drawing/2014/main" id="{6732F263-9FB3-DEB1-E229-9A1156434605}"/>
              </a:ext>
            </a:extLst>
          </p:cNvPr>
          <p:cNvGrpSpPr/>
          <p:nvPr/>
        </p:nvGrpSpPr>
        <p:grpSpPr>
          <a:xfrm>
            <a:off x="789876" y="968533"/>
            <a:ext cx="2035984" cy="2577178"/>
            <a:chOff x="789876" y="968533"/>
            <a:chExt cx="2035984" cy="2577178"/>
          </a:xfrm>
        </p:grpSpPr>
        <p:sp>
          <p:nvSpPr>
            <p:cNvPr id="5" name="正方形/長方形 4">
              <a:extLst>
                <a:ext uri="{FF2B5EF4-FFF2-40B4-BE49-F238E27FC236}">
                  <a16:creationId xmlns:a16="http://schemas.microsoft.com/office/drawing/2014/main" id="{F36B9BF3-AE4D-89D2-CF96-A0E267D70C4C}"/>
                </a:ext>
              </a:extLst>
            </p:cNvPr>
            <p:cNvSpPr/>
            <p:nvPr/>
          </p:nvSpPr>
          <p:spPr>
            <a:xfrm>
              <a:off x="789876" y="968533"/>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0" name="図 9" descr="スクリーンショットの画面&#10;&#10;自動的に生成された説明">
              <a:extLst>
                <a:ext uri="{FF2B5EF4-FFF2-40B4-BE49-F238E27FC236}">
                  <a16:creationId xmlns:a16="http://schemas.microsoft.com/office/drawing/2014/main" id="{F8D2D890-B779-B4E1-10B3-BCD875CC27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t="13153"/>
            <a:stretch/>
          </p:blipFill>
          <p:spPr>
            <a:xfrm>
              <a:off x="940358" y="1365058"/>
              <a:ext cx="1777753" cy="2042657"/>
            </a:xfrm>
            <a:prstGeom prst="rect">
              <a:avLst/>
            </a:prstGeom>
            <a:ln>
              <a:noFill/>
            </a:ln>
            <a:effectLst/>
          </p:spPr>
        </p:pic>
        <p:sp>
          <p:nvSpPr>
            <p:cNvPr id="13" name="正方形/長方形 12">
              <a:extLst>
                <a:ext uri="{FF2B5EF4-FFF2-40B4-BE49-F238E27FC236}">
                  <a16:creationId xmlns:a16="http://schemas.microsoft.com/office/drawing/2014/main" id="{343E9DE6-C9AF-8AC9-32D5-70F48A1CE235}"/>
                </a:ext>
              </a:extLst>
            </p:cNvPr>
            <p:cNvSpPr/>
            <p:nvPr/>
          </p:nvSpPr>
          <p:spPr>
            <a:xfrm>
              <a:off x="955989" y="1436681"/>
              <a:ext cx="1716560"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pic>
          <p:nvPicPr>
            <p:cNvPr id="55" name="図 54">
              <a:extLst>
                <a:ext uri="{FF2B5EF4-FFF2-40B4-BE49-F238E27FC236}">
                  <a16:creationId xmlns:a16="http://schemas.microsoft.com/office/drawing/2014/main" id="{B28D5EDC-7781-61CF-52EF-30A6E227A5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5445" y="1061060"/>
              <a:ext cx="1700962" cy="370253"/>
            </a:xfrm>
            <a:prstGeom prst="rect">
              <a:avLst/>
            </a:prstGeom>
          </p:spPr>
        </p:pic>
      </p:grpSp>
      <p:grpSp>
        <p:nvGrpSpPr>
          <p:cNvPr id="58" name="グループ化 57">
            <a:extLst>
              <a:ext uri="{FF2B5EF4-FFF2-40B4-BE49-F238E27FC236}">
                <a16:creationId xmlns:a16="http://schemas.microsoft.com/office/drawing/2014/main" id="{075A9F78-00EA-B22C-CB15-563E9D7BE266}"/>
              </a:ext>
            </a:extLst>
          </p:cNvPr>
          <p:cNvGrpSpPr/>
          <p:nvPr/>
        </p:nvGrpSpPr>
        <p:grpSpPr>
          <a:xfrm>
            <a:off x="3121209" y="968533"/>
            <a:ext cx="2035984" cy="2577178"/>
            <a:chOff x="3121209" y="968533"/>
            <a:chExt cx="2035984" cy="2577178"/>
          </a:xfrm>
        </p:grpSpPr>
        <p:sp>
          <p:nvSpPr>
            <p:cNvPr id="8" name="正方形/長方形 7">
              <a:extLst>
                <a:ext uri="{FF2B5EF4-FFF2-40B4-BE49-F238E27FC236}">
                  <a16:creationId xmlns:a16="http://schemas.microsoft.com/office/drawing/2014/main" id="{47EE3F5D-EEAC-8652-4A11-1AE5A1B98B69}"/>
                </a:ext>
              </a:extLst>
            </p:cNvPr>
            <p:cNvSpPr/>
            <p:nvPr/>
          </p:nvSpPr>
          <p:spPr>
            <a:xfrm>
              <a:off x="3121209" y="968533"/>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31234D4C-56EB-04A2-BF44-31C391DDBA7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radius="5"/>
                      </a14:imgEffect>
                    </a14:imgLayer>
                  </a14:imgProps>
                </a:ext>
                <a:ext uri="{28A0092B-C50C-407E-A947-70E740481C1C}">
                  <a14:useLocalDpi xmlns:a14="http://schemas.microsoft.com/office/drawing/2010/main"/>
                </a:ext>
              </a:extLst>
            </a:blip>
            <a:srcRect/>
            <a:stretch/>
          </p:blipFill>
          <p:spPr>
            <a:xfrm>
              <a:off x="3275274" y="1414683"/>
              <a:ext cx="1777752" cy="1986108"/>
            </a:xfrm>
            <a:prstGeom prst="rect">
              <a:avLst/>
            </a:prstGeom>
            <a:ln>
              <a:noFill/>
            </a:ln>
            <a:effectLst/>
          </p:spPr>
        </p:pic>
        <p:sp>
          <p:nvSpPr>
            <p:cNvPr id="54" name="正方形/長方形 53">
              <a:extLst>
                <a:ext uri="{FF2B5EF4-FFF2-40B4-BE49-F238E27FC236}">
                  <a16:creationId xmlns:a16="http://schemas.microsoft.com/office/drawing/2014/main" id="{27562D01-74A2-0003-841C-52AB38E6AC1D}"/>
                </a:ext>
              </a:extLst>
            </p:cNvPr>
            <p:cNvSpPr/>
            <p:nvPr/>
          </p:nvSpPr>
          <p:spPr>
            <a:xfrm>
              <a:off x="3304185" y="1431657"/>
              <a:ext cx="1740132"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pic>
          <p:nvPicPr>
            <p:cNvPr id="56" name="図 55">
              <a:extLst>
                <a:ext uri="{FF2B5EF4-FFF2-40B4-BE49-F238E27FC236}">
                  <a16:creationId xmlns:a16="http://schemas.microsoft.com/office/drawing/2014/main" id="{AF793B2E-5F27-CCD0-AAE3-B374EDD1F0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8720" y="1041447"/>
              <a:ext cx="1700962" cy="370253"/>
            </a:xfrm>
            <a:prstGeom prst="rect">
              <a:avLst/>
            </a:prstGeom>
          </p:spPr>
        </p:pic>
      </p:grpSp>
      <p:grpSp>
        <p:nvGrpSpPr>
          <p:cNvPr id="59" name="グループ化 58">
            <a:extLst>
              <a:ext uri="{FF2B5EF4-FFF2-40B4-BE49-F238E27FC236}">
                <a16:creationId xmlns:a16="http://schemas.microsoft.com/office/drawing/2014/main" id="{EE76FE34-8E4A-A10F-BF2A-DFF920961B32}"/>
              </a:ext>
            </a:extLst>
          </p:cNvPr>
          <p:cNvGrpSpPr/>
          <p:nvPr/>
        </p:nvGrpSpPr>
        <p:grpSpPr>
          <a:xfrm>
            <a:off x="1817402" y="2379238"/>
            <a:ext cx="816149" cy="1315006"/>
            <a:chOff x="14738218" y="3545677"/>
            <a:chExt cx="816206" cy="1315099"/>
          </a:xfrm>
        </p:grpSpPr>
        <p:grpSp>
          <p:nvGrpSpPr>
            <p:cNvPr id="60" name="グループ化 59">
              <a:extLst>
                <a:ext uri="{FF2B5EF4-FFF2-40B4-BE49-F238E27FC236}">
                  <a16:creationId xmlns:a16="http://schemas.microsoft.com/office/drawing/2014/main" id="{EDC19F18-6F3F-1D06-9815-2E97B383D86F}"/>
                </a:ext>
              </a:extLst>
            </p:cNvPr>
            <p:cNvGrpSpPr/>
            <p:nvPr/>
          </p:nvGrpSpPr>
          <p:grpSpPr>
            <a:xfrm>
              <a:off x="14738218" y="3545677"/>
              <a:ext cx="816206" cy="974300"/>
              <a:chOff x="1341434" y="3606828"/>
              <a:chExt cx="816206" cy="974300"/>
            </a:xfrm>
          </p:grpSpPr>
          <p:sp>
            <p:nvSpPr>
              <p:cNvPr id="62" name="角丸四角形 7">
                <a:extLst>
                  <a:ext uri="{FF2B5EF4-FFF2-40B4-BE49-F238E27FC236}">
                    <a16:creationId xmlns:a16="http://schemas.microsoft.com/office/drawing/2014/main" id="{4B9A802B-D40B-FA02-18C2-E5DD8C6AFF25}"/>
                  </a:ext>
                </a:extLst>
              </p:cNvPr>
              <p:cNvSpPr/>
              <p:nvPr/>
            </p:nvSpPr>
            <p:spPr>
              <a:xfrm>
                <a:off x="1341434" y="3606828"/>
                <a:ext cx="816206" cy="974300"/>
              </a:xfrm>
              <a:prstGeom prst="roundRect">
                <a:avLst>
                  <a:gd name="adj" fmla="val 4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3" name="片側の 2 つの角を丸めた四角形 8">
                <a:extLst>
                  <a:ext uri="{FF2B5EF4-FFF2-40B4-BE49-F238E27FC236}">
                    <a16:creationId xmlns:a16="http://schemas.microsoft.com/office/drawing/2014/main" id="{57A950BF-000D-FC9C-A1AA-1F456466203A}"/>
                  </a:ext>
                </a:extLst>
              </p:cNvPr>
              <p:cNvSpPr/>
              <p:nvPr/>
            </p:nvSpPr>
            <p:spPr>
              <a:xfrm>
                <a:off x="1341434" y="3606829"/>
                <a:ext cx="813600" cy="423240"/>
              </a:xfrm>
              <a:prstGeom prst="round2SameRect">
                <a:avLst>
                  <a:gd name="adj1" fmla="val 6915"/>
                  <a:gd name="adj2" fmla="val 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000" b="1" kern="1200">
                    <a:solidFill>
                      <a:prstClr val="white"/>
                    </a:solidFill>
                    <a:latin typeface="游ゴシック" panose="020B0400000000000000" pitchFamily="50" charset="-128"/>
                    <a:ea typeface="游ゴシック" panose="020B0400000000000000" pitchFamily="50" charset="-128"/>
                  </a:rPr>
                  <a:t>AD</a:t>
                </a:r>
                <a:endParaRPr kumimoji="1" lang="ja-JP" altLang="en-US" sz="1000" b="1" kern="1200">
                  <a:solidFill>
                    <a:prstClr val="white"/>
                  </a:solidFill>
                  <a:latin typeface="游ゴシック" panose="020B0400000000000000" pitchFamily="50" charset="-128"/>
                  <a:ea typeface="游ゴシック" panose="020B0400000000000000" pitchFamily="50" charset="-128"/>
                </a:endParaRPr>
              </a:p>
            </p:txBody>
          </p:sp>
          <p:sp>
            <p:nvSpPr>
              <p:cNvPr id="64" name="テキスト ボックス 63">
                <a:extLst>
                  <a:ext uri="{FF2B5EF4-FFF2-40B4-BE49-F238E27FC236}">
                    <a16:creationId xmlns:a16="http://schemas.microsoft.com/office/drawing/2014/main" id="{8803DAFA-6765-1F94-DD7F-D922D4CBA40B}"/>
                  </a:ext>
                </a:extLst>
              </p:cNvPr>
              <p:cNvSpPr txBox="1"/>
              <p:nvPr/>
            </p:nvSpPr>
            <p:spPr>
              <a:xfrm>
                <a:off x="1390757" y="4160765"/>
                <a:ext cx="625755" cy="184679"/>
              </a:xfrm>
              <a:prstGeom prst="rect">
                <a:avLst/>
              </a:prstGeom>
              <a:noFill/>
            </p:spPr>
            <p:txBody>
              <a:bodyPr wrap="square" lIns="0" tIns="0" rIns="0" bIns="0" rtlCol="0">
                <a:spAutoFit/>
              </a:bodyPr>
              <a:lstStyle/>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ここにタイトルが</a:t>
                </a:r>
                <a:endParaRPr kumimoji="1" lang="en-US" altLang="ja-JP" sz="600" b="1"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はいります</a:t>
                </a:r>
              </a:p>
            </p:txBody>
          </p:sp>
          <p:sp>
            <p:nvSpPr>
              <p:cNvPr id="65" name="テキスト ボックス 64">
                <a:extLst>
                  <a:ext uri="{FF2B5EF4-FFF2-40B4-BE49-F238E27FC236}">
                    <a16:creationId xmlns:a16="http://schemas.microsoft.com/office/drawing/2014/main" id="{B66B5D7E-4BAB-F6BB-72B6-E62FA4EF5EB9}"/>
                  </a:ext>
                </a:extLst>
              </p:cNvPr>
              <p:cNvSpPr txBox="1"/>
              <p:nvPr/>
            </p:nvSpPr>
            <p:spPr>
              <a:xfrm>
                <a:off x="1390757" y="4360894"/>
                <a:ext cx="709566" cy="184679"/>
              </a:xfrm>
              <a:prstGeom prst="rect">
                <a:avLst/>
              </a:prstGeom>
              <a:noFill/>
            </p:spPr>
            <p:txBody>
              <a:bodyPr wrap="square" lIns="0" tIns="0" rIns="0" bIns="0" rtlCol="0">
                <a:spAutoFit/>
              </a:bodyPr>
              <a:lstStyle/>
              <a:p>
                <a:pPr algn="just" defTabSz="914358" rtl="0">
                  <a:defRPr/>
                </a:pPr>
                <a:r>
                  <a:rPr kumimoji="1" lang="ja-JP" altLang="en-US" sz="400" b="1" kern="1200">
                    <a:solidFill>
                      <a:prstClr val="black"/>
                    </a:solidFill>
                    <a:latin typeface="游ゴシック" panose="020B0400000000000000" pitchFamily="50" charset="-128"/>
                    <a:ea typeface="游ゴシック" panose="020B0400000000000000" pitchFamily="50" charset="-128"/>
                    <a:cs typeface="+mn-cs"/>
                  </a:rPr>
                  <a:t>ここに本文がはいります。ここに本文がはいります。ここに本文がはいります。</a:t>
                </a:r>
              </a:p>
            </p:txBody>
          </p:sp>
          <p:sp>
            <p:nvSpPr>
              <p:cNvPr id="66" name="正方形/長方形 65">
                <a:extLst>
                  <a:ext uri="{FF2B5EF4-FFF2-40B4-BE49-F238E27FC236}">
                    <a16:creationId xmlns:a16="http://schemas.microsoft.com/office/drawing/2014/main" id="{B60D5946-63FF-F4DE-A488-298279098F04}"/>
                  </a:ext>
                </a:extLst>
              </p:cNvPr>
              <p:cNvSpPr/>
              <p:nvPr/>
            </p:nvSpPr>
            <p:spPr>
              <a:xfrm>
                <a:off x="1390757" y="4046959"/>
                <a:ext cx="222231" cy="939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8" tIns="46797" rIns="35998" rtlCol="0" anchor="ctr"/>
              <a:lstStyle/>
              <a:p>
                <a:pPr algn="ctr" defTabSz="914358" rtl="0">
                  <a:defRPr/>
                </a:pPr>
                <a:r>
                  <a:rPr kumimoji="1" lang="en-US" altLang="ja-JP" sz="400" b="1" kern="1200">
                    <a:solidFill>
                      <a:prstClr val="white"/>
                    </a:solidFill>
                    <a:latin typeface="游ゴシック" panose="020B0400000000000000" pitchFamily="50" charset="-128"/>
                    <a:ea typeface="游ゴシック" panose="020B0400000000000000" pitchFamily="50" charset="-128"/>
                  </a:rPr>
                  <a:t>PR</a:t>
                </a:r>
                <a:endParaRPr kumimoji="1" lang="ja-JP" altLang="en-US" sz="400" b="1" kern="1200">
                  <a:solidFill>
                    <a:prstClr val="white"/>
                  </a:solidFill>
                  <a:latin typeface="游ゴシック" panose="020B0400000000000000" pitchFamily="50" charset="-128"/>
                  <a:ea typeface="游ゴシック" panose="020B0400000000000000" pitchFamily="50" charset="-128"/>
                </a:endParaRPr>
              </a:p>
            </p:txBody>
          </p:sp>
          <p:grpSp>
            <p:nvGrpSpPr>
              <p:cNvPr id="67" name="グループ化 66">
                <a:extLst>
                  <a:ext uri="{FF2B5EF4-FFF2-40B4-BE49-F238E27FC236}">
                    <a16:creationId xmlns:a16="http://schemas.microsoft.com/office/drawing/2014/main" id="{C489AEEE-CDF4-4E0F-0931-D6079D02602B}"/>
                  </a:ext>
                </a:extLst>
              </p:cNvPr>
              <p:cNvGrpSpPr/>
              <p:nvPr/>
            </p:nvGrpSpPr>
            <p:grpSpPr>
              <a:xfrm>
                <a:off x="1997282" y="3645228"/>
                <a:ext cx="119206" cy="119206"/>
                <a:chOff x="-360062" y="3621425"/>
                <a:chExt cx="119206" cy="119206"/>
              </a:xfrm>
            </p:grpSpPr>
            <p:sp>
              <p:nvSpPr>
                <p:cNvPr id="69" name="円/楕円 14">
                  <a:extLst>
                    <a:ext uri="{FF2B5EF4-FFF2-40B4-BE49-F238E27FC236}">
                      <a16:creationId xmlns:a16="http://schemas.microsoft.com/office/drawing/2014/main" id="{EA67A96C-A880-6A6C-296B-B5020E7487B4}"/>
                    </a:ext>
                  </a:extLst>
                </p:cNvPr>
                <p:cNvSpPr/>
                <p:nvPr/>
              </p:nvSpPr>
              <p:spPr>
                <a:xfrm>
                  <a:off x="-360062" y="3621425"/>
                  <a:ext cx="119206" cy="1192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 name="乗算記号 69">
                  <a:extLst>
                    <a:ext uri="{FF2B5EF4-FFF2-40B4-BE49-F238E27FC236}">
                      <a16:creationId xmlns:a16="http://schemas.microsoft.com/office/drawing/2014/main" id="{ED838A2A-FBE0-5A96-43FE-2A7236B68BEC}"/>
                    </a:ext>
                  </a:extLst>
                </p:cNvPr>
                <p:cNvSpPr/>
                <p:nvPr/>
              </p:nvSpPr>
              <p:spPr>
                <a:xfrm>
                  <a:off x="-360062" y="3621425"/>
                  <a:ext cx="119206" cy="119206"/>
                </a:xfrm>
                <a:prstGeom prst="mathMultiply">
                  <a:avLst>
                    <a:gd name="adj1" fmla="val 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68" name="角丸四角形 66">
                <a:extLst>
                  <a:ext uri="{FF2B5EF4-FFF2-40B4-BE49-F238E27FC236}">
                    <a16:creationId xmlns:a16="http://schemas.microsoft.com/office/drawing/2014/main" id="{E2FBE279-CB0D-4B41-E895-F234DA0FDB85}"/>
                  </a:ext>
                </a:extLst>
              </p:cNvPr>
              <p:cNvSpPr/>
              <p:nvPr/>
            </p:nvSpPr>
            <p:spPr>
              <a:xfrm>
                <a:off x="1341434" y="3606828"/>
                <a:ext cx="816206" cy="974300"/>
              </a:xfrm>
              <a:prstGeom prst="roundRect">
                <a:avLst>
                  <a:gd name="adj" fmla="val 40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pic>
          <p:nvPicPr>
            <p:cNvPr id="61" name="図 60">
              <a:extLst>
                <a:ext uri="{FF2B5EF4-FFF2-40B4-BE49-F238E27FC236}">
                  <a16:creationId xmlns:a16="http://schemas.microsoft.com/office/drawing/2014/main" id="{3645E93C-D39B-2E6A-E7EF-F53DE19FF7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51119">
              <a:off x="15223385" y="4255976"/>
              <a:ext cx="257600" cy="604800"/>
            </a:xfrm>
            <a:prstGeom prst="rect">
              <a:avLst/>
            </a:prstGeom>
          </p:spPr>
        </p:pic>
      </p:grpSp>
      <p:grpSp>
        <p:nvGrpSpPr>
          <p:cNvPr id="71" name="グループ化 70">
            <a:extLst>
              <a:ext uri="{FF2B5EF4-FFF2-40B4-BE49-F238E27FC236}">
                <a16:creationId xmlns:a16="http://schemas.microsoft.com/office/drawing/2014/main" id="{249AEFB3-D50B-369F-E383-F62D6EB9A935}"/>
              </a:ext>
            </a:extLst>
          </p:cNvPr>
          <p:cNvGrpSpPr/>
          <p:nvPr/>
        </p:nvGrpSpPr>
        <p:grpSpPr>
          <a:xfrm>
            <a:off x="4147752" y="2379238"/>
            <a:ext cx="816149" cy="1315006"/>
            <a:chOff x="14738218" y="3545677"/>
            <a:chExt cx="816206" cy="1315099"/>
          </a:xfrm>
        </p:grpSpPr>
        <p:grpSp>
          <p:nvGrpSpPr>
            <p:cNvPr id="72" name="グループ化 71">
              <a:extLst>
                <a:ext uri="{FF2B5EF4-FFF2-40B4-BE49-F238E27FC236}">
                  <a16:creationId xmlns:a16="http://schemas.microsoft.com/office/drawing/2014/main" id="{1313D6E1-4CA1-ECF8-76FC-AF6C717D9549}"/>
                </a:ext>
              </a:extLst>
            </p:cNvPr>
            <p:cNvGrpSpPr/>
            <p:nvPr/>
          </p:nvGrpSpPr>
          <p:grpSpPr>
            <a:xfrm>
              <a:off x="14738218" y="3545677"/>
              <a:ext cx="816206" cy="974300"/>
              <a:chOff x="1341434" y="3606828"/>
              <a:chExt cx="816206" cy="974300"/>
            </a:xfrm>
          </p:grpSpPr>
          <p:sp>
            <p:nvSpPr>
              <p:cNvPr id="74" name="角丸四角形 7">
                <a:extLst>
                  <a:ext uri="{FF2B5EF4-FFF2-40B4-BE49-F238E27FC236}">
                    <a16:creationId xmlns:a16="http://schemas.microsoft.com/office/drawing/2014/main" id="{68D98F28-B1A9-E56E-72D6-FC57EDA79697}"/>
                  </a:ext>
                </a:extLst>
              </p:cNvPr>
              <p:cNvSpPr/>
              <p:nvPr/>
            </p:nvSpPr>
            <p:spPr>
              <a:xfrm>
                <a:off x="1341434" y="3606828"/>
                <a:ext cx="816206" cy="974300"/>
              </a:xfrm>
              <a:prstGeom prst="roundRect">
                <a:avLst>
                  <a:gd name="adj" fmla="val 4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 name="片側の 2 つの角を丸めた四角形 8">
                <a:extLst>
                  <a:ext uri="{FF2B5EF4-FFF2-40B4-BE49-F238E27FC236}">
                    <a16:creationId xmlns:a16="http://schemas.microsoft.com/office/drawing/2014/main" id="{6AAB0CED-7D98-DA02-DFFD-5E5E4568FA07}"/>
                  </a:ext>
                </a:extLst>
              </p:cNvPr>
              <p:cNvSpPr/>
              <p:nvPr/>
            </p:nvSpPr>
            <p:spPr>
              <a:xfrm>
                <a:off x="1341434" y="3606829"/>
                <a:ext cx="813600" cy="423240"/>
              </a:xfrm>
              <a:prstGeom prst="round2SameRect">
                <a:avLst>
                  <a:gd name="adj1" fmla="val 6915"/>
                  <a:gd name="adj2" fmla="val 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000" b="1" kern="1200">
                    <a:solidFill>
                      <a:prstClr val="white"/>
                    </a:solidFill>
                    <a:latin typeface="游ゴシック" panose="020B0400000000000000" pitchFamily="50" charset="-128"/>
                    <a:ea typeface="游ゴシック" panose="020B0400000000000000" pitchFamily="50" charset="-128"/>
                  </a:rPr>
                  <a:t>AD</a:t>
                </a:r>
                <a:endParaRPr kumimoji="1" lang="ja-JP" altLang="en-US" sz="1000" b="1" kern="1200">
                  <a:solidFill>
                    <a:prstClr val="white"/>
                  </a:solidFill>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CDB2AC40-0B65-21DE-4F11-3B345E7BC3B0}"/>
                  </a:ext>
                </a:extLst>
              </p:cNvPr>
              <p:cNvSpPr txBox="1"/>
              <p:nvPr/>
            </p:nvSpPr>
            <p:spPr>
              <a:xfrm>
                <a:off x="1390757" y="4160765"/>
                <a:ext cx="625755" cy="184679"/>
              </a:xfrm>
              <a:prstGeom prst="rect">
                <a:avLst/>
              </a:prstGeom>
              <a:noFill/>
            </p:spPr>
            <p:txBody>
              <a:bodyPr wrap="square" lIns="0" tIns="0" rIns="0" bIns="0" rtlCol="0">
                <a:spAutoFit/>
              </a:bodyPr>
              <a:lstStyle/>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ここにタイトルが</a:t>
                </a:r>
                <a:endParaRPr kumimoji="1" lang="en-US" altLang="ja-JP" sz="600" b="1"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はいります</a:t>
                </a:r>
              </a:p>
            </p:txBody>
          </p:sp>
          <p:sp>
            <p:nvSpPr>
              <p:cNvPr id="78" name="テキスト ボックス 77">
                <a:extLst>
                  <a:ext uri="{FF2B5EF4-FFF2-40B4-BE49-F238E27FC236}">
                    <a16:creationId xmlns:a16="http://schemas.microsoft.com/office/drawing/2014/main" id="{DF4A8A5E-AFBA-6C2E-C946-4EFD99690F1A}"/>
                  </a:ext>
                </a:extLst>
              </p:cNvPr>
              <p:cNvSpPr txBox="1"/>
              <p:nvPr/>
            </p:nvSpPr>
            <p:spPr>
              <a:xfrm>
                <a:off x="1390757" y="4360894"/>
                <a:ext cx="709566" cy="184679"/>
              </a:xfrm>
              <a:prstGeom prst="rect">
                <a:avLst/>
              </a:prstGeom>
              <a:noFill/>
            </p:spPr>
            <p:txBody>
              <a:bodyPr wrap="square" lIns="0" tIns="0" rIns="0" bIns="0" rtlCol="0">
                <a:spAutoFit/>
              </a:bodyPr>
              <a:lstStyle/>
              <a:p>
                <a:pPr algn="just" defTabSz="914358" rtl="0">
                  <a:defRPr/>
                </a:pPr>
                <a:r>
                  <a:rPr kumimoji="1" lang="ja-JP" altLang="en-US" sz="400" b="1" kern="1200">
                    <a:solidFill>
                      <a:prstClr val="black"/>
                    </a:solidFill>
                    <a:latin typeface="游ゴシック" panose="020B0400000000000000" pitchFamily="50" charset="-128"/>
                    <a:ea typeface="游ゴシック" panose="020B0400000000000000" pitchFamily="50" charset="-128"/>
                    <a:cs typeface="+mn-cs"/>
                  </a:rPr>
                  <a:t>ここに本文がはいります。ここに本文がはいります。ここに本文がはいります。</a:t>
                </a:r>
              </a:p>
            </p:txBody>
          </p:sp>
          <p:sp>
            <p:nvSpPr>
              <p:cNvPr id="79" name="正方形/長方形 78">
                <a:extLst>
                  <a:ext uri="{FF2B5EF4-FFF2-40B4-BE49-F238E27FC236}">
                    <a16:creationId xmlns:a16="http://schemas.microsoft.com/office/drawing/2014/main" id="{70C74CDE-58EC-7D1E-8B96-9B645BFFAFC7}"/>
                  </a:ext>
                </a:extLst>
              </p:cNvPr>
              <p:cNvSpPr/>
              <p:nvPr/>
            </p:nvSpPr>
            <p:spPr>
              <a:xfrm>
                <a:off x="1390757" y="4046959"/>
                <a:ext cx="222231" cy="939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8" tIns="46797" rIns="35998" rtlCol="0" anchor="ctr"/>
              <a:lstStyle/>
              <a:p>
                <a:pPr algn="ctr" defTabSz="914358" rtl="0">
                  <a:defRPr/>
                </a:pPr>
                <a:r>
                  <a:rPr kumimoji="1" lang="en-US" altLang="ja-JP" sz="400" b="1" kern="1200">
                    <a:solidFill>
                      <a:prstClr val="white"/>
                    </a:solidFill>
                    <a:latin typeface="游ゴシック" panose="020B0400000000000000" pitchFamily="50" charset="-128"/>
                    <a:ea typeface="游ゴシック" panose="020B0400000000000000" pitchFamily="50" charset="-128"/>
                  </a:rPr>
                  <a:t>PR</a:t>
                </a:r>
                <a:endParaRPr kumimoji="1" lang="ja-JP" altLang="en-US" sz="400" b="1" kern="1200">
                  <a:solidFill>
                    <a:prstClr val="white"/>
                  </a:solidFill>
                  <a:latin typeface="游ゴシック" panose="020B0400000000000000" pitchFamily="50" charset="-128"/>
                  <a:ea typeface="游ゴシック" panose="020B0400000000000000" pitchFamily="50" charset="-128"/>
                </a:endParaRPr>
              </a:p>
            </p:txBody>
          </p:sp>
          <p:grpSp>
            <p:nvGrpSpPr>
              <p:cNvPr id="114" name="グループ化 113">
                <a:extLst>
                  <a:ext uri="{FF2B5EF4-FFF2-40B4-BE49-F238E27FC236}">
                    <a16:creationId xmlns:a16="http://schemas.microsoft.com/office/drawing/2014/main" id="{5B4FE12D-71D2-76B4-8317-B71615B467DA}"/>
                  </a:ext>
                </a:extLst>
              </p:cNvPr>
              <p:cNvGrpSpPr/>
              <p:nvPr/>
            </p:nvGrpSpPr>
            <p:grpSpPr>
              <a:xfrm>
                <a:off x="1997282" y="3645228"/>
                <a:ext cx="119206" cy="119206"/>
                <a:chOff x="-360062" y="3621425"/>
                <a:chExt cx="119206" cy="119206"/>
              </a:xfrm>
            </p:grpSpPr>
            <p:sp>
              <p:nvSpPr>
                <p:cNvPr id="116" name="円/楕円 14">
                  <a:extLst>
                    <a:ext uri="{FF2B5EF4-FFF2-40B4-BE49-F238E27FC236}">
                      <a16:creationId xmlns:a16="http://schemas.microsoft.com/office/drawing/2014/main" id="{27FC2FB5-447D-B7B1-DE12-AC08216CD6E2}"/>
                    </a:ext>
                  </a:extLst>
                </p:cNvPr>
                <p:cNvSpPr/>
                <p:nvPr/>
              </p:nvSpPr>
              <p:spPr>
                <a:xfrm>
                  <a:off x="-360062" y="3621425"/>
                  <a:ext cx="119206" cy="1192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7" name="乗算記号 116">
                  <a:extLst>
                    <a:ext uri="{FF2B5EF4-FFF2-40B4-BE49-F238E27FC236}">
                      <a16:creationId xmlns:a16="http://schemas.microsoft.com/office/drawing/2014/main" id="{2FC003A0-FDA5-002B-50DA-4C3CBE44BEA5}"/>
                    </a:ext>
                  </a:extLst>
                </p:cNvPr>
                <p:cNvSpPr/>
                <p:nvPr/>
              </p:nvSpPr>
              <p:spPr>
                <a:xfrm>
                  <a:off x="-360062" y="3621425"/>
                  <a:ext cx="119206" cy="119206"/>
                </a:xfrm>
                <a:prstGeom prst="mathMultiply">
                  <a:avLst>
                    <a:gd name="adj1" fmla="val 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15" name="角丸四角形 66">
                <a:extLst>
                  <a:ext uri="{FF2B5EF4-FFF2-40B4-BE49-F238E27FC236}">
                    <a16:creationId xmlns:a16="http://schemas.microsoft.com/office/drawing/2014/main" id="{39F691BB-3C40-0C22-0B69-DB400DA213E7}"/>
                  </a:ext>
                </a:extLst>
              </p:cNvPr>
              <p:cNvSpPr/>
              <p:nvPr/>
            </p:nvSpPr>
            <p:spPr>
              <a:xfrm>
                <a:off x="1341434" y="3606828"/>
                <a:ext cx="816206" cy="974300"/>
              </a:xfrm>
              <a:prstGeom prst="roundRect">
                <a:avLst>
                  <a:gd name="adj" fmla="val 40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pic>
          <p:nvPicPr>
            <p:cNvPr id="73" name="図 72">
              <a:extLst>
                <a:ext uri="{FF2B5EF4-FFF2-40B4-BE49-F238E27FC236}">
                  <a16:creationId xmlns:a16="http://schemas.microsoft.com/office/drawing/2014/main" id="{38237D04-A27E-4D84-3E59-3BE795F413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51119">
              <a:off x="15223385" y="4255976"/>
              <a:ext cx="257600" cy="604800"/>
            </a:xfrm>
            <a:prstGeom prst="rect">
              <a:avLst/>
            </a:prstGeom>
          </p:spPr>
        </p:pic>
      </p:grpSp>
      <p:sp>
        <p:nvSpPr>
          <p:cNvPr id="6" name="テキスト ボックス 5">
            <a:extLst>
              <a:ext uri="{FF2B5EF4-FFF2-40B4-BE49-F238E27FC236}">
                <a16:creationId xmlns:a16="http://schemas.microsoft.com/office/drawing/2014/main" id="{02499B86-1C7B-C888-74FA-5235B34BBC24}"/>
              </a:ext>
            </a:extLst>
          </p:cNvPr>
          <p:cNvSpPr txBox="1"/>
          <p:nvPr/>
        </p:nvSpPr>
        <p:spPr>
          <a:xfrm>
            <a:off x="3088238" y="691370"/>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Tree>
    <p:extLst>
      <p:ext uri="{BB962C8B-B14F-4D97-AF65-F5344CB8AC3E}">
        <p14:creationId xmlns:p14="http://schemas.microsoft.com/office/powerpoint/2010/main" val="245215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AE786A53-7864-FFAC-D02E-5FD737DFA4E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EEFE2FB-9035-F91F-6A4D-22F1F862E0DB}"/>
              </a:ext>
            </a:extLst>
          </p:cNvPr>
          <p:cNvSpPr>
            <a:spLocks noGrp="1"/>
          </p:cNvSpPr>
          <p:nvPr>
            <p:ph type="ctrTitle"/>
          </p:nvPr>
        </p:nvSpPr>
        <p:spPr>
          <a:xfrm>
            <a:off x="1333168" y="3091262"/>
            <a:ext cx="10009751" cy="1628223"/>
          </a:xfrm>
        </p:spPr>
        <p:txBody>
          <a:bodyPr>
            <a:normAutofit/>
          </a:bodyPr>
          <a:lstStyle/>
          <a:p>
            <a:r>
              <a:rPr lang="ja-JP" altLang="en-US" sz="3600" spc="200" dirty="0">
                <a:solidFill>
                  <a:schemeClr val="tx1">
                    <a:lumMod val="85000"/>
                    <a:lumOff val="15000"/>
                  </a:schemeClr>
                </a:solidFill>
              </a:rPr>
              <a:t>ディスプレイ広告</a:t>
            </a:r>
            <a:br>
              <a:rPr lang="en-US" altLang="ja-JP" sz="3600" spc="200" dirty="0"/>
            </a:br>
            <a:r>
              <a:rPr lang="ja-JP" altLang="en-US" sz="2400" spc="200" dirty="0">
                <a:solidFill>
                  <a:srgbClr val="EB0083"/>
                </a:solidFill>
              </a:rPr>
              <a:t>朝日新聞デジタル版 限定広告メニュー</a:t>
            </a:r>
            <a:endParaRPr lang="ja-JP" altLang="en-US" sz="3600" spc="200" dirty="0">
              <a:solidFill>
                <a:srgbClr val="EB0083"/>
              </a:solidFill>
            </a:endParaRPr>
          </a:p>
        </p:txBody>
      </p:sp>
      <p:sp>
        <p:nvSpPr>
          <p:cNvPr id="2" name="テキスト プレースホルダー 1">
            <a:extLst>
              <a:ext uri="{FF2B5EF4-FFF2-40B4-BE49-F238E27FC236}">
                <a16:creationId xmlns:a16="http://schemas.microsoft.com/office/drawing/2014/main" id="{4A84816A-C94C-A04B-8DA0-22D215DA6598}"/>
              </a:ext>
            </a:extLst>
          </p:cNvPr>
          <p:cNvSpPr>
            <a:spLocks noGrp="1"/>
          </p:cNvSpPr>
          <p:nvPr>
            <p:ph type="body" sz="quarter" idx="10"/>
          </p:nvPr>
        </p:nvSpPr>
        <p:spPr/>
        <p:txBody>
          <a:bodyPr/>
          <a:lstStyle/>
          <a:p>
            <a:r>
              <a:rPr lang="ja-JP" altLang="en-US" spc="200" dirty="0">
                <a:solidFill>
                  <a:srgbClr val="EB0083"/>
                </a:solidFill>
              </a:rPr>
              <a:t>広告配信メニュー</a:t>
            </a:r>
          </a:p>
        </p:txBody>
      </p:sp>
    </p:spTree>
    <p:extLst>
      <p:ext uri="{BB962C8B-B14F-4D97-AF65-F5344CB8AC3E}">
        <p14:creationId xmlns:p14="http://schemas.microsoft.com/office/powerpoint/2010/main" val="274431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F45281A-01C1-730B-3E3F-F3E9F90B9082}"/>
              </a:ext>
            </a:extLst>
          </p:cNvPr>
          <p:cNvSpPr/>
          <p:nvPr/>
        </p:nvSpPr>
        <p:spPr>
          <a:xfrm>
            <a:off x="627316" y="932400"/>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p:txBody>
          <a:bodyPr>
            <a:noAutofit/>
          </a:bodyPr>
          <a:lstStyle/>
          <a:p>
            <a:r>
              <a:rPr kumimoji="1" lang="en-US" altLang="ja-JP" sz="2400" dirty="0"/>
              <a:t>PC.</a:t>
            </a:r>
            <a:r>
              <a:rPr kumimoji="1" lang="ja-JP" altLang="en-US" sz="2400" dirty="0"/>
              <a:t> </a:t>
            </a:r>
            <a:r>
              <a:rPr lang="ja-JP" altLang="en-US" sz="2400" dirty="0"/>
              <a:t>平日１</a:t>
            </a:r>
            <a:r>
              <a:rPr lang="en-US" altLang="ja-JP" sz="2400" dirty="0"/>
              <a:t>day</a:t>
            </a:r>
            <a:r>
              <a:rPr lang="ja-JP" altLang="en-US" sz="2400" dirty="0"/>
              <a:t>ジャック ゲート広告</a:t>
            </a:r>
            <a:r>
              <a:rPr lang="ja-JP" altLang="en-US" sz="1800" dirty="0"/>
              <a:t>｜朝日新聞デジタル版 限定</a:t>
            </a:r>
            <a:endParaRPr kumimoji="1" lang="ja-JP" altLang="en-US" sz="2400" dirty="0"/>
          </a:p>
        </p:txBody>
      </p:sp>
      <p:sp>
        <p:nvSpPr>
          <p:cNvPr id="13" name="テキスト ボックス 12">
            <a:extLst>
              <a:ext uri="{FF2B5EF4-FFF2-40B4-BE49-F238E27FC236}">
                <a16:creationId xmlns:a16="http://schemas.microsoft.com/office/drawing/2014/main" id="{5F7FC41D-E11D-4318-B6FC-31D354167696}"/>
              </a:ext>
            </a:extLst>
          </p:cNvPr>
          <p:cNvSpPr txBox="1"/>
          <p:nvPr/>
        </p:nvSpPr>
        <p:spPr>
          <a:xfrm>
            <a:off x="1139860" y="681038"/>
            <a:ext cx="3464551" cy="276999"/>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サイト（トップページ）</a:t>
            </a:r>
          </a:p>
        </p:txBody>
      </p:sp>
      <p:grpSp>
        <p:nvGrpSpPr>
          <p:cNvPr id="10" name="グループ化 9">
            <a:extLst>
              <a:ext uri="{FF2B5EF4-FFF2-40B4-BE49-F238E27FC236}">
                <a16:creationId xmlns:a16="http://schemas.microsoft.com/office/drawing/2014/main" id="{BD8270CB-9A35-6767-38EA-DD32FC4BA5FF}"/>
              </a:ext>
            </a:extLst>
          </p:cNvPr>
          <p:cNvGrpSpPr/>
          <p:nvPr/>
        </p:nvGrpSpPr>
        <p:grpSpPr>
          <a:xfrm>
            <a:off x="730553" y="1001495"/>
            <a:ext cx="4460871" cy="5070951"/>
            <a:chOff x="980709" y="1868361"/>
            <a:chExt cx="4461184" cy="5071307"/>
          </a:xfrm>
        </p:grpSpPr>
        <p:sp>
          <p:nvSpPr>
            <p:cNvPr id="61" name="正方形/長方形 60">
              <a:extLst>
                <a:ext uri="{FF2B5EF4-FFF2-40B4-BE49-F238E27FC236}">
                  <a16:creationId xmlns:a16="http://schemas.microsoft.com/office/drawing/2014/main" id="{481DFFA4-A04D-4D15-9691-0FDE775101E1}"/>
                </a:ext>
              </a:extLst>
            </p:cNvPr>
            <p:cNvSpPr/>
            <p:nvPr/>
          </p:nvSpPr>
          <p:spPr>
            <a:xfrm>
              <a:off x="1502748" y="1869029"/>
              <a:ext cx="3178556" cy="42874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824C01C7-A3DC-4B6F-8253-C51EEEC61A46}"/>
                </a:ext>
              </a:extLst>
            </p:cNvPr>
            <p:cNvSpPr/>
            <p:nvPr/>
          </p:nvSpPr>
          <p:spPr>
            <a:xfrm>
              <a:off x="1582443" y="1868361"/>
              <a:ext cx="3047086" cy="640667"/>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Ａ</a:t>
              </a:r>
              <a:r>
                <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70" name="Picture 8">
              <a:extLst>
                <a:ext uri="{FF2B5EF4-FFF2-40B4-BE49-F238E27FC236}">
                  <a16:creationId xmlns:a16="http://schemas.microsoft.com/office/drawing/2014/main" id="{D7246FA0-E06F-41E6-8918-2F363B4ACCB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20232"/>
            <a:stretch/>
          </p:blipFill>
          <p:spPr>
            <a:xfrm>
              <a:off x="1502748" y="2896229"/>
              <a:ext cx="3178557" cy="4029586"/>
            </a:xfrm>
            <a:prstGeom prst="rect">
              <a:avLst/>
            </a:prstGeom>
            <a:ln>
              <a:noFill/>
            </a:ln>
            <a:effectLst>
              <a:softEdge rad="0"/>
            </a:effectLst>
          </p:spPr>
        </p:pic>
        <p:sp>
          <p:nvSpPr>
            <p:cNvPr id="71" name="正方形/長方形 70">
              <a:extLst>
                <a:ext uri="{FF2B5EF4-FFF2-40B4-BE49-F238E27FC236}">
                  <a16:creationId xmlns:a16="http://schemas.microsoft.com/office/drawing/2014/main" id="{25A0EC4F-FB99-482A-A5EA-A9F2C3358F76}"/>
                </a:ext>
              </a:extLst>
            </p:cNvPr>
            <p:cNvSpPr/>
            <p:nvPr/>
          </p:nvSpPr>
          <p:spPr>
            <a:xfrm rot="5400000">
              <a:off x="2436901" y="4134363"/>
              <a:ext cx="5071307" cy="539304"/>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正方形/長方形 71">
              <a:extLst>
                <a:ext uri="{FF2B5EF4-FFF2-40B4-BE49-F238E27FC236}">
                  <a16:creationId xmlns:a16="http://schemas.microsoft.com/office/drawing/2014/main" id="{E22859F3-B73D-402D-9ADD-C72F2E4A65DF}"/>
                </a:ext>
              </a:extLst>
            </p:cNvPr>
            <p:cNvSpPr/>
            <p:nvPr/>
          </p:nvSpPr>
          <p:spPr>
            <a:xfrm rot="5400000">
              <a:off x="-1285293" y="4134363"/>
              <a:ext cx="5071307" cy="539304"/>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DF50866D-1BD9-4A82-B6C4-5DFD813CBC9B}"/>
                </a:ext>
              </a:extLst>
            </p:cNvPr>
            <p:cNvSpPr/>
            <p:nvPr/>
          </p:nvSpPr>
          <p:spPr>
            <a:xfrm>
              <a:off x="3919263" y="3526297"/>
              <a:ext cx="710266" cy="561628"/>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(D)</a:t>
              </a:r>
            </a:p>
          </p:txBody>
        </p:sp>
        <p:sp>
          <p:nvSpPr>
            <p:cNvPr id="74" name="テキスト ボックス 73">
              <a:extLst>
                <a:ext uri="{FF2B5EF4-FFF2-40B4-BE49-F238E27FC236}">
                  <a16:creationId xmlns:a16="http://schemas.microsoft.com/office/drawing/2014/main" id="{28A7C6BF-BA4F-45D3-8468-EF39126B291C}"/>
                </a:ext>
              </a:extLst>
            </p:cNvPr>
            <p:cNvSpPr txBox="1"/>
            <p:nvPr/>
          </p:nvSpPr>
          <p:spPr>
            <a:xfrm>
              <a:off x="1009314" y="4180025"/>
              <a:ext cx="664143" cy="277018"/>
            </a:xfrm>
            <a:prstGeom prst="rect">
              <a:avLst/>
            </a:prstGeom>
            <a:noFill/>
          </p:spPr>
          <p:txBody>
            <a:bodyPr wrap="squar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Ｂ</a:t>
              </a: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E59F19A8-E634-1BBB-A1C8-5EA7E24D918D}"/>
                </a:ext>
              </a:extLst>
            </p:cNvPr>
            <p:cNvSpPr txBox="1"/>
            <p:nvPr/>
          </p:nvSpPr>
          <p:spPr>
            <a:xfrm>
              <a:off x="4777750" y="4180025"/>
              <a:ext cx="664143" cy="277018"/>
            </a:xfrm>
            <a:prstGeom prst="rect">
              <a:avLst/>
            </a:prstGeom>
            <a:noFill/>
          </p:spPr>
          <p:txBody>
            <a:bodyPr wrap="squar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endPar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4" name="正方形/長方形 3">
            <a:extLst>
              <a:ext uri="{FF2B5EF4-FFF2-40B4-BE49-F238E27FC236}">
                <a16:creationId xmlns:a16="http://schemas.microsoft.com/office/drawing/2014/main" id="{C19A1BB5-D3DA-585F-5569-157A0EBBD4E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07A3E12B-55E1-3651-D30B-873840444DB1}"/>
              </a:ext>
            </a:extLst>
          </p:cNvPr>
          <p:cNvSpPr txBox="1"/>
          <p:nvPr/>
        </p:nvSpPr>
        <p:spPr>
          <a:xfrm>
            <a:off x="5570045" y="1061060"/>
            <a:ext cx="3669594"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PC. </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平日１</a:t>
            </a: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day</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ジャック ゲート広告</a:t>
            </a:r>
          </a:p>
        </p:txBody>
      </p:sp>
      <p:cxnSp>
        <p:nvCxnSpPr>
          <p:cNvPr id="8" name="直線コネクタ 7">
            <a:extLst>
              <a:ext uri="{FF2B5EF4-FFF2-40B4-BE49-F238E27FC236}">
                <a16:creationId xmlns:a16="http://schemas.microsoft.com/office/drawing/2014/main" id="{4F6CAF69-92A2-DD8B-9CC6-02713569EE29}"/>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A025193B-A91C-492D-9297-CC6575F74779}"/>
              </a:ext>
            </a:extLst>
          </p:cNvPr>
          <p:cNvGrpSpPr/>
          <p:nvPr/>
        </p:nvGrpSpPr>
        <p:grpSpPr>
          <a:xfrm>
            <a:off x="8561689" y="5919847"/>
            <a:ext cx="2943518" cy="307777"/>
            <a:chOff x="8662738" y="5807242"/>
            <a:chExt cx="2943725" cy="307799"/>
          </a:xfrm>
        </p:grpSpPr>
        <p:cxnSp>
          <p:nvCxnSpPr>
            <p:cNvPr id="12" name="直線コネクタ 11">
              <a:extLst>
                <a:ext uri="{FF2B5EF4-FFF2-40B4-BE49-F238E27FC236}">
                  <a16:creationId xmlns:a16="http://schemas.microsoft.com/office/drawing/2014/main" id="{92321DB1-7F7D-17E8-5AA4-F9A66408BA55}"/>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35C3-647F-3646-B22C-D7BC07659F38}"/>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6" name="テキスト ボックス 15">
              <a:extLst>
                <a:ext uri="{FF2B5EF4-FFF2-40B4-BE49-F238E27FC236}">
                  <a16:creationId xmlns:a16="http://schemas.microsoft.com/office/drawing/2014/main" id="{E7E759CA-947D-627A-BC85-CE5DC2B89EC2}"/>
                </a:ext>
              </a:extLst>
            </p:cNvPr>
            <p:cNvSpPr txBox="1"/>
            <p:nvPr/>
          </p:nvSpPr>
          <p:spPr>
            <a:xfrm>
              <a:off x="9342964"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G500</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万円</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/10~15</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万</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想定</a:t>
              </a:r>
            </a:p>
          </p:txBody>
        </p:sp>
      </p:grpSp>
      <p:graphicFrame>
        <p:nvGraphicFramePr>
          <p:cNvPr id="17" name="表 16">
            <a:extLst>
              <a:ext uri="{FF2B5EF4-FFF2-40B4-BE49-F238E27FC236}">
                <a16:creationId xmlns:a16="http://schemas.microsoft.com/office/drawing/2014/main" id="{C0F319C6-93A9-1EBD-52D4-E7DA29A31C75}"/>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35426">
                  <a:extLst>
                    <a:ext uri="{9D8B030D-6E8A-4147-A177-3AD203B41FA5}">
                      <a16:colId xmlns:a16="http://schemas.microsoft.com/office/drawing/2014/main" val="1985968354"/>
                    </a:ext>
                  </a:extLst>
                </a:gridCol>
                <a:gridCol w="156599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PC</a:t>
                      </a:r>
                      <a:endParaRPr kumimoji="1" lang="ja-JP"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err="1">
                          <a:latin typeface="游ゴシック"/>
                          <a:ea typeface="游ゴシック"/>
                        </a:rPr>
                        <a:t>png</a:t>
                      </a:r>
                      <a:r>
                        <a:rPr kumimoji="1" lang="en-US" altLang="ja-JP" sz="1000" b="1" dirty="0">
                          <a:latin typeface="游ゴシック"/>
                          <a:ea typeface="游ゴシック"/>
                        </a:rPr>
                        <a:t>/jpg/gif</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トップページ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zh-TW" altLang="en-US" sz="1000" b="1">
                          <a:latin typeface="游ゴシック"/>
                          <a:ea typeface="游ゴシック"/>
                        </a:rPr>
                        <a:t>常時露出</a:t>
                      </a:r>
                      <a:r>
                        <a:rPr kumimoji="1" lang="en-US" altLang="zh-TW" sz="1000" b="1">
                          <a:latin typeface="游ゴシック"/>
                          <a:ea typeface="游ゴシック"/>
                        </a:rPr>
                        <a:t>(</a:t>
                      </a:r>
                      <a:r>
                        <a:rPr kumimoji="1" lang="zh-TW" altLang="en-US" sz="1000" b="1">
                          <a:latin typeface="游ゴシック"/>
                          <a:ea typeface="游ゴシック"/>
                        </a:rPr>
                        <a:t>有料会員以外）</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平日</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画像ファイル</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4</a:t>
                      </a:r>
                      <a:r>
                        <a:rPr kumimoji="1" lang="ja-JP" altLang="en-US" sz="1000" b="1">
                          <a:latin typeface="游ゴシック"/>
                          <a:ea typeface="游ゴシック"/>
                        </a:rPr>
                        <a:t>画像合計　</a:t>
                      </a:r>
                      <a:r>
                        <a:rPr kumimoji="1" lang="en-US" altLang="ja-JP" sz="1000" b="1">
                          <a:latin typeface="游ゴシック"/>
                          <a:ea typeface="游ゴシック"/>
                        </a:rPr>
                        <a:t>1MB</a:t>
                      </a:r>
                      <a:r>
                        <a:rPr kumimoji="1" lang="ja-JP" altLang="en-US" sz="1000" b="1">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a:ea typeface="游ゴシック"/>
                        </a:rPr>
                        <a:t>午前</a:t>
                      </a:r>
                      <a:r>
                        <a:rPr kumimoji="1" lang="en-US" altLang="ja-JP" sz="1000" b="1">
                          <a:latin typeface="游ゴシック"/>
                          <a:ea typeface="游ゴシック"/>
                        </a:rPr>
                        <a:t>0</a:t>
                      </a:r>
                      <a:r>
                        <a:rPr kumimoji="1" lang="ja-JP" altLang="en-US" sz="1000" b="1">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zh-TW" altLang="en-US" sz="1000" b="1" dirty="0">
                          <a:latin typeface="游ゴシック"/>
                          <a:ea typeface="游ゴシック"/>
                        </a:rPr>
                        <a:t>平日</a:t>
                      </a:r>
                      <a:r>
                        <a:rPr kumimoji="1" lang="en-US" altLang="zh-TW" sz="1000" b="1" dirty="0">
                          <a:latin typeface="游ゴシック"/>
                          <a:ea typeface="游ゴシック"/>
                        </a:rPr>
                        <a:t>0</a:t>
                      </a:r>
                      <a:r>
                        <a:rPr kumimoji="1" lang="zh-TW" altLang="en-US" sz="1000" b="1" dirty="0">
                          <a:latin typeface="游ゴシック"/>
                          <a:ea typeface="游ゴシック"/>
                        </a:rPr>
                        <a:t>時</a:t>
                      </a:r>
                      <a:r>
                        <a:rPr kumimoji="1" lang="en-US" altLang="zh-TW" sz="1000" b="1" dirty="0">
                          <a:latin typeface="游ゴシック"/>
                          <a:ea typeface="游ゴシック"/>
                        </a:rPr>
                        <a:t>~22</a:t>
                      </a:r>
                      <a:r>
                        <a:rPr kumimoji="1" lang="zh-TW" altLang="en-US" sz="1000" b="1" dirty="0">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か所まで</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16</a:t>
                      </a:r>
                      <a:r>
                        <a:rPr kumimoji="1" lang="ja-JP" altLang="en-US" sz="1000" b="1">
                          <a:latin typeface="游ゴシック"/>
                          <a:ea typeface="游ゴシック"/>
                        </a:rPr>
                        <a:t>営業日前</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55183301"/>
                  </a:ext>
                </a:extLst>
              </a:tr>
            </a:tbl>
          </a:graphicData>
        </a:graphic>
      </p:graphicFrame>
      <p:sp>
        <p:nvSpPr>
          <p:cNvPr id="18" name="テキスト プレースホルダー 1">
            <a:extLst>
              <a:ext uri="{FF2B5EF4-FFF2-40B4-BE49-F238E27FC236}">
                <a16:creationId xmlns:a16="http://schemas.microsoft.com/office/drawing/2014/main" id="{61092059-54E1-F3BB-F664-EECEE56DF34B}"/>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サイトのトップページに掲出される「ゲート」は、サイトを囲い込むようにクリエイティブを展開します。平日の</a:t>
            </a: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a:t>
            </a: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22</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時に有料会員以外に常時掲出されるメニューです。</a:t>
            </a:r>
          </a:p>
        </p:txBody>
      </p:sp>
      <p:graphicFrame>
        <p:nvGraphicFramePr>
          <p:cNvPr id="21" name="表 3">
            <a:extLst>
              <a:ext uri="{FF2B5EF4-FFF2-40B4-BE49-F238E27FC236}">
                <a16:creationId xmlns:a16="http://schemas.microsoft.com/office/drawing/2014/main" id="{1FFBDD5B-F979-AC6A-B9E9-E5700AB7774A}"/>
              </a:ext>
            </a:extLst>
          </p:cNvPr>
          <p:cNvGraphicFramePr>
            <a:graphicFrameLocks noGrp="1"/>
          </p:cNvGraphicFramePr>
          <p:nvPr/>
        </p:nvGraphicFramePr>
        <p:xfrm>
          <a:off x="10145866" y="2794187"/>
          <a:ext cx="1463348" cy="565194"/>
        </p:xfrm>
        <a:graphic>
          <a:graphicData uri="http://schemas.openxmlformats.org/drawingml/2006/table">
            <a:tbl>
              <a:tblPr firstRow="1" bandRow="1">
                <a:tableStyleId>{5940675A-B579-460E-94D1-54222C63F5DA}</a:tableStyleId>
              </a:tblPr>
              <a:tblGrid>
                <a:gridCol w="559039">
                  <a:extLst>
                    <a:ext uri="{9D8B030D-6E8A-4147-A177-3AD203B41FA5}">
                      <a16:colId xmlns:a16="http://schemas.microsoft.com/office/drawing/2014/main" val="2137470954"/>
                    </a:ext>
                  </a:extLst>
                </a:gridCol>
                <a:gridCol w="904309">
                  <a:extLst>
                    <a:ext uri="{9D8B030D-6E8A-4147-A177-3AD203B41FA5}">
                      <a16:colId xmlns:a16="http://schemas.microsoft.com/office/drawing/2014/main" val="1885414410"/>
                    </a:ext>
                  </a:extLst>
                </a:gridCol>
              </a:tblGrid>
              <a:tr h="188387">
                <a:tc>
                  <a:txBody>
                    <a:bodyPr/>
                    <a:lstStyle/>
                    <a:p>
                      <a:r>
                        <a:rPr kumimoji="1" lang="ja-JP" altLang="en-US" sz="1000" b="1" dirty="0">
                          <a:latin typeface="游ゴシック" panose="020B0400000000000000" pitchFamily="50" charset="-128"/>
                          <a:ea typeface="游ゴシック" panose="020B0400000000000000" pitchFamily="50" charset="-128"/>
                        </a:rPr>
                        <a:t>（</a:t>
                      </a:r>
                      <a:r>
                        <a:rPr kumimoji="1" lang="en-US" altLang="ja-JP" sz="1000" b="1" dirty="0">
                          <a:latin typeface="游ゴシック" panose="020B0400000000000000" pitchFamily="50" charset="-128"/>
                          <a:ea typeface="游ゴシック" panose="020B0400000000000000" pitchFamily="50" charset="-128"/>
                        </a:rPr>
                        <a:t>A</a:t>
                      </a:r>
                      <a:r>
                        <a:rPr kumimoji="1" lang="ja-JP" altLang="en-US" sz="1000" b="1" dirty="0">
                          <a:latin typeface="游ゴシック" panose="020B0400000000000000" pitchFamily="50" charset="-128"/>
                          <a:ea typeface="游ゴシック" panose="020B0400000000000000" pitchFamily="50" charset="-128"/>
                        </a:rPr>
                        <a:t>）</a:t>
                      </a: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1000×110px</a:t>
                      </a:r>
                      <a:endParaRPr kumimoji="1" lang="ja-JP" altLang="en-US" sz="1000" b="1" dirty="0">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949535110"/>
                  </a:ext>
                </a:extLst>
              </a:tr>
              <a:tr h="188387">
                <a:tc>
                  <a:txBody>
                    <a:bodyPr/>
                    <a:lstStyle/>
                    <a:p>
                      <a:r>
                        <a:rPr kumimoji="1" lang="ja-JP" altLang="en-US" sz="1000" b="1" dirty="0">
                          <a:latin typeface="游ゴシック" panose="020B0400000000000000" pitchFamily="50" charset="-128"/>
                          <a:ea typeface="游ゴシック" panose="020B0400000000000000" pitchFamily="50" charset="-128"/>
                        </a:rPr>
                        <a:t>（</a:t>
                      </a:r>
                      <a:r>
                        <a:rPr kumimoji="1" lang="en-US" altLang="ja-JP" sz="1000" b="1" dirty="0">
                          <a:latin typeface="游ゴシック" panose="020B0400000000000000" pitchFamily="50" charset="-128"/>
                          <a:ea typeface="游ゴシック" panose="020B0400000000000000" pitchFamily="50" charset="-128"/>
                        </a:rPr>
                        <a:t>B.C)</a:t>
                      </a:r>
                      <a:endParaRPr kumimoji="1" lang="ja-JP" altLang="en-US" sz="1000" b="1" dirty="0">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145  ×1000px </a:t>
                      </a: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1857747307"/>
                  </a:ext>
                </a:extLst>
              </a:tr>
              <a:tr h="188387">
                <a:tc>
                  <a:txBody>
                    <a:bodyPr/>
                    <a:lstStyle/>
                    <a:p>
                      <a:r>
                        <a:rPr kumimoji="1" lang="ja-JP" altLang="en-US" sz="1000" b="1">
                          <a:latin typeface="游ゴシック" panose="020B0400000000000000" pitchFamily="50" charset="-128"/>
                          <a:ea typeface="游ゴシック" panose="020B0400000000000000" pitchFamily="50" charset="-128"/>
                        </a:rPr>
                        <a:t>（</a:t>
                      </a:r>
                      <a:r>
                        <a:rPr kumimoji="1" lang="en-US" altLang="ja-JP" sz="1000" b="1">
                          <a:latin typeface="游ゴシック" panose="020B0400000000000000" pitchFamily="50" charset="-128"/>
                          <a:ea typeface="游ゴシック" panose="020B0400000000000000" pitchFamily="50" charset="-128"/>
                        </a:rPr>
                        <a:t>D)</a:t>
                      </a:r>
                      <a:endParaRPr kumimoji="1" lang="ja-JP" altLang="en-US" sz="1000" b="1">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300  ×250px</a:t>
                      </a: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1938796225"/>
                  </a:ext>
                </a:extLst>
              </a:tr>
            </a:tbl>
          </a:graphicData>
        </a:graphic>
      </p:graphicFrame>
      <p:sp>
        <p:nvSpPr>
          <p:cNvPr id="22" name="テキスト ボックス 21">
            <a:extLst>
              <a:ext uri="{FF2B5EF4-FFF2-40B4-BE49-F238E27FC236}">
                <a16:creationId xmlns:a16="http://schemas.microsoft.com/office/drawing/2014/main" id="{285232F2-484E-8FEB-9973-3B771681FDC4}"/>
              </a:ext>
            </a:extLst>
          </p:cNvPr>
          <p:cNvSpPr txBox="1"/>
          <p:nvPr/>
        </p:nvSpPr>
        <p:spPr>
          <a:xfrm>
            <a:off x="5534574" y="4564202"/>
            <a:ext cx="3002538" cy="1693028"/>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日々のニュース動向により</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PV</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数が大きく変動するため、想定</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imp</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数は幅を持たせた想定値を設定しております。​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事前の掲載可否確認、表示テストが必要となります。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静止画のみのメニューで、動画素材のご対応はできません。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本メニューは常時露出のため、ターゲティングはできません。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平日</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0</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時～</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22</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時の有料会員以外の常時露出メニューのため、</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imp</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数はあくまで想定で、保証するものではありません。</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プレースホルダー 1">
            <a:extLst>
              <a:ext uri="{FF2B5EF4-FFF2-40B4-BE49-F238E27FC236}">
                <a16:creationId xmlns:a16="http://schemas.microsoft.com/office/drawing/2014/main" id="{31FCB2E2-FB96-6371-CCCB-96F80F99BE42}"/>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pic>
        <p:nvPicPr>
          <p:cNvPr id="2" name="図 1">
            <a:extLst>
              <a:ext uri="{FF2B5EF4-FFF2-40B4-BE49-F238E27FC236}">
                <a16:creationId xmlns:a16="http://schemas.microsoft.com/office/drawing/2014/main" id="{F1A4CADE-8DD1-4B4F-A99B-B49DD1A07D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23252" y="1742447"/>
            <a:ext cx="2925895" cy="242718"/>
          </a:xfrm>
          <a:prstGeom prst="rect">
            <a:avLst/>
          </a:prstGeom>
        </p:spPr>
      </p:pic>
      <p:sp>
        <p:nvSpPr>
          <p:cNvPr id="6" name="スライド番号プレースホルダー 3">
            <a:extLst>
              <a:ext uri="{FF2B5EF4-FFF2-40B4-BE49-F238E27FC236}">
                <a16:creationId xmlns:a16="http://schemas.microsoft.com/office/drawing/2014/main" id="{8F93AE9E-305D-CEFF-D15E-D4281A7D50B0}"/>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37</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143195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5F7D-9E23-DA42-CCE0-77105E81DAD2}"/>
            </a:ext>
          </a:extLst>
        </p:cNvPr>
        <p:cNvGrpSpPr/>
        <p:nvPr/>
      </p:nvGrpSpPr>
      <p:grpSpPr>
        <a:xfrm>
          <a:off x="0" y="0"/>
          <a:ext cx="0" cy="0"/>
          <a:chOff x="0" y="0"/>
          <a:chExt cx="0" cy="0"/>
        </a:xfrm>
      </p:grpSpPr>
      <p:sp>
        <p:nvSpPr>
          <p:cNvPr id="7" name="タイトル 1">
            <a:extLst>
              <a:ext uri="{FF2B5EF4-FFF2-40B4-BE49-F238E27FC236}">
                <a16:creationId xmlns:a16="http://schemas.microsoft.com/office/drawing/2014/main" id="{45DE8E9C-0D01-061B-1949-9B76A0F63C1A}"/>
              </a:ext>
            </a:extLst>
          </p:cNvPr>
          <p:cNvSpPr>
            <a:spLocks noGrp="1"/>
          </p:cNvSpPr>
          <p:nvPr>
            <p:ph type="title"/>
          </p:nvPr>
        </p:nvSpPr>
        <p:spPr/>
        <p:txBody>
          <a:bodyPr>
            <a:noAutofit/>
          </a:bodyPr>
          <a:lstStyle/>
          <a:p>
            <a:r>
              <a:rPr lang="en-US" altLang="ja-JP" sz="2400" dirty="0"/>
              <a:t>SP. </a:t>
            </a:r>
            <a:r>
              <a:rPr lang="ja-JP" altLang="en-US" sz="2400" dirty="0"/>
              <a:t>プレミアムインフィード</a:t>
            </a:r>
            <a:r>
              <a:rPr lang="ja-JP" altLang="en-US" sz="1800" dirty="0"/>
              <a:t>｜朝日新聞デジタル版 限定</a:t>
            </a:r>
            <a:r>
              <a:rPr lang="en-US" altLang="ja-JP" sz="2802" dirty="0"/>
              <a:t>	</a:t>
            </a:r>
            <a:endParaRPr lang="ja-JP" altLang="en-US" sz="2802" dirty="0"/>
          </a:p>
        </p:txBody>
      </p:sp>
      <p:sp>
        <p:nvSpPr>
          <p:cNvPr id="2" name="正方形/長方形 1">
            <a:extLst>
              <a:ext uri="{FF2B5EF4-FFF2-40B4-BE49-F238E27FC236}">
                <a16:creationId xmlns:a16="http://schemas.microsoft.com/office/drawing/2014/main" id="{E1C5D738-11F8-F0B6-4D7B-8CC318B1D1E6}"/>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07146EEC-E7D5-889E-74AD-36BF857E2AD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4A6436E5-BFAB-00C9-E51C-9473041159D3}"/>
              </a:ext>
            </a:extLst>
          </p:cNvPr>
          <p:cNvGrpSpPr/>
          <p:nvPr/>
        </p:nvGrpSpPr>
        <p:grpSpPr>
          <a:xfrm>
            <a:off x="8561689" y="5919847"/>
            <a:ext cx="2943518" cy="307777"/>
            <a:chOff x="8662738" y="5807242"/>
            <a:chExt cx="2943725" cy="307799"/>
          </a:xfrm>
        </p:grpSpPr>
        <p:cxnSp>
          <p:nvCxnSpPr>
            <p:cNvPr id="10" name="直線コネクタ 9">
              <a:extLst>
                <a:ext uri="{FF2B5EF4-FFF2-40B4-BE49-F238E27FC236}">
                  <a16:creationId xmlns:a16="http://schemas.microsoft.com/office/drawing/2014/main" id="{B16E8283-475E-7393-65F5-5395CE7A09FB}"/>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9D8A6DA-7779-729F-9C3A-F95F5342E0BE}"/>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3" name="テキスト ボックス 12">
              <a:extLst>
                <a:ext uri="{FF2B5EF4-FFF2-40B4-BE49-F238E27FC236}">
                  <a16:creationId xmlns:a16="http://schemas.microsoft.com/office/drawing/2014/main" id="{F3603026-2C7D-EDDB-B5FB-25CCB93D4800}"/>
                </a:ext>
              </a:extLst>
            </p:cNvPr>
            <p:cNvSpPr txBox="1"/>
            <p:nvPr/>
          </p:nvSpPr>
          <p:spPr>
            <a:xfrm>
              <a:off x="9126017"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0.4</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sp>
        <p:nvSpPr>
          <p:cNvPr id="15" name="テキスト プレースホルダー 1">
            <a:extLst>
              <a:ext uri="{FF2B5EF4-FFF2-40B4-BE49-F238E27FC236}">
                <a16:creationId xmlns:a16="http://schemas.microsoft.com/office/drawing/2014/main" id="{DFF590CF-F768-C5DC-1E26-F4FBCEE190B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ja-JP" altLang="en-US" sz="1031" b="0" i="0" u="none" strike="noStrike" kern="1200" cap="none" spc="0" normalizeH="0" baseline="0" noProof="0">
                <a:ln>
                  <a:noFill/>
                </a:ln>
                <a:solidFill>
                  <a:prstClr val="black"/>
                </a:solidFill>
                <a:effectLst/>
                <a:uLnTx/>
                <a:uFillTx/>
                <a:latin typeface="游ゴシック"/>
                <a:ea typeface="游ゴシック"/>
                <a:cs typeface="+mn-cs"/>
              </a:rPr>
              <a:t>スマホサイトのトップページおよび記事ページに掲出されるインフィード広告です。記事直下を中心に掲出されるため、</a:t>
            </a:r>
            <a:r>
              <a:rPr kumimoji="1" lang="en-US" altLang="ja-JP" sz="1031" b="0" i="0" u="none" strike="noStrike" kern="1200" cap="none" spc="0" normalizeH="0" baseline="0" noProof="0">
                <a:ln>
                  <a:noFill/>
                </a:ln>
                <a:solidFill>
                  <a:prstClr val="black"/>
                </a:solidFill>
                <a:effectLst/>
                <a:uLnTx/>
                <a:uFillTx/>
                <a:latin typeface="游ゴシック"/>
                <a:ea typeface="游ゴシック"/>
                <a:cs typeface="+mn-cs"/>
              </a:rPr>
              <a:t>CTR</a:t>
            </a:r>
            <a:r>
              <a:rPr kumimoji="1" lang="ja-JP" altLang="en-US" sz="1031" b="0" i="0" u="none" strike="noStrike" kern="1200" cap="none" spc="0" normalizeH="0" baseline="0" noProof="0">
                <a:ln>
                  <a:noFill/>
                </a:ln>
                <a:solidFill>
                  <a:prstClr val="black"/>
                </a:solidFill>
                <a:effectLst/>
                <a:uLnTx/>
                <a:uFillTx/>
                <a:latin typeface="游ゴシック"/>
                <a:ea typeface="游ゴシック"/>
                <a:cs typeface="+mn-cs"/>
              </a:rPr>
              <a:t>が非常に高いメニューです。</a:t>
            </a:r>
          </a:p>
        </p:txBody>
      </p:sp>
      <p:sp>
        <p:nvSpPr>
          <p:cNvPr id="19" name="テキスト ボックス 18">
            <a:extLst>
              <a:ext uri="{FF2B5EF4-FFF2-40B4-BE49-F238E27FC236}">
                <a16:creationId xmlns:a16="http://schemas.microsoft.com/office/drawing/2014/main" id="{47EE0E5B-CFB1-9927-B165-0034A4FA1A66}"/>
              </a:ext>
            </a:extLst>
          </p:cNvPr>
          <p:cNvSpPr txBox="1"/>
          <p:nvPr/>
        </p:nvSpPr>
        <p:spPr>
          <a:xfrm>
            <a:off x="5517020" y="5016120"/>
            <a:ext cx="3736021" cy="1207119"/>
          </a:xfrm>
          <a:prstGeom prst="rect">
            <a:avLst/>
          </a:prstGeom>
          <a:noFill/>
        </p:spPr>
        <p:txBody>
          <a:bodyPr wrap="square" lIns="91434" tIns="45717" rIns="91434" bIns="45717" rtlCol="0" anchor="t">
            <a:spAutoFit/>
          </a:bodyPr>
          <a:lstStyle/>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複数原稿で実施する場合は、「最適化配信」か「均等配信」かの</a:t>
            </a:r>
            <a:b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どちらかで配信できます。</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一部の特集ページや動画ページでは掲載されません。</a:t>
            </a:r>
            <a:endParaRPr kumimoji="0"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97" b="0" i="0" u="none" strike="noStrike" kern="1200" cap="none" spc="0" normalizeH="0" baseline="0" noProof="0" dirty="0">
                <a:ln>
                  <a:noFill/>
                </a:ln>
                <a:solidFill>
                  <a:srgbClr val="787871"/>
                </a:solidFill>
                <a:effectLst/>
                <a:uLnTx/>
                <a:uFillTx/>
                <a:latin typeface="游ゴシック"/>
                <a:ea typeface="游ゴシック"/>
                <a:cs typeface="+mn-cs"/>
              </a:rPr>
              <a:t>ターゲティングメニューは、別資料をご覧ください。</a:t>
            </a:r>
            <a:endParaRPr kumimoji="1" lang="en-US" altLang="ja-JP" sz="697" b="0" i="0" u="none" strike="noStrike" kern="1200" cap="none" spc="0" normalizeH="0" baseline="0" noProof="0" dirty="0">
              <a:ln>
                <a:noFill/>
              </a:ln>
              <a:solidFill>
                <a:srgbClr val="787871"/>
              </a:solidFill>
              <a:effectLst/>
              <a:uLnTx/>
              <a:uFillTx/>
              <a:latin typeface="游ゴシック"/>
              <a:ea typeface="游ゴシック"/>
              <a:cs typeface="+mn-cs"/>
            </a:endParaRPr>
          </a:p>
          <a:p>
            <a:pPr marL="171353" marR="0" lvl="0" indent="-171353"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ja-JP" altLang="en-US" sz="697" b="0" i="0" u="none" strike="noStrike" kern="1200" cap="none" spc="0" normalizeH="0" baseline="0" noProof="0" dirty="0">
                <a:ln>
                  <a:noFill/>
                </a:ln>
                <a:solidFill>
                  <a:srgbClr val="787871"/>
                </a:solidFill>
                <a:effectLst/>
                <a:uLnTx/>
                <a:uFillTx/>
                <a:latin typeface="游ゴシック"/>
                <a:ea typeface="游ゴシック"/>
                <a:cs typeface="+mn-cs"/>
              </a:rPr>
              <a:t>最低出稿金額</a:t>
            </a:r>
            <a:r>
              <a:rPr kumimoji="0" lang="en-US" altLang="ja-JP" sz="697" b="0" i="0" u="none" strike="noStrike" kern="1200" cap="none" spc="0" normalizeH="0" baseline="0" noProof="0" dirty="0">
                <a:ln>
                  <a:noFill/>
                </a:ln>
                <a:solidFill>
                  <a:srgbClr val="787871"/>
                </a:solidFill>
                <a:effectLst/>
                <a:uLnTx/>
                <a:uFillTx/>
                <a:latin typeface="游ゴシック"/>
                <a:ea typeface="游ゴシック"/>
                <a:cs typeface="+mn-cs"/>
              </a:rPr>
              <a:t>50</a:t>
            </a:r>
            <a:r>
              <a:rPr kumimoji="0" lang="ja-JP" altLang="en-US" sz="697" b="0" i="0" u="none" strike="noStrike" kern="1200" cap="none" spc="0" normalizeH="0" baseline="0" noProof="0" dirty="0">
                <a:ln>
                  <a:noFill/>
                </a:ln>
                <a:solidFill>
                  <a:srgbClr val="787871"/>
                </a:solidFill>
                <a:effectLst/>
                <a:uLnTx/>
                <a:uFillTx/>
                <a:latin typeface="游ゴシック"/>
                <a:ea typeface="游ゴシック"/>
                <a:cs typeface="+mn-cs"/>
              </a:rPr>
              <a:t>万円～のご実施となります。</a:t>
            </a:r>
          </a:p>
        </p:txBody>
      </p:sp>
      <p:graphicFrame>
        <p:nvGraphicFramePr>
          <p:cNvPr id="20" name="表 19">
            <a:extLst>
              <a:ext uri="{FF2B5EF4-FFF2-40B4-BE49-F238E27FC236}">
                <a16:creationId xmlns:a16="http://schemas.microsoft.com/office/drawing/2014/main" id="{C5FF53C1-29B2-2AA2-AB4E-CE706CB811C9}"/>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11573">
                  <a:extLst>
                    <a:ext uri="{9D8B030D-6E8A-4147-A177-3AD203B41FA5}">
                      <a16:colId xmlns:a16="http://schemas.microsoft.com/office/drawing/2014/main" val="1985968354"/>
                    </a:ext>
                  </a:extLst>
                </a:gridCol>
                <a:gridCol w="158984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SP</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mn-ea"/>
                        </a:rPr>
                        <a:t>テキスト文字数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mn-ea"/>
                        </a:rPr>
                        <a:t>左記参照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mn-ea"/>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err="1">
                          <a:latin typeface="游ゴシック"/>
                          <a:ea typeface="+mn-ea"/>
                        </a:rPr>
                        <a:t>png</a:t>
                      </a:r>
                      <a:r>
                        <a:rPr kumimoji="1" lang="en-US" altLang="ja-JP" sz="1000" b="1">
                          <a:latin typeface="游ゴシック"/>
                          <a:ea typeface="+mn-ea"/>
                        </a:rPr>
                        <a:t>/jpg/gif</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imp</a:t>
                      </a:r>
                      <a:r>
                        <a:rPr kumimoji="1" lang="ja-JP" altLang="en-US" sz="1000" b="1">
                          <a:latin typeface="游ゴシック"/>
                          <a:ea typeface="+mn-ea"/>
                        </a:rPr>
                        <a:t>保証</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画像ファイル</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200×200pix</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上限枠数</a:t>
                      </a:r>
                      <a:endParaRPr kumimoji="1" lang="ja-JP" altLang="en-US" sz="1000" b="1" spc="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a:ea typeface="+mn-ea"/>
                        </a:rPr>
                        <a:t>上下</a:t>
                      </a:r>
                      <a:r>
                        <a:rPr kumimoji="1" lang="en-US" altLang="ja-JP" sz="1000" b="1" dirty="0">
                          <a:latin typeface="游ゴシック"/>
                          <a:ea typeface="+mn-ea"/>
                        </a:rPr>
                        <a:t>5</a:t>
                      </a:r>
                      <a:r>
                        <a:rPr kumimoji="1" lang="ja-JP" altLang="en-US" sz="1000" b="1" dirty="0">
                          <a:latin typeface="游ゴシック"/>
                          <a:ea typeface="+mn-ea"/>
                        </a:rPr>
                        <a:t>枠</a:t>
                      </a:r>
                      <a:r>
                        <a:rPr kumimoji="1" lang="ja-JP" altLang="en-US" sz="800" b="1" dirty="0">
                          <a:latin typeface="游ゴシック"/>
                          <a:ea typeface="+mn-ea"/>
                        </a:rPr>
                        <a:t>（ローテーション）</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画像</a:t>
                      </a:r>
                      <a:r>
                        <a:rPr kumimoji="1" lang="ja-JP" altLang="en-US" sz="1000" b="1" i="0" u="none" strike="noStrike" kern="1200" cap="none" spc="-150" normalizeH="0" baseline="0" noProof="0">
                          <a:ln>
                            <a:noFill/>
                          </a:ln>
                          <a:solidFill>
                            <a:prstClr val="black"/>
                          </a:solidFill>
                          <a:effectLst/>
                          <a:uLnTx/>
                          <a:uFillTx/>
                          <a:latin typeface="游ゴシック" panose="020B0400000000000000" pitchFamily="50" charset="-128"/>
                          <a:ea typeface="+mn-ea"/>
                          <a:cs typeface="+mn-cs"/>
                        </a:rPr>
                        <a:t>ファイル</a:t>
                      </a: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150KB</a:t>
                      </a:r>
                      <a:r>
                        <a:rPr kumimoji="1" lang="ja-JP" altLang="en-US" sz="1000" b="1">
                          <a:latin typeface="游ゴシック"/>
                          <a:ea typeface="+mn-ea"/>
                        </a:rPr>
                        <a:t>以内</a:t>
                      </a:r>
                      <a:endParaRPr kumimoji="1" lang="en-US" altLang="ja-JP" sz="1000" b="1">
                        <a:latin typeface="游ゴシック"/>
                        <a:ea typeface="+mn-ea"/>
                      </a:endParaRP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4</a:t>
                      </a:r>
                      <a:r>
                        <a:rPr kumimoji="1" lang="ja-JP" altLang="en-US" sz="1000" b="1">
                          <a:latin typeface="游ゴシック"/>
                          <a:ea typeface="+mn-ea"/>
                        </a:rPr>
                        <a:t>原稿まで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0" normalizeH="0" baseline="0" noProof="0">
                          <a:ln>
                            <a:noFill/>
                          </a:ln>
                          <a:solidFill>
                            <a:prstClr val="black"/>
                          </a:solidFill>
                          <a:effectLst/>
                          <a:uLnTx/>
                          <a:uFillTx/>
                          <a:latin typeface="游ゴシック"/>
                          <a:ea typeface="游ゴシック"/>
                          <a:cs typeface="+mn-cs"/>
                        </a:rPr>
                        <a:t>時</a:t>
                      </a:r>
                      <a:endParaRPr kumimoji="1" lang="zh-TW"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4</a:t>
                      </a:r>
                      <a:r>
                        <a:rPr kumimoji="1" lang="ja-JP" altLang="en-US" sz="1000" b="1">
                          <a:latin typeface="游ゴシック"/>
                          <a:ea typeface="游ゴシック"/>
                        </a:rPr>
                        <a:t>か所まで</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zh-TW" altLang="en-US" sz="9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mn-ea"/>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7</a:t>
                      </a:r>
                      <a:r>
                        <a:rPr kumimoji="1" lang="ja-JP" altLang="en-US" sz="1000" b="1">
                          <a:latin typeface="游ゴシック"/>
                          <a:ea typeface="游ゴシック"/>
                        </a:rPr>
                        <a:t>営業日前</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zh-TW" altLang="en-US" sz="900" b="1">
                        <a:latin typeface="游ゴシック"/>
                        <a:ea typeface="游ゴシック"/>
                      </a:endParaRPr>
                    </a:p>
                  </a:txBody>
                  <a:tcPr marL="91434" marR="91434" marT="45717" marB="45717" anchor="ctr">
                    <a:lnL w="0">
                      <a:noFill/>
                    </a:lnL>
                    <a:lnR w="0">
                      <a:noFill/>
                    </a:lnR>
                    <a:lnT w="6350" cap="flat" cmpd="sng" algn="ctr">
                      <a:noFill/>
                      <a:prstDash val="solid"/>
                      <a:round/>
                      <a:headEnd type="none" w="med" len="med"/>
                      <a:tailEnd type="none" w="med" len="med"/>
                    </a:lnT>
                    <a:lnB w="0">
                      <a:noFill/>
                    </a:lnB>
                  </a:tcPr>
                </a:tc>
                <a:tc>
                  <a:txBody>
                    <a:bodyPr/>
                    <a:lstStyle/>
                    <a:p>
                      <a:pPr lvl="0">
                        <a:buNone/>
                      </a:pPr>
                      <a:endParaRPr kumimoji="1" lang="ja-JP" altLang="en-US" sz="1000" b="1" dirty="0">
                        <a:latin typeface="游ゴシック"/>
                        <a:ea typeface="+mn-ea"/>
                      </a:endParaRPr>
                    </a:p>
                  </a:txBody>
                  <a:tcPr marL="91434" marR="91434" marT="45717" marB="45717" anchor="ctr">
                    <a:lnL w="0">
                      <a:noFill/>
                    </a:lnL>
                    <a:lnR w="0">
                      <a:noFill/>
                    </a:lnR>
                    <a:lnT w="6350" cap="flat" cmpd="sng" algn="ctr">
                      <a:noFill/>
                      <a:prstDash val="solid"/>
                      <a:round/>
                      <a:headEnd type="none" w="med" len="med"/>
                      <a:tailEnd type="none" w="med" len="med"/>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5</a:t>
                      </a:r>
                      <a:r>
                        <a:rPr lang="ja-JP" altLang="en-US" sz="1000" b="1" dirty="0">
                          <a:latin typeface="游ゴシック"/>
                          <a:ea typeface="游ゴシック"/>
                        </a:rPr>
                        <a:t>営業日前</a:t>
                      </a:r>
                      <a:endParaRPr kumimoji="1" lang="ja-JP" sz="1000" dirty="0"/>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2029124"/>
                  </a:ext>
                </a:extLst>
              </a:tr>
            </a:tbl>
          </a:graphicData>
        </a:graphic>
      </p:graphicFrame>
      <p:sp>
        <p:nvSpPr>
          <p:cNvPr id="16" name="テキスト プレースホルダー 1">
            <a:extLst>
              <a:ext uri="{FF2B5EF4-FFF2-40B4-BE49-F238E27FC236}">
                <a16:creationId xmlns:a16="http://schemas.microsoft.com/office/drawing/2014/main" id="{A016730B-0D4D-B394-61DE-6B4855969949}"/>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sp>
        <p:nvSpPr>
          <p:cNvPr id="35" name="テキスト ボックス 34">
            <a:extLst>
              <a:ext uri="{FF2B5EF4-FFF2-40B4-BE49-F238E27FC236}">
                <a16:creationId xmlns:a16="http://schemas.microsoft.com/office/drawing/2014/main" id="{E09507BF-3BFE-01B6-5074-4B7BFA270B5F}"/>
              </a:ext>
            </a:extLst>
          </p:cNvPr>
          <p:cNvSpPr txBox="1"/>
          <p:nvPr/>
        </p:nvSpPr>
        <p:spPr>
          <a:xfrm>
            <a:off x="5570045" y="1061060"/>
            <a:ext cx="2938625"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SP.</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プレミアムインフィード</a:t>
            </a:r>
          </a:p>
        </p:txBody>
      </p:sp>
      <p:grpSp>
        <p:nvGrpSpPr>
          <p:cNvPr id="73" name="グループ化 72">
            <a:extLst>
              <a:ext uri="{FF2B5EF4-FFF2-40B4-BE49-F238E27FC236}">
                <a16:creationId xmlns:a16="http://schemas.microsoft.com/office/drawing/2014/main" id="{2F79E9C5-B261-F6E8-306F-24A539716577}"/>
              </a:ext>
            </a:extLst>
          </p:cNvPr>
          <p:cNvGrpSpPr/>
          <p:nvPr/>
        </p:nvGrpSpPr>
        <p:grpSpPr>
          <a:xfrm>
            <a:off x="666330" y="759899"/>
            <a:ext cx="4754942" cy="5671519"/>
            <a:chOff x="666330" y="794735"/>
            <a:chExt cx="4754942" cy="5671519"/>
          </a:xfrm>
        </p:grpSpPr>
        <p:pic>
          <p:nvPicPr>
            <p:cNvPr id="36" name="図 35">
              <a:extLst>
                <a:ext uri="{FF2B5EF4-FFF2-40B4-BE49-F238E27FC236}">
                  <a16:creationId xmlns:a16="http://schemas.microsoft.com/office/drawing/2014/main" id="{D52EC2BF-1169-C0DA-A6F8-52A455D5221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16324"/>
            <a:stretch/>
          </p:blipFill>
          <p:spPr>
            <a:xfrm>
              <a:off x="2433458" y="1455987"/>
              <a:ext cx="1277896" cy="4484611"/>
            </a:xfrm>
            <a:prstGeom prst="rect">
              <a:avLst/>
            </a:prstGeom>
            <a:solidFill>
              <a:schemeClr val="bg1"/>
            </a:solidFill>
            <a:ln w="6350">
              <a:solidFill>
                <a:schemeClr val="accent3">
                  <a:lumMod val="60000"/>
                  <a:lumOff val="40000"/>
                </a:schemeClr>
              </a:solidFill>
            </a:ln>
            <a:effectLst>
              <a:outerShdw blurRad="50800" dist="38100" dir="2700000" algn="tl" rotWithShape="0">
                <a:prstClr val="black">
                  <a:alpha val="20000"/>
                </a:prstClr>
              </a:outerShdw>
            </a:effectLst>
          </p:spPr>
        </p:pic>
        <p:sp>
          <p:nvSpPr>
            <p:cNvPr id="37" name="テキスト ボックス 36">
              <a:extLst>
                <a:ext uri="{FF2B5EF4-FFF2-40B4-BE49-F238E27FC236}">
                  <a16:creationId xmlns:a16="http://schemas.microsoft.com/office/drawing/2014/main" id="{C32BB3D8-C704-5941-C2EE-9FF3084218B9}"/>
                </a:ext>
              </a:extLst>
            </p:cNvPr>
            <p:cNvSpPr txBox="1"/>
            <p:nvPr/>
          </p:nvSpPr>
          <p:spPr>
            <a:xfrm>
              <a:off x="2595532" y="819065"/>
              <a:ext cx="954107" cy="276999"/>
            </a:xfrm>
            <a:prstGeom prst="rect">
              <a:avLst/>
            </a:prstGeom>
            <a:noFill/>
          </p:spPr>
          <p:txBody>
            <a:bodyPr wrap="non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記事ページ</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38" name="図 37" descr="スクリーンショットの画面&#10;&#10;自動的に生成された説明">
              <a:extLst>
                <a:ext uri="{FF2B5EF4-FFF2-40B4-BE49-F238E27FC236}">
                  <a16:creationId xmlns:a16="http://schemas.microsoft.com/office/drawing/2014/main" id="{56EE09C2-BA6A-5B8F-51D3-00C73A786CC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742654" y="1490839"/>
              <a:ext cx="1283955" cy="4693513"/>
            </a:xfrm>
            <a:prstGeom prst="rect">
              <a:avLst/>
            </a:prstGeom>
            <a:ln w="6350">
              <a:solidFill>
                <a:schemeClr val="accent3">
                  <a:lumMod val="60000"/>
                  <a:lumOff val="40000"/>
                </a:schemeClr>
              </a:solidFill>
            </a:ln>
            <a:effectLst>
              <a:outerShdw blurRad="50800" dist="38100" dir="2700000" algn="tl" rotWithShape="0">
                <a:prstClr val="black">
                  <a:alpha val="20000"/>
                </a:prstClr>
              </a:outerShdw>
            </a:effectLst>
          </p:spPr>
        </p:pic>
        <p:sp>
          <p:nvSpPr>
            <p:cNvPr id="39" name="テキスト ボックス 38">
              <a:extLst>
                <a:ext uri="{FF2B5EF4-FFF2-40B4-BE49-F238E27FC236}">
                  <a16:creationId xmlns:a16="http://schemas.microsoft.com/office/drawing/2014/main" id="{82A511C7-9F34-8BCE-3194-555EB942D26E}"/>
                </a:ext>
              </a:extLst>
            </p:cNvPr>
            <p:cNvSpPr txBox="1"/>
            <p:nvPr/>
          </p:nvSpPr>
          <p:spPr>
            <a:xfrm>
              <a:off x="820191" y="794735"/>
              <a:ext cx="1107996" cy="276999"/>
            </a:xfrm>
            <a:prstGeom prst="rect">
              <a:avLst/>
            </a:prstGeom>
            <a:noFill/>
          </p:spPr>
          <p:txBody>
            <a:bodyPr wrap="non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トップページ</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4" name="グループ化 43">
              <a:extLst>
                <a:ext uri="{FF2B5EF4-FFF2-40B4-BE49-F238E27FC236}">
                  <a16:creationId xmlns:a16="http://schemas.microsoft.com/office/drawing/2014/main" id="{5523CEEC-74D0-5ED3-6BC5-08009C28CF9F}"/>
                </a:ext>
              </a:extLst>
            </p:cNvPr>
            <p:cNvGrpSpPr/>
            <p:nvPr/>
          </p:nvGrpSpPr>
          <p:grpSpPr>
            <a:xfrm>
              <a:off x="666330" y="4175686"/>
              <a:ext cx="1381284" cy="2266238"/>
              <a:chOff x="778035" y="7498172"/>
              <a:chExt cx="2017560" cy="3310157"/>
            </a:xfrm>
          </p:grpSpPr>
          <p:sp>
            <p:nvSpPr>
              <p:cNvPr id="54" name="正方形/長方形 53">
                <a:extLst>
                  <a:ext uri="{FF2B5EF4-FFF2-40B4-BE49-F238E27FC236}">
                    <a16:creationId xmlns:a16="http://schemas.microsoft.com/office/drawing/2014/main" id="{ADD37659-CBF1-E133-8BD8-346C749201EB}"/>
                  </a:ext>
                </a:extLst>
              </p:cNvPr>
              <p:cNvSpPr/>
              <p:nvPr/>
            </p:nvSpPr>
            <p:spPr>
              <a:xfrm>
                <a:off x="778035" y="7498172"/>
                <a:ext cx="2017560" cy="3310157"/>
              </a:xfrm>
              <a:prstGeom prst="rect">
                <a:avLst/>
              </a:prstGeom>
              <a:solidFill>
                <a:schemeClr val="bg1"/>
              </a:solidFill>
              <a:ln w="22225">
                <a:solidFill>
                  <a:srgbClr val="F529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1811E37B-CE23-134D-B37A-75864B059A60}"/>
                  </a:ext>
                </a:extLst>
              </p:cNvPr>
              <p:cNvSpPr/>
              <p:nvPr/>
            </p:nvSpPr>
            <p:spPr>
              <a:xfrm>
                <a:off x="828111" y="7596892"/>
                <a:ext cx="1917409" cy="582605"/>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endParaRPr kumimoji="1" lang="ja-JP" altLang="en-US" sz="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47959BB1-F988-8CB8-C583-2491AFA14B20}"/>
                  </a:ext>
                </a:extLst>
              </p:cNvPr>
              <p:cNvSpPr/>
              <p:nvPr/>
            </p:nvSpPr>
            <p:spPr>
              <a:xfrm>
                <a:off x="827017" y="8242813"/>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7" name="正方形/長方形 56">
                <a:extLst>
                  <a:ext uri="{FF2B5EF4-FFF2-40B4-BE49-F238E27FC236}">
                    <a16:creationId xmlns:a16="http://schemas.microsoft.com/office/drawing/2014/main" id="{446FC8B8-A812-96A1-8379-1356809EEFEE}"/>
                  </a:ext>
                </a:extLst>
              </p:cNvPr>
              <p:cNvSpPr/>
              <p:nvPr/>
            </p:nvSpPr>
            <p:spPr>
              <a:xfrm>
                <a:off x="827017" y="8888731"/>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8" name="正方形/長方形 57">
                <a:extLst>
                  <a:ext uri="{FF2B5EF4-FFF2-40B4-BE49-F238E27FC236}">
                    <a16:creationId xmlns:a16="http://schemas.microsoft.com/office/drawing/2014/main" id="{8865E456-73FF-A09E-B350-D19B133D3EBD}"/>
                  </a:ext>
                </a:extLst>
              </p:cNvPr>
              <p:cNvSpPr/>
              <p:nvPr/>
            </p:nvSpPr>
            <p:spPr>
              <a:xfrm>
                <a:off x="827017" y="9534649"/>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9" name="正方形/長方形 58">
                <a:extLst>
                  <a:ext uri="{FF2B5EF4-FFF2-40B4-BE49-F238E27FC236}">
                    <a16:creationId xmlns:a16="http://schemas.microsoft.com/office/drawing/2014/main" id="{7F439622-4461-8AC4-6647-9E9881295720}"/>
                  </a:ext>
                </a:extLst>
              </p:cNvPr>
              <p:cNvSpPr/>
              <p:nvPr/>
            </p:nvSpPr>
            <p:spPr>
              <a:xfrm>
                <a:off x="827017" y="10180565"/>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grpSp>
        <p:sp>
          <p:nvSpPr>
            <p:cNvPr id="45" name="正方形/長方形 44">
              <a:extLst>
                <a:ext uri="{FF2B5EF4-FFF2-40B4-BE49-F238E27FC236}">
                  <a16:creationId xmlns:a16="http://schemas.microsoft.com/office/drawing/2014/main" id="{D4B72669-CAF3-C805-A26C-DDDCFC5E4FFA}"/>
                </a:ext>
              </a:extLst>
            </p:cNvPr>
            <p:cNvSpPr/>
            <p:nvPr/>
          </p:nvSpPr>
          <p:spPr>
            <a:xfrm>
              <a:off x="742654" y="1455987"/>
              <a:ext cx="1312718" cy="4253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ビルボード</a:t>
              </a:r>
            </a:p>
          </p:txBody>
        </p:sp>
        <p:grpSp>
          <p:nvGrpSpPr>
            <p:cNvPr id="47" name="グループ化 46">
              <a:extLst>
                <a:ext uri="{FF2B5EF4-FFF2-40B4-BE49-F238E27FC236}">
                  <a16:creationId xmlns:a16="http://schemas.microsoft.com/office/drawing/2014/main" id="{54A4F875-2C3B-6FD0-34B4-57F447B1A7A8}"/>
                </a:ext>
              </a:extLst>
            </p:cNvPr>
            <p:cNvGrpSpPr/>
            <p:nvPr/>
          </p:nvGrpSpPr>
          <p:grpSpPr>
            <a:xfrm>
              <a:off x="2360356" y="4200016"/>
              <a:ext cx="1381284" cy="2266238"/>
              <a:chOff x="778035" y="7498172"/>
              <a:chExt cx="2017560" cy="3310157"/>
            </a:xfrm>
          </p:grpSpPr>
          <p:sp>
            <p:nvSpPr>
              <p:cNvPr id="48" name="正方形/長方形 47">
                <a:extLst>
                  <a:ext uri="{FF2B5EF4-FFF2-40B4-BE49-F238E27FC236}">
                    <a16:creationId xmlns:a16="http://schemas.microsoft.com/office/drawing/2014/main" id="{9C66CA8E-A97F-AEFA-B4C5-D175FE9570E9}"/>
                  </a:ext>
                </a:extLst>
              </p:cNvPr>
              <p:cNvSpPr/>
              <p:nvPr/>
            </p:nvSpPr>
            <p:spPr>
              <a:xfrm>
                <a:off x="778035" y="7498172"/>
                <a:ext cx="2017560" cy="3310157"/>
              </a:xfrm>
              <a:prstGeom prst="rect">
                <a:avLst/>
              </a:prstGeom>
              <a:solidFill>
                <a:schemeClr val="bg1"/>
              </a:solidFill>
              <a:ln w="22225">
                <a:solidFill>
                  <a:srgbClr val="F529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05CF6284-261B-75E4-8094-0AF394659757}"/>
                  </a:ext>
                </a:extLst>
              </p:cNvPr>
              <p:cNvSpPr/>
              <p:nvPr/>
            </p:nvSpPr>
            <p:spPr>
              <a:xfrm>
                <a:off x="828111" y="7596892"/>
                <a:ext cx="1917409" cy="582605"/>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879" b="1" i="0" u="none" strike="noStrike" kern="1200" cap="none" spc="0" normalizeH="0" baseline="0" noProof="0">
                    <a:ln>
                      <a:noFill/>
                    </a:ln>
                    <a:solidFill>
                      <a:prstClr val="white"/>
                    </a:solidFill>
                    <a:effectLst/>
                    <a:uLnTx/>
                    <a:uFillTx/>
                    <a:latin typeface="游ゴシック"/>
                    <a:ea typeface="游ゴシック"/>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endParaRPr kumimoji="1" lang="ja-JP" altLang="en-US" sz="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D556FA7F-791C-FA35-C5B5-261438D32B8F}"/>
                  </a:ext>
                </a:extLst>
              </p:cNvPr>
              <p:cNvSpPr/>
              <p:nvPr/>
            </p:nvSpPr>
            <p:spPr>
              <a:xfrm>
                <a:off x="827017" y="8242813"/>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1" name="正方形/長方形 50">
                <a:extLst>
                  <a:ext uri="{FF2B5EF4-FFF2-40B4-BE49-F238E27FC236}">
                    <a16:creationId xmlns:a16="http://schemas.microsoft.com/office/drawing/2014/main" id="{79B59EEF-7775-430A-5B39-0B712C297B75}"/>
                  </a:ext>
                </a:extLst>
              </p:cNvPr>
              <p:cNvSpPr/>
              <p:nvPr/>
            </p:nvSpPr>
            <p:spPr>
              <a:xfrm>
                <a:off x="827017" y="8888731"/>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2" name="正方形/長方形 51">
                <a:extLst>
                  <a:ext uri="{FF2B5EF4-FFF2-40B4-BE49-F238E27FC236}">
                    <a16:creationId xmlns:a16="http://schemas.microsoft.com/office/drawing/2014/main" id="{7B7CC3E9-2E05-B095-768A-BA0A8583F3F9}"/>
                  </a:ext>
                </a:extLst>
              </p:cNvPr>
              <p:cNvSpPr/>
              <p:nvPr/>
            </p:nvSpPr>
            <p:spPr>
              <a:xfrm>
                <a:off x="827017" y="9534649"/>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3" name="正方形/長方形 52">
                <a:extLst>
                  <a:ext uri="{FF2B5EF4-FFF2-40B4-BE49-F238E27FC236}">
                    <a16:creationId xmlns:a16="http://schemas.microsoft.com/office/drawing/2014/main" id="{BA4E52CC-C197-7051-AA24-E2133E60D967}"/>
                  </a:ext>
                </a:extLst>
              </p:cNvPr>
              <p:cNvSpPr/>
              <p:nvPr/>
            </p:nvSpPr>
            <p:spPr>
              <a:xfrm>
                <a:off x="827017" y="10180565"/>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grpSp>
        <p:grpSp>
          <p:nvGrpSpPr>
            <p:cNvPr id="61" name="グループ化 60">
              <a:extLst>
                <a:ext uri="{FF2B5EF4-FFF2-40B4-BE49-F238E27FC236}">
                  <a16:creationId xmlns:a16="http://schemas.microsoft.com/office/drawing/2014/main" id="{B65C6FB9-2CFD-41DB-D206-2B53B7B824BF}"/>
                </a:ext>
              </a:extLst>
            </p:cNvPr>
            <p:cNvGrpSpPr/>
            <p:nvPr/>
          </p:nvGrpSpPr>
          <p:grpSpPr>
            <a:xfrm>
              <a:off x="3210056" y="2958045"/>
              <a:ext cx="1790672" cy="464020"/>
              <a:chOff x="3073813" y="4770184"/>
              <a:chExt cx="1903500" cy="493258"/>
            </a:xfrm>
          </p:grpSpPr>
          <p:sp>
            <p:nvSpPr>
              <p:cNvPr id="64" name="正方形/長方形 63">
                <a:extLst>
                  <a:ext uri="{FF2B5EF4-FFF2-40B4-BE49-F238E27FC236}">
                    <a16:creationId xmlns:a16="http://schemas.microsoft.com/office/drawing/2014/main" id="{F09C9EFC-0104-7146-5F77-74500333F6F8}"/>
                  </a:ext>
                </a:extLst>
              </p:cNvPr>
              <p:cNvSpPr/>
              <p:nvPr/>
            </p:nvSpPr>
            <p:spPr>
              <a:xfrm>
                <a:off x="3073813" y="4770184"/>
                <a:ext cx="1903500" cy="493258"/>
              </a:xfrm>
              <a:prstGeom prst="rect">
                <a:avLst/>
              </a:prstGeom>
              <a:solidFill>
                <a:schemeClr val="bg1"/>
              </a:solidFill>
              <a:ln w="12700">
                <a:solidFill>
                  <a:srgbClr val="F529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158796D0-4DBA-7CE9-FE0B-E25BAC726781}"/>
                  </a:ext>
                </a:extLst>
              </p:cNvPr>
              <p:cNvSpPr/>
              <p:nvPr/>
            </p:nvSpPr>
            <p:spPr>
              <a:xfrm>
                <a:off x="3128873" y="4822704"/>
                <a:ext cx="429026" cy="407267"/>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rPr>
                  <a:t>画像</a:t>
                </a:r>
              </a:p>
            </p:txBody>
          </p:sp>
          <p:sp>
            <p:nvSpPr>
              <p:cNvPr id="66" name="正方形/長方形 65">
                <a:extLst>
                  <a:ext uri="{FF2B5EF4-FFF2-40B4-BE49-F238E27FC236}">
                    <a16:creationId xmlns:a16="http://schemas.microsoft.com/office/drawing/2014/main" id="{3DA6F7FC-C62C-855E-3AB4-21FBE4C69DD6}"/>
                  </a:ext>
                </a:extLst>
              </p:cNvPr>
              <p:cNvSpPr/>
              <p:nvPr/>
            </p:nvSpPr>
            <p:spPr>
              <a:xfrm>
                <a:off x="3702594" y="4874692"/>
                <a:ext cx="1127899" cy="1216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62" name="正方形/長方形 61">
              <a:extLst>
                <a:ext uri="{FF2B5EF4-FFF2-40B4-BE49-F238E27FC236}">
                  <a16:creationId xmlns:a16="http://schemas.microsoft.com/office/drawing/2014/main" id="{D90541A1-01DE-6154-F7BD-33067E19BC10}"/>
                </a:ext>
              </a:extLst>
            </p:cNvPr>
            <p:cNvSpPr/>
            <p:nvPr/>
          </p:nvSpPr>
          <p:spPr>
            <a:xfrm>
              <a:off x="3801567" y="3232487"/>
              <a:ext cx="1061044" cy="1144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3" name="正方形/長方形 62">
              <a:extLst>
                <a:ext uri="{FF2B5EF4-FFF2-40B4-BE49-F238E27FC236}">
                  <a16:creationId xmlns:a16="http://schemas.microsoft.com/office/drawing/2014/main" id="{17A9A2CD-F86A-AC3F-E80D-5570B0879654}"/>
                </a:ext>
              </a:extLst>
            </p:cNvPr>
            <p:cNvSpPr/>
            <p:nvPr/>
          </p:nvSpPr>
          <p:spPr>
            <a:xfrm>
              <a:off x="3697302" y="3469964"/>
              <a:ext cx="1723970" cy="421334"/>
            </a:xfrm>
            <a:prstGeom prst="rect">
              <a:avLst/>
            </a:prstGeom>
          </p:spPr>
          <p:txBody>
            <a:bodyPr wrap="square">
              <a:spAutoFit/>
            </a:bodyPr>
            <a:lstStyle/>
            <a:p>
              <a:pPr marL="0" marR="0" lvl="0" indent="0" algn="l" defTabSz="914358" rtl="0" eaLnBrk="1" fontAlgn="auto" latinLnBrk="0" hangingPunct="1">
                <a:lnSpc>
                  <a:spcPct val="13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全角</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26</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文字以内</a:t>
              </a:r>
              <a:endPar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endParaRPr>
            </a:p>
            <a:p>
              <a:pPr marL="0" marR="0" lvl="0" indent="0" algn="l" defTabSz="914358" rtl="0" eaLnBrk="1" fontAlgn="auto" latinLnBrk="0" hangingPunct="1">
                <a:lnSpc>
                  <a:spcPct val="13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自動改行のため、改行指定不可</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endParaRPr>
            </a:p>
          </p:txBody>
        </p:sp>
        <p:cxnSp>
          <p:nvCxnSpPr>
            <p:cNvPr id="67" name="コネクタ: カギ線 66">
              <a:extLst>
                <a:ext uri="{FF2B5EF4-FFF2-40B4-BE49-F238E27FC236}">
                  <a16:creationId xmlns:a16="http://schemas.microsoft.com/office/drawing/2014/main" id="{B917248F-1393-3E0E-DFDC-9749573C1712}"/>
                </a:ext>
              </a:extLst>
            </p:cNvPr>
            <p:cNvCxnSpPr>
              <a:cxnSpLocks/>
              <a:stCxn id="54" idx="0"/>
            </p:cNvCxnSpPr>
            <p:nvPr/>
          </p:nvCxnSpPr>
          <p:spPr>
            <a:xfrm rot="5400000" flipH="1" flipV="1">
              <a:off x="1816825" y="2730203"/>
              <a:ext cx="985631" cy="1905337"/>
            </a:xfrm>
            <a:prstGeom prst="bentConnector2">
              <a:avLst/>
            </a:prstGeom>
            <a:ln w="19050">
              <a:solidFill>
                <a:srgbClr val="F5296C"/>
              </a:solidFill>
              <a:tailEnd type="triangle"/>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FD795DA4-180C-C4FB-FA38-A2F5D83702AC}"/>
                </a:ext>
              </a:extLst>
            </p:cNvPr>
            <p:cNvCxnSpPr>
              <a:cxnSpLocks/>
              <a:stCxn id="48" idx="0"/>
            </p:cNvCxnSpPr>
            <p:nvPr/>
          </p:nvCxnSpPr>
          <p:spPr>
            <a:xfrm rot="5400000" flipH="1" flipV="1">
              <a:off x="2651673" y="3589381"/>
              <a:ext cx="1009961" cy="211311"/>
            </a:xfrm>
            <a:prstGeom prst="bentConnector2">
              <a:avLst/>
            </a:prstGeom>
            <a:ln w="19050">
              <a:solidFill>
                <a:srgbClr val="F5296C"/>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C401F3AC-72E9-B819-C829-33BF64A4337B}"/>
                </a:ext>
              </a:extLst>
            </p:cNvPr>
            <p:cNvSpPr/>
            <p:nvPr/>
          </p:nvSpPr>
          <p:spPr>
            <a:xfrm>
              <a:off x="2414061" y="1445618"/>
              <a:ext cx="1312718" cy="4253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ビルボード</a:t>
              </a:r>
            </a:p>
          </p:txBody>
        </p:sp>
        <p:pic>
          <p:nvPicPr>
            <p:cNvPr id="71" name="図 70">
              <a:extLst>
                <a:ext uri="{FF2B5EF4-FFF2-40B4-BE49-F238E27FC236}">
                  <a16:creationId xmlns:a16="http://schemas.microsoft.com/office/drawing/2014/main" id="{19790ECD-19DC-B999-49B9-588301EEBCC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9718" y="1145090"/>
              <a:ext cx="1277896" cy="278163"/>
            </a:xfrm>
            <a:prstGeom prst="rect">
              <a:avLst/>
            </a:prstGeom>
          </p:spPr>
        </p:pic>
        <p:pic>
          <p:nvPicPr>
            <p:cNvPr id="72" name="図 71">
              <a:extLst>
                <a:ext uri="{FF2B5EF4-FFF2-40B4-BE49-F238E27FC236}">
                  <a16:creationId xmlns:a16="http://schemas.microsoft.com/office/drawing/2014/main" id="{AD444790-F527-4EDB-4326-ED543A417D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16955" y="1139411"/>
              <a:ext cx="1277896" cy="278163"/>
            </a:xfrm>
            <a:prstGeom prst="rect">
              <a:avLst/>
            </a:prstGeom>
          </p:spPr>
        </p:pic>
      </p:grpSp>
      <p:sp>
        <p:nvSpPr>
          <p:cNvPr id="3" name="スライド番号プレースホルダー 3">
            <a:extLst>
              <a:ext uri="{FF2B5EF4-FFF2-40B4-BE49-F238E27FC236}">
                <a16:creationId xmlns:a16="http://schemas.microsoft.com/office/drawing/2014/main" id="{BE969F22-610F-01AF-C97C-ADEA26B932D3}"/>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38</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669427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sz="2400" dirty="0"/>
              <a:t>PC. </a:t>
            </a:r>
            <a:r>
              <a:rPr lang="ja-JP" altLang="en-US" sz="2400" dirty="0"/>
              <a:t>記事中レクタングル</a:t>
            </a:r>
            <a:r>
              <a:rPr lang="ja-JP" altLang="en-US" sz="1800" dirty="0"/>
              <a:t>｜朝日新聞デジタル版 限定</a:t>
            </a:r>
            <a:endParaRPr lang="ja-JP" altLang="en-US" sz="2400" dirty="0"/>
          </a:p>
        </p:txBody>
      </p:sp>
      <p:sp>
        <p:nvSpPr>
          <p:cNvPr id="13" name="正方形/長方形 12">
            <a:extLst>
              <a:ext uri="{FF2B5EF4-FFF2-40B4-BE49-F238E27FC236}">
                <a16:creationId xmlns:a16="http://schemas.microsoft.com/office/drawing/2014/main" id="{B3B5BA90-2E37-53FC-AC53-9832784FDB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2D6C100-090D-0289-7334-FE443DCAD7D7}"/>
              </a:ext>
            </a:extLst>
          </p:cNvPr>
          <p:cNvSpPr txBox="1"/>
          <p:nvPr/>
        </p:nvSpPr>
        <p:spPr>
          <a:xfrm>
            <a:off x="5570045" y="1061060"/>
            <a:ext cx="2577950"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PC. </a:t>
            </a: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記事中レクタングル</a:t>
            </a:r>
          </a:p>
        </p:txBody>
      </p:sp>
      <p:cxnSp>
        <p:nvCxnSpPr>
          <p:cNvPr id="15" name="直線コネクタ 14">
            <a:extLst>
              <a:ext uri="{FF2B5EF4-FFF2-40B4-BE49-F238E27FC236}">
                <a16:creationId xmlns:a16="http://schemas.microsoft.com/office/drawing/2014/main" id="{0E907E42-7835-22BA-CDCE-775A0BE04761}"/>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5F9BF2A3-43B6-1048-C482-A4815794BCA5}"/>
              </a:ext>
            </a:extLst>
          </p:cNvPr>
          <p:cNvGrpSpPr/>
          <p:nvPr/>
        </p:nvGrpSpPr>
        <p:grpSpPr>
          <a:xfrm>
            <a:off x="8561689" y="5919847"/>
            <a:ext cx="2943518" cy="307777"/>
            <a:chOff x="8662738" y="5807242"/>
            <a:chExt cx="2943725" cy="307799"/>
          </a:xfrm>
        </p:grpSpPr>
        <p:cxnSp>
          <p:nvCxnSpPr>
            <p:cNvPr id="17" name="直線コネクタ 16">
              <a:extLst>
                <a:ext uri="{FF2B5EF4-FFF2-40B4-BE49-F238E27FC236}">
                  <a16:creationId xmlns:a16="http://schemas.microsoft.com/office/drawing/2014/main" id="{51123781-113D-487E-4163-28CDA0C3A3F8}"/>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A659FA-EEA2-21C2-4881-2D6279419715}"/>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9" name="テキスト ボックス 18">
              <a:extLst>
                <a:ext uri="{FF2B5EF4-FFF2-40B4-BE49-F238E27FC236}">
                  <a16:creationId xmlns:a16="http://schemas.microsoft.com/office/drawing/2014/main" id="{E10184AF-E10E-2D3F-A837-4571BAB204C8}"/>
                </a:ext>
              </a:extLst>
            </p:cNvPr>
            <p:cNvSpPr txBox="1"/>
            <p:nvPr/>
          </p:nvSpPr>
          <p:spPr>
            <a:xfrm>
              <a:off x="9848971" y="5816254"/>
              <a:ext cx="1135648"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0.8</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0" name="表 19">
            <a:extLst>
              <a:ext uri="{FF2B5EF4-FFF2-40B4-BE49-F238E27FC236}">
                <a16:creationId xmlns:a16="http://schemas.microsoft.com/office/drawing/2014/main" id="{55B781F4-C6E0-01F2-101A-14DA20FCB5E6}"/>
              </a:ext>
            </a:extLst>
          </p:cNvPr>
          <p:cNvGraphicFramePr>
            <a:graphicFrameLocks/>
          </p:cNvGraphicFramePr>
          <p:nvPr/>
        </p:nvGraphicFramePr>
        <p:xfrm>
          <a:off x="5650249" y="2141016"/>
          <a:ext cx="5854957" cy="3039506"/>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280607">
                  <a:extLst>
                    <a:ext uri="{9D8B030D-6E8A-4147-A177-3AD203B41FA5}">
                      <a16:colId xmlns:a16="http://schemas.microsoft.com/office/drawing/2014/main" val="1985968354"/>
                    </a:ext>
                  </a:extLst>
                </a:gridCol>
                <a:gridCol w="1581978">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dirty="0">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PC</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err="1">
                          <a:latin typeface="游ゴシック"/>
                          <a:ea typeface="游ゴシック"/>
                        </a:rPr>
                        <a:t>png</a:t>
                      </a:r>
                      <a:r>
                        <a:rPr kumimoji="1" lang="en-US" altLang="ja-JP" sz="1000" b="1">
                          <a:latin typeface="游ゴシック"/>
                          <a:ea typeface="游ゴシック"/>
                        </a:rPr>
                        <a:t>/jpg/gif</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300×250pix</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ローテーション</a:t>
                      </a:r>
                      <a:endParaRPr kumimoji="1" lang="zh-TW" altLang="en-US" sz="1000" b="1" dirty="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300KB</a:t>
                      </a:r>
                      <a:r>
                        <a:rPr kumimoji="1" lang="ja-JP" altLang="en-US" sz="1000" b="1" dirty="0">
                          <a:latin typeface="游ゴシック"/>
                          <a:ea typeface="游ゴシック"/>
                        </a:rPr>
                        <a:t>以内</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4</a:t>
                      </a:r>
                      <a:r>
                        <a:rPr kumimoji="1" lang="ja-JP" altLang="en-US" sz="1000" b="1" dirty="0">
                          <a:latin typeface="游ゴシック"/>
                          <a:ea typeface="游ゴシック"/>
                        </a:rPr>
                        <a:t>原稿まで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a:ea typeface="游ゴシック"/>
                          <a:cs typeface="+mn-cs"/>
                        </a:rPr>
                        <a:t>午前</a:t>
                      </a:r>
                      <a:r>
                        <a:rPr kumimoji="1" lang="en-US" altLang="ja-JP" sz="1000" b="1" i="0" u="none" strike="noStrike" kern="1200" cap="none" spc="0" normalizeH="0" baseline="0" noProof="0" dirty="0">
                          <a:ln>
                            <a:noFill/>
                          </a:ln>
                          <a:solidFill>
                            <a:prstClr val="black"/>
                          </a:solidFill>
                          <a:effectLst/>
                          <a:uLnTx/>
                          <a:uFillTx/>
                          <a:latin typeface="游ゴシック"/>
                          <a:ea typeface="游ゴシック"/>
                          <a:cs typeface="+mn-cs"/>
                        </a:rPr>
                        <a:t>0</a:t>
                      </a:r>
                      <a:r>
                        <a:rPr kumimoji="1" lang="ja-JP" altLang="en-US" sz="1000" b="1" i="0" u="none" strike="noStrike" kern="1200" cap="none" spc="0" normalizeH="0" baseline="0" noProof="0" dirty="0">
                          <a:ln>
                            <a:noFill/>
                          </a:ln>
                          <a:solidFill>
                            <a:prstClr val="black"/>
                          </a:solidFill>
                          <a:effectLst/>
                          <a:uLnTx/>
                          <a:uFillTx/>
                          <a:latin typeface="游ゴシック"/>
                          <a:ea typeface="游ゴシック"/>
                          <a:cs typeface="+mn-cs"/>
                        </a:rPr>
                        <a:t>時</a:t>
                      </a:r>
                      <a:endParaRPr kumimoji="1" lang="zh-TW"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4</a:t>
                      </a:r>
                      <a:r>
                        <a:rPr kumimoji="1" lang="ja-JP" altLang="en-US" sz="1000" b="1" dirty="0">
                          <a:latin typeface="游ゴシック"/>
                          <a:ea typeface="游ゴシック"/>
                        </a:rPr>
                        <a:t>か所まで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7</a:t>
                      </a:r>
                      <a:r>
                        <a:rPr kumimoji="1" lang="ja-JP" altLang="en-US" sz="1000" b="1" dirty="0">
                          <a:latin typeface="游ゴシック"/>
                          <a:ea typeface="游ゴシック"/>
                        </a:rPr>
                        <a:t>営業日前</a:t>
                      </a:r>
                    </a:p>
                  </a:txBody>
                  <a:tcPr marL="215985"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01981">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5</a:t>
                      </a:r>
                      <a:r>
                        <a:rPr lang="ja-JP" altLang="en-US" sz="1000" b="1" dirty="0">
                          <a:latin typeface="游ゴシック"/>
                          <a:ea typeface="游ゴシック"/>
                        </a:rPr>
                        <a:t>営業日まで</a:t>
                      </a:r>
                      <a:endParaRPr kumimoji="1" lang="ja-JP" sz="1000" dirty="0"/>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1624462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dirty="0">
                        <a:latin typeface="游ゴシック" panose="020B0400000000000000" pitchFamily="50" charset="-128"/>
                        <a:ea typeface="游ゴシック" panose="020B0400000000000000" pitchFamily="50" charset="-128"/>
                      </a:endParaRP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1" name="テキスト プレースホルダー 1">
            <a:extLst>
              <a:ext uri="{FF2B5EF4-FFF2-40B4-BE49-F238E27FC236}">
                <a16:creationId xmlns:a16="http://schemas.microsoft.com/office/drawing/2014/main" id="{8C61843B-FBCD-2586-9D3E-4560A952354C}"/>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サイトの記事ページの記事中レクタングルに掲出されるメニューです。</a:t>
            </a:r>
          </a:p>
        </p:txBody>
      </p:sp>
      <p:sp>
        <p:nvSpPr>
          <p:cNvPr id="2" name="テキスト ボックス 1">
            <a:extLst>
              <a:ext uri="{FF2B5EF4-FFF2-40B4-BE49-F238E27FC236}">
                <a16:creationId xmlns:a16="http://schemas.microsoft.com/office/drawing/2014/main" id="{491C1232-DABF-BA20-0CB3-D2FBAD801AD6}"/>
              </a:ext>
            </a:extLst>
          </p:cNvPr>
          <p:cNvSpPr txBox="1"/>
          <p:nvPr/>
        </p:nvSpPr>
        <p:spPr>
          <a:xfrm>
            <a:off x="5537899" y="4926448"/>
            <a:ext cx="3295659" cy="885114"/>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一部掲載できないページもあります。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最低出稿金額</a:t>
            </a:r>
            <a:r>
              <a:rPr kumimoji="1" lang="en-US" altLang="ja-JP"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50</a:t>
            </a:r>
            <a:r>
              <a:rPr kumimoji="1" lang="ja-JP" altLang="en-US" sz="700" b="0" i="0" u="none" strike="noStrike" kern="1200" cap="none" spc="0" normalizeH="0" baseline="0" noProof="0" dirty="0">
                <a:ln>
                  <a:noFill/>
                </a:ln>
                <a:solidFill>
                  <a:srgbClr val="787871"/>
                </a:solidFill>
                <a:effectLst/>
                <a:uLnTx/>
                <a:uFillTx/>
                <a:latin typeface="游ゴシック" panose="020B0400000000000000" pitchFamily="50" charset="-128"/>
                <a:ea typeface="游ゴシック" panose="020B0400000000000000" pitchFamily="50" charset="-128"/>
                <a:cs typeface="+mn-cs"/>
              </a:rPr>
              <a:t>万円～のご実施となります。</a:t>
            </a:r>
          </a:p>
        </p:txBody>
      </p:sp>
      <p:sp>
        <p:nvSpPr>
          <p:cNvPr id="5" name="テキスト プレースホルダー 1">
            <a:extLst>
              <a:ext uri="{FF2B5EF4-FFF2-40B4-BE49-F238E27FC236}">
                <a16:creationId xmlns:a16="http://schemas.microsoft.com/office/drawing/2014/main" id="{94442A47-9560-F487-E44F-EA0E7EF73244}"/>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grpSp>
        <p:nvGrpSpPr>
          <p:cNvPr id="6" name="グループ化 5">
            <a:extLst>
              <a:ext uri="{FF2B5EF4-FFF2-40B4-BE49-F238E27FC236}">
                <a16:creationId xmlns:a16="http://schemas.microsoft.com/office/drawing/2014/main" id="{C7F0D2E3-BE11-3591-FAB7-80A05DB5C88E}"/>
              </a:ext>
            </a:extLst>
          </p:cNvPr>
          <p:cNvGrpSpPr/>
          <p:nvPr/>
        </p:nvGrpSpPr>
        <p:grpSpPr>
          <a:xfrm>
            <a:off x="725692" y="676847"/>
            <a:ext cx="4413828" cy="5789105"/>
            <a:chOff x="725692" y="676846"/>
            <a:chExt cx="4413828" cy="5802675"/>
          </a:xfrm>
        </p:grpSpPr>
        <p:sp>
          <p:nvSpPr>
            <p:cNvPr id="7" name="テキスト ボックス 6">
              <a:extLst>
                <a:ext uri="{FF2B5EF4-FFF2-40B4-BE49-F238E27FC236}">
                  <a16:creationId xmlns:a16="http://schemas.microsoft.com/office/drawing/2014/main" id="{E5996093-C7C9-E371-0E93-396882ED329E}"/>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サイト（記事ページ）</a:t>
              </a:r>
            </a:p>
          </p:txBody>
        </p:sp>
        <p:sp>
          <p:nvSpPr>
            <p:cNvPr id="11" name="正方形/長方形 10">
              <a:extLst>
                <a:ext uri="{FF2B5EF4-FFF2-40B4-BE49-F238E27FC236}">
                  <a16:creationId xmlns:a16="http://schemas.microsoft.com/office/drawing/2014/main" id="{F1B54070-A9AF-DC68-C0EF-1B81979254EE}"/>
                </a:ext>
              </a:extLst>
            </p:cNvPr>
            <p:cNvSpPr/>
            <p:nvPr/>
          </p:nvSpPr>
          <p:spPr>
            <a:xfrm>
              <a:off x="725692" y="952934"/>
              <a:ext cx="4413828" cy="5526587"/>
            </a:xfrm>
            <a:prstGeom prst="rect">
              <a:avLst/>
            </a:prstGeom>
            <a:solidFill>
              <a:schemeClr val="bg1"/>
            </a:solidFill>
            <a:ln w="3175">
              <a:solidFill>
                <a:schemeClr val="accent3">
                  <a:lumMod val="20000"/>
                  <a:lumOff val="8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6" name="図 25" descr="パソコンのスクリーンショット&#10;&#10;自動的に生成された説明">
              <a:extLst>
                <a:ext uri="{FF2B5EF4-FFF2-40B4-BE49-F238E27FC236}">
                  <a16:creationId xmlns:a16="http://schemas.microsoft.com/office/drawing/2014/main" id="{78E3C380-4061-4721-B656-F827E56568F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03702" y="1436739"/>
              <a:ext cx="3891997" cy="4889564"/>
            </a:xfrm>
            <a:prstGeom prst="rect">
              <a:avLst/>
            </a:prstGeom>
            <a:ln w="3175">
              <a:noFill/>
            </a:ln>
            <a:effectLst/>
          </p:spPr>
        </p:pic>
        <p:sp>
          <p:nvSpPr>
            <p:cNvPr id="12" name="正方形/長方形 11">
              <a:extLst>
                <a:ext uri="{FF2B5EF4-FFF2-40B4-BE49-F238E27FC236}">
                  <a16:creationId xmlns:a16="http://schemas.microsoft.com/office/drawing/2014/main" id="{FD9FE342-8EA3-93B0-6550-065E5899AA64}"/>
                </a:ext>
              </a:extLst>
            </p:cNvPr>
            <p:cNvSpPr/>
            <p:nvPr/>
          </p:nvSpPr>
          <p:spPr>
            <a:xfrm>
              <a:off x="1067531" y="3609968"/>
              <a:ext cx="1049243" cy="94855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5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レクタングル</a:t>
              </a:r>
            </a:p>
          </p:txBody>
        </p:sp>
        <p:pic>
          <p:nvPicPr>
            <p:cNvPr id="3" name="図 2">
              <a:extLst>
                <a:ext uri="{FF2B5EF4-FFF2-40B4-BE49-F238E27FC236}">
                  <a16:creationId xmlns:a16="http://schemas.microsoft.com/office/drawing/2014/main" id="{7154A9AA-77D0-A4E8-996B-6375D4B1D81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531" y="1047127"/>
              <a:ext cx="3543975" cy="293990"/>
            </a:xfrm>
            <a:prstGeom prst="rect">
              <a:avLst/>
            </a:prstGeom>
          </p:spPr>
        </p:pic>
      </p:grpSp>
      <p:sp>
        <p:nvSpPr>
          <p:cNvPr id="8" name="正方形/長方形 7">
            <a:extLst>
              <a:ext uri="{FF2B5EF4-FFF2-40B4-BE49-F238E27FC236}">
                <a16:creationId xmlns:a16="http://schemas.microsoft.com/office/drawing/2014/main" id="{FC239943-FF9E-CD29-F3EB-AC2CFB97D8A6}"/>
              </a:ext>
            </a:extLst>
          </p:cNvPr>
          <p:cNvSpPr/>
          <p:nvPr/>
        </p:nvSpPr>
        <p:spPr>
          <a:xfrm>
            <a:off x="3548084" y="2450506"/>
            <a:ext cx="1098610" cy="23550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スライド番号プレースホルダー 3">
            <a:extLst>
              <a:ext uri="{FF2B5EF4-FFF2-40B4-BE49-F238E27FC236}">
                <a16:creationId xmlns:a16="http://schemas.microsoft.com/office/drawing/2014/main" id="{3CD87460-6D57-C7F2-5E4A-AF4DE8234719}"/>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39</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55494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a:bodyPr>
          <a:lstStyle/>
          <a:p>
            <a:r>
              <a:rPr lang="ja-JP" altLang="en-US" sz="3600" spc="200" dirty="0">
                <a:solidFill>
                  <a:schemeClr val="tx1">
                    <a:lumMod val="85000"/>
                    <a:lumOff val="15000"/>
                  </a:schemeClr>
                </a:solidFill>
                <a:latin typeface="+mj-ea"/>
                <a:ea typeface="+mj-ea"/>
              </a:rPr>
              <a:t>タイアップ広告</a:t>
            </a:r>
            <a:r>
              <a:rPr lang="ja-JP" altLang="en-US" sz="3200" spc="200" dirty="0">
                <a:solidFill>
                  <a:schemeClr val="tx1">
                    <a:lumMod val="85000"/>
                    <a:lumOff val="15000"/>
                  </a:schemeClr>
                </a:solidFill>
                <a:latin typeface="+mj-ea"/>
                <a:ea typeface="+mj-ea"/>
              </a:rPr>
              <a:t>（基本メニュー）</a:t>
            </a:r>
            <a:endParaRPr lang="ja-JP" altLang="en-US" sz="3600" spc="200" dirty="0">
              <a:solidFill>
                <a:schemeClr val="tx1">
                  <a:lumMod val="85000"/>
                  <a:lumOff val="15000"/>
                </a:schemeClr>
              </a:solidFill>
              <a:latin typeface="+mj-ea"/>
              <a:ea typeface="+mj-ea"/>
            </a:endParaRP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latin typeface="+mj-ea"/>
                <a:ea typeface="+mj-ea"/>
              </a:rPr>
              <a:t>タイアップ広告メニュー</a:t>
            </a:r>
          </a:p>
        </p:txBody>
      </p:sp>
    </p:spTree>
    <p:extLst>
      <p:ext uri="{BB962C8B-B14F-4D97-AF65-F5344CB8AC3E}">
        <p14:creationId xmlns:p14="http://schemas.microsoft.com/office/powerpoint/2010/main" val="1939811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p:txBody>
          <a:bodyPr/>
          <a:lstStyle/>
          <a:p>
            <a:r>
              <a:rPr lang="en-US" altLang="ja-JP" sz="2400" dirty="0"/>
              <a:t>PC.</a:t>
            </a:r>
            <a:r>
              <a:rPr lang="ja-JP" altLang="en-US" sz="2400" dirty="0"/>
              <a:t> </a:t>
            </a:r>
            <a:r>
              <a:rPr lang="zh-TW" altLang="en-US" sz="2400" dirty="0"/>
              <a:t>記事上動画広告</a:t>
            </a:r>
            <a:r>
              <a:rPr lang="ja-JP" altLang="en-US" sz="1800" dirty="0"/>
              <a:t>｜朝日新聞デジタル版 限定</a:t>
            </a:r>
            <a:endParaRPr lang="ja-JP" altLang="en-US" sz="2400" dirty="0"/>
          </a:p>
        </p:txBody>
      </p:sp>
      <p:sp>
        <p:nvSpPr>
          <p:cNvPr id="2" name="正方形/長方形 1">
            <a:extLst>
              <a:ext uri="{FF2B5EF4-FFF2-40B4-BE49-F238E27FC236}">
                <a16:creationId xmlns:a16="http://schemas.microsoft.com/office/drawing/2014/main" id="{5865D9F6-E236-28A0-072F-122D38F30D1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F15E1902-59D3-1D30-A820-057E7FA61802}"/>
              </a:ext>
            </a:extLst>
          </p:cNvPr>
          <p:cNvSpPr txBox="1"/>
          <p:nvPr/>
        </p:nvSpPr>
        <p:spPr>
          <a:xfrm>
            <a:off x="5570045" y="1061060"/>
            <a:ext cx="2141933"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en-US" altLang="ja-JP"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PC. </a:t>
            </a:r>
            <a:r>
              <a:rPr kumimoji="1" lang="zh-TW"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記事上動画広告</a:t>
            </a:r>
          </a:p>
        </p:txBody>
      </p:sp>
      <p:cxnSp>
        <p:nvCxnSpPr>
          <p:cNvPr id="6" name="直線コネクタ 5">
            <a:extLst>
              <a:ext uri="{FF2B5EF4-FFF2-40B4-BE49-F238E27FC236}">
                <a16:creationId xmlns:a16="http://schemas.microsoft.com/office/drawing/2014/main" id="{54F3F2E5-B60F-41D0-7C81-444D3FA5C33D}"/>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4CDFC3A7-FCBD-5454-3DED-5455A374486A}"/>
              </a:ext>
            </a:extLst>
          </p:cNvPr>
          <p:cNvGrpSpPr/>
          <p:nvPr/>
        </p:nvGrpSpPr>
        <p:grpSpPr>
          <a:xfrm>
            <a:off x="8561689" y="5919847"/>
            <a:ext cx="2943518" cy="307777"/>
            <a:chOff x="8662738" y="5807242"/>
            <a:chExt cx="2943725" cy="307799"/>
          </a:xfrm>
        </p:grpSpPr>
        <p:cxnSp>
          <p:nvCxnSpPr>
            <p:cNvPr id="9" name="直線コネクタ 8">
              <a:extLst>
                <a:ext uri="{FF2B5EF4-FFF2-40B4-BE49-F238E27FC236}">
                  <a16:creationId xmlns:a16="http://schemas.microsoft.com/office/drawing/2014/main" id="{DEB89EC8-5A73-479B-B788-F27333A24E53}"/>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3ECF8F1-975B-4FFD-749D-5EF6AE777A2D}"/>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1" name="テキスト ボックス 10">
              <a:extLst>
                <a:ext uri="{FF2B5EF4-FFF2-40B4-BE49-F238E27FC236}">
                  <a16:creationId xmlns:a16="http://schemas.microsoft.com/office/drawing/2014/main" id="{524105FA-E539-35B5-26C9-DB13E9C9C4E0}"/>
                </a:ext>
              </a:extLst>
            </p:cNvPr>
            <p:cNvSpPr txBox="1"/>
            <p:nvPr/>
          </p:nvSpPr>
          <p:spPr>
            <a:xfrm>
              <a:off x="9134416"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５円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12" name="表 11">
            <a:extLst>
              <a:ext uri="{FF2B5EF4-FFF2-40B4-BE49-F238E27FC236}">
                <a16:creationId xmlns:a16="http://schemas.microsoft.com/office/drawing/2014/main" id="{8E1FEAFA-9C36-4FE9-AC98-8FD4056F5E93}"/>
              </a:ext>
            </a:extLst>
          </p:cNvPr>
          <p:cNvGraphicFramePr>
            <a:graphicFrameLocks/>
          </p:cNvGraphicFramePr>
          <p:nvPr/>
        </p:nvGraphicFramePr>
        <p:xfrm>
          <a:off x="5650249" y="2141016"/>
          <a:ext cx="5934388" cy="3143606"/>
        </p:xfrm>
        <a:graphic>
          <a:graphicData uri="http://schemas.openxmlformats.org/drawingml/2006/table">
            <a:tbl>
              <a:tblPr firstRow="1" bandRow="1">
                <a:tableStyleId>{5940675A-B579-460E-94D1-54222C63F5DA}</a:tableStyleId>
              </a:tblPr>
              <a:tblGrid>
                <a:gridCol w="1020517">
                  <a:extLst>
                    <a:ext uri="{9D8B030D-6E8A-4147-A177-3AD203B41FA5}">
                      <a16:colId xmlns:a16="http://schemas.microsoft.com/office/drawing/2014/main" val="3635281353"/>
                    </a:ext>
                  </a:extLst>
                </a:gridCol>
                <a:gridCol w="1608243">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83134">
                  <a:extLst>
                    <a:ext uri="{9D8B030D-6E8A-4147-A177-3AD203B41FA5}">
                      <a16:colId xmlns:a16="http://schemas.microsoft.com/office/drawing/2014/main" val="1985968354"/>
                    </a:ext>
                  </a:extLst>
                </a:gridCol>
                <a:gridCol w="151828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PC</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MP4</a:t>
                      </a:r>
                      <a:r>
                        <a:rPr kumimoji="1" lang="ja-JP" altLang="en-US" sz="1000" b="1">
                          <a:latin typeface="游ゴシック"/>
                          <a:ea typeface="游ゴシック"/>
                        </a:rPr>
                        <a:t>推奨</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W16</a:t>
                      </a:r>
                      <a:r>
                        <a:rPr kumimoji="1" lang="ja-JP" altLang="en-US" sz="1000" b="1">
                          <a:latin typeface="游ゴシック"/>
                          <a:ea typeface="游ゴシック"/>
                        </a:rPr>
                        <a:t>：</a:t>
                      </a:r>
                      <a:r>
                        <a:rPr kumimoji="1" lang="en-US" altLang="ja-JP" sz="1000" b="1">
                          <a:latin typeface="游ゴシック"/>
                          <a:ea typeface="游ゴシック"/>
                        </a:rPr>
                        <a:t>H9</a:t>
                      </a:r>
                      <a:r>
                        <a:rPr kumimoji="1" lang="ja-JP" altLang="en-US" sz="1000" b="1">
                          <a:latin typeface="游ゴシック"/>
                          <a:ea typeface="游ゴシック"/>
                        </a:rPr>
                        <a:t>　</a:t>
                      </a:r>
                      <a:r>
                        <a:rPr kumimoji="1" lang="en-US" altLang="ja-JP" sz="1000" b="1">
                          <a:latin typeface="游ゴシック"/>
                          <a:ea typeface="游ゴシック"/>
                        </a:rPr>
                        <a:t>640×360pix</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表示方法</a:t>
                      </a: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ローテーション</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3.5MB</a:t>
                      </a:r>
                      <a:r>
                        <a:rPr kumimoji="1" lang="ja-JP" altLang="en-US" sz="1000" b="1">
                          <a:latin typeface="游ゴシック"/>
                          <a:ea typeface="游ゴシック"/>
                        </a:rPr>
                        <a:t>以内</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フリークエンシー</a:t>
                      </a:r>
                      <a:endParaRPr kumimoji="1" lang="ja-JP" altLang="en-US" sz="1000" b="1" dirty="0">
                        <a:latin typeface="游ゴシック" panose="020B0400000000000000" pitchFamily="50" charset="-128"/>
                        <a:ea typeface="游ゴシック" panose="020B0400000000000000" pitchFamily="50" charset="-128"/>
                      </a:endParaRP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2</a:t>
                      </a:r>
                      <a:r>
                        <a:rPr kumimoji="1" lang="ja-JP" altLang="en-US" sz="1000" b="1">
                          <a:latin typeface="游ゴシック"/>
                          <a:ea typeface="游ゴシック"/>
                        </a:rPr>
                        <a:t>回</a:t>
                      </a:r>
                      <a:r>
                        <a:rPr kumimoji="1" lang="en-US" altLang="ja-JP" sz="1000" b="1">
                          <a:latin typeface="游ゴシック"/>
                          <a:ea typeface="游ゴシック"/>
                        </a:rPr>
                        <a:t>/UB</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15</a:t>
                      </a:r>
                      <a:r>
                        <a:rPr kumimoji="1" lang="ja-JP" altLang="en-US" sz="1000" b="1" dirty="0">
                          <a:latin typeface="游ゴシック"/>
                          <a:ea typeface="游ゴシック"/>
                        </a:rPr>
                        <a:t>秒以下推奨</a:t>
                      </a:r>
                      <a:r>
                        <a:rPr kumimoji="1" lang="ja-JP" altLang="en-US" sz="800" b="1" dirty="0">
                          <a:latin typeface="游ゴシック"/>
                          <a:ea typeface="游ゴシック"/>
                        </a:rPr>
                        <a:t>（</a:t>
                      </a:r>
                      <a:r>
                        <a:rPr kumimoji="1" lang="en-US" altLang="ja-JP" sz="800" b="1" dirty="0">
                          <a:latin typeface="游ゴシック"/>
                          <a:ea typeface="游ゴシック"/>
                        </a:rPr>
                        <a:t>60</a:t>
                      </a:r>
                      <a:r>
                        <a:rPr kumimoji="1" lang="ja-JP" altLang="en-US" sz="800" b="1" dirty="0">
                          <a:latin typeface="游ゴシック"/>
                          <a:ea typeface="游ゴシック"/>
                        </a:rPr>
                        <a:t>秒まで）</a:t>
                      </a:r>
                      <a:endParaRPr kumimoji="1" lang="ja-JP" altLang="en-US" sz="1000" b="1" dirty="0">
                        <a:latin typeface="游ゴシック"/>
                        <a:ea typeface="游ゴシック"/>
                      </a:endParaRP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開始日</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開始時間</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営業時間</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掲載期間</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か所まで</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16</a:t>
                      </a:r>
                      <a:r>
                        <a:rPr kumimoji="1" lang="ja-JP" altLang="en-US" sz="1000" b="1">
                          <a:latin typeface="游ゴシック"/>
                          <a:ea typeface="游ゴシック"/>
                        </a:rPr>
                        <a:t>営業日前</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7497585"/>
                  </a:ext>
                </a:extLst>
              </a:tr>
            </a:tbl>
          </a:graphicData>
        </a:graphic>
      </p:graphicFrame>
      <p:sp>
        <p:nvSpPr>
          <p:cNvPr id="13" name="テキスト プレースホルダー 1">
            <a:extLst>
              <a:ext uri="{FF2B5EF4-FFF2-40B4-BE49-F238E27FC236}">
                <a16:creationId xmlns:a16="http://schemas.microsoft.com/office/drawing/2014/main" id="{A5F9A278-F0A9-C0C6-6042-9DEAED5D06D6}"/>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サイトの記事ページにて掲出される動画広告です。記事のタイトル直下に掲出され、高いインプレッション効果を誇ります。動画枠の天地サイズ</a:t>
            </a:r>
            <a:r>
              <a:rPr kumimoji="1"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以上が画面に露出している時のみ動画が再生されます。</a:t>
            </a:r>
          </a:p>
        </p:txBody>
      </p:sp>
      <p:sp>
        <p:nvSpPr>
          <p:cNvPr id="16" name="テキスト ボックス 15">
            <a:extLst>
              <a:ext uri="{FF2B5EF4-FFF2-40B4-BE49-F238E27FC236}">
                <a16:creationId xmlns:a16="http://schemas.microsoft.com/office/drawing/2014/main" id="{77222A56-4E9C-4642-6CC3-855ED3DFEE0C}"/>
              </a:ext>
            </a:extLst>
          </p:cNvPr>
          <p:cNvSpPr txBox="1"/>
          <p:nvPr/>
        </p:nvSpPr>
        <p:spPr>
          <a:xfrm>
            <a:off x="5496286" y="4878540"/>
            <a:ext cx="3337318" cy="1208279"/>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動画圧縮コーデックは「</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H.264/MPEG-4 AVC</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」、音声圧縮</a:t>
            </a:r>
            <a:b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コーデックは「</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AAC(AAC-LC)</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」のみ対応しております。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ビットレートは</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1,000kbps</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以上でも対応できますが、</a:t>
            </a:r>
            <a:b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配信環境によっては動画がスムーズに流れない可能性があります。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最低出稿金額</a:t>
            </a:r>
            <a:r>
              <a:rPr kumimoji="1" lang="en-US" altLang="ja-JP"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50</a:t>
            </a:r>
            <a:r>
              <a:rPr kumimoji="1" lang="ja-JP" altLang="en-US" sz="70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万円～のご実施となります。</a:t>
            </a:r>
          </a:p>
        </p:txBody>
      </p:sp>
      <p:sp>
        <p:nvSpPr>
          <p:cNvPr id="24" name="テキスト プレースホルダー 1">
            <a:extLst>
              <a:ext uri="{FF2B5EF4-FFF2-40B4-BE49-F238E27FC236}">
                <a16:creationId xmlns:a16="http://schemas.microsoft.com/office/drawing/2014/main" id="{FF24DF7D-54DE-CF28-4671-3ED28D8DEAB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grpSp>
        <p:nvGrpSpPr>
          <p:cNvPr id="18" name="グループ化 17">
            <a:extLst>
              <a:ext uri="{FF2B5EF4-FFF2-40B4-BE49-F238E27FC236}">
                <a16:creationId xmlns:a16="http://schemas.microsoft.com/office/drawing/2014/main" id="{F5C94912-56C4-2415-60E0-8D3A0B623520}"/>
              </a:ext>
            </a:extLst>
          </p:cNvPr>
          <p:cNvGrpSpPr/>
          <p:nvPr/>
        </p:nvGrpSpPr>
        <p:grpSpPr>
          <a:xfrm>
            <a:off x="696952" y="676846"/>
            <a:ext cx="4427645" cy="5778945"/>
            <a:chOff x="696952" y="676846"/>
            <a:chExt cx="4427645" cy="5778945"/>
          </a:xfrm>
        </p:grpSpPr>
        <p:grpSp>
          <p:nvGrpSpPr>
            <p:cNvPr id="20" name="グループ化 19">
              <a:extLst>
                <a:ext uri="{FF2B5EF4-FFF2-40B4-BE49-F238E27FC236}">
                  <a16:creationId xmlns:a16="http://schemas.microsoft.com/office/drawing/2014/main" id="{9123C0E6-E73C-E8FF-27BF-30DD2E6A8A68}"/>
                </a:ext>
              </a:extLst>
            </p:cNvPr>
            <p:cNvGrpSpPr/>
            <p:nvPr/>
          </p:nvGrpSpPr>
          <p:grpSpPr>
            <a:xfrm>
              <a:off x="696952" y="955780"/>
              <a:ext cx="4427645" cy="5500011"/>
              <a:chOff x="789876" y="1175264"/>
              <a:chExt cx="4427645" cy="5290688"/>
            </a:xfrm>
          </p:grpSpPr>
          <p:sp>
            <p:nvSpPr>
              <p:cNvPr id="17" name="正方形/長方形 16">
                <a:extLst>
                  <a:ext uri="{FF2B5EF4-FFF2-40B4-BE49-F238E27FC236}">
                    <a16:creationId xmlns:a16="http://schemas.microsoft.com/office/drawing/2014/main" id="{C6EF0B8B-588D-63F5-E9B5-3DC0C6A7A4EB}"/>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descr="パソコンのスクリーンショット&#10;&#10;自動的に生成された説明">
                <a:extLst>
                  <a:ext uri="{FF2B5EF4-FFF2-40B4-BE49-F238E27FC236}">
                    <a16:creationId xmlns:a16="http://schemas.microsoft.com/office/drawing/2014/main" id="{85D1F941-FE2E-2BAE-4BAD-4C906E670DF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97524" y="1636921"/>
                <a:ext cx="3891997" cy="4685861"/>
              </a:xfrm>
              <a:prstGeom prst="rect">
                <a:avLst/>
              </a:prstGeom>
              <a:ln w="3175">
                <a:noFill/>
              </a:ln>
              <a:effectLst/>
            </p:spPr>
          </p:pic>
          <p:sp>
            <p:nvSpPr>
              <p:cNvPr id="15" name="正方形/長方形 14">
                <a:extLst>
                  <a:ext uri="{FF2B5EF4-FFF2-40B4-BE49-F238E27FC236}">
                    <a16:creationId xmlns:a16="http://schemas.microsoft.com/office/drawing/2014/main" id="{387650F4-6ED6-0627-1CB6-A14718461028}"/>
                  </a:ext>
                </a:extLst>
              </p:cNvPr>
              <p:cNvSpPr/>
              <p:nvPr/>
            </p:nvSpPr>
            <p:spPr>
              <a:xfrm>
                <a:off x="1097468" y="3755645"/>
                <a:ext cx="1177823" cy="947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8" name="三角形 143">
                <a:extLst>
                  <a:ext uri="{FF2B5EF4-FFF2-40B4-BE49-F238E27FC236}">
                    <a16:creationId xmlns:a16="http://schemas.microsoft.com/office/drawing/2014/main" id="{D69BF528-F87B-9C2C-B7E0-6A595D678BB6}"/>
                  </a:ext>
                </a:extLst>
              </p:cNvPr>
              <p:cNvSpPr/>
              <p:nvPr/>
            </p:nvSpPr>
            <p:spPr>
              <a:xfrm rot="5400000">
                <a:off x="2317771" y="2833134"/>
                <a:ext cx="374462" cy="344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F7DB460A-47F2-B171-94F8-8B2D72E36EEB}"/>
                  </a:ext>
                </a:extLst>
              </p:cNvPr>
              <p:cNvSpPr/>
              <p:nvPr/>
            </p:nvSpPr>
            <p:spPr>
              <a:xfrm>
                <a:off x="3641008" y="2613103"/>
                <a:ext cx="1098610" cy="2265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21" name="正方形/長方形 20">
              <a:extLst>
                <a:ext uri="{FF2B5EF4-FFF2-40B4-BE49-F238E27FC236}">
                  <a16:creationId xmlns:a16="http://schemas.microsoft.com/office/drawing/2014/main" id="{FEE9E0F5-D925-6C69-5E4F-7DF7AC5CA497}"/>
                </a:ext>
              </a:extLst>
            </p:cNvPr>
            <p:cNvSpPr/>
            <p:nvPr/>
          </p:nvSpPr>
          <p:spPr>
            <a:xfrm>
              <a:off x="990559" y="2043103"/>
              <a:ext cx="2271962" cy="1308634"/>
            </a:xfrm>
            <a:prstGeom prst="rect">
              <a:avLst/>
            </a:prstGeom>
            <a:solidFill>
              <a:srgbClr val="F529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2" name="三角形 143">
              <a:extLst>
                <a:ext uri="{FF2B5EF4-FFF2-40B4-BE49-F238E27FC236}">
                  <a16:creationId xmlns:a16="http://schemas.microsoft.com/office/drawing/2014/main" id="{3CF87206-A598-6808-D462-C7FFC1CD0EAF}"/>
                </a:ext>
              </a:extLst>
            </p:cNvPr>
            <p:cNvSpPr/>
            <p:nvPr/>
          </p:nvSpPr>
          <p:spPr>
            <a:xfrm rot="5400000">
              <a:off x="2042802" y="2556848"/>
              <a:ext cx="234744" cy="2161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3" name="Text Box 19">
              <a:extLst>
                <a:ext uri="{FF2B5EF4-FFF2-40B4-BE49-F238E27FC236}">
                  <a16:creationId xmlns:a16="http://schemas.microsoft.com/office/drawing/2014/main" id="{E328AFD7-2C67-B680-BF14-F98634C791D4}"/>
                </a:ext>
              </a:extLst>
            </p:cNvPr>
            <p:cNvSpPr txBox="1">
              <a:spLocks noChangeArrowheads="1"/>
            </p:cNvSpPr>
            <p:nvPr/>
          </p:nvSpPr>
          <p:spPr bwMode="auto">
            <a:xfrm>
              <a:off x="1190163" y="3139616"/>
              <a:ext cx="2271962" cy="558668"/>
            </a:xfrm>
            <a:prstGeom prst="rect">
              <a:avLst/>
            </a:prstGeom>
            <a:solidFill>
              <a:schemeClr val="bg1"/>
            </a:solidFill>
            <a:ln w="9525">
              <a:solidFill>
                <a:srgbClr val="F5296C"/>
              </a:solidFill>
              <a:miter lim="800000"/>
              <a:headEnd/>
              <a:tailEnd/>
            </a:ln>
          </p:spPr>
          <p:txBody>
            <a:bodyPr wrap="square" lIns="36000" rIns="36000" anchor="ctr" anchorCtr="0">
              <a:no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動画再生時にプレーヤーが展開します</a:t>
              </a: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再生終了後、自動的に収束します</a:t>
              </a:r>
            </a:p>
          </p:txBody>
        </p:sp>
        <p:sp>
          <p:nvSpPr>
            <p:cNvPr id="192" name="テキスト ボックス 191">
              <a:extLst>
                <a:ext uri="{FF2B5EF4-FFF2-40B4-BE49-F238E27FC236}">
                  <a16:creationId xmlns:a16="http://schemas.microsoft.com/office/drawing/2014/main" id="{470766E0-464A-1F1B-E308-E767C88D2161}"/>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サイト（記事ページ）</a:t>
              </a:r>
            </a:p>
          </p:txBody>
        </p:sp>
        <p:pic>
          <p:nvPicPr>
            <p:cNvPr id="3" name="図 2">
              <a:extLst>
                <a:ext uri="{FF2B5EF4-FFF2-40B4-BE49-F238E27FC236}">
                  <a16:creationId xmlns:a16="http://schemas.microsoft.com/office/drawing/2014/main" id="{93E2F798-7390-9615-C2A1-146C423524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531" y="1047127"/>
              <a:ext cx="3543975" cy="293990"/>
            </a:xfrm>
            <a:prstGeom prst="rect">
              <a:avLst/>
            </a:prstGeom>
          </p:spPr>
        </p:pic>
      </p:grpSp>
      <p:sp>
        <p:nvSpPr>
          <p:cNvPr id="25" name="スライド番号プレースホルダー 3">
            <a:extLst>
              <a:ext uri="{FF2B5EF4-FFF2-40B4-BE49-F238E27FC236}">
                <a16:creationId xmlns:a16="http://schemas.microsoft.com/office/drawing/2014/main" id="{DC13A7D6-A7DC-246C-45C0-8FDDE4694C74}"/>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40</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803134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p:txBody>
          <a:bodyPr/>
          <a:lstStyle/>
          <a:p>
            <a:r>
              <a:rPr lang="ja-JP" altLang="en-US" sz="2400" dirty="0"/>
              <a:t>プリロール動画</a:t>
            </a:r>
            <a:r>
              <a:rPr lang="ja-JP" altLang="en-US" sz="1800" dirty="0"/>
              <a:t>｜朝日新聞デジタル版 限定</a:t>
            </a:r>
            <a:endParaRPr lang="ja-JP" altLang="en-US" sz="2400" dirty="0"/>
          </a:p>
        </p:txBody>
      </p:sp>
      <p:sp>
        <p:nvSpPr>
          <p:cNvPr id="2" name="正方形/長方形 1">
            <a:extLst>
              <a:ext uri="{FF2B5EF4-FFF2-40B4-BE49-F238E27FC236}">
                <a16:creationId xmlns:a16="http://schemas.microsoft.com/office/drawing/2014/main" id="{2CA08FDF-C124-1E6F-82CB-269DA9EFE4EA}"/>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509"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BF09B0B-1770-497F-1866-7D3B54A8F528}"/>
              </a:ext>
            </a:extLst>
          </p:cNvPr>
          <p:cNvSpPr txBox="1"/>
          <p:nvPr/>
        </p:nvSpPr>
        <p:spPr>
          <a:xfrm>
            <a:off x="5570045" y="1061060"/>
            <a:ext cx="3724096" cy="353623"/>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プリロール動画　</a:t>
            </a:r>
            <a:r>
              <a:rPr kumimoji="1" lang="en-US" altLang="ja-JP" sz="1400"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rPr>
              <a:t>ターゲティング不可</a:t>
            </a:r>
            <a:endParaRPr kumimoji="1" lang="ja-JP" altLang="en-US" sz="1698" b="1" i="0" u="none" strike="noStrike" kern="1200" cap="none" spc="0" normalizeH="0" baseline="0" noProof="0" dirty="0">
              <a:ln>
                <a:noFill/>
              </a:ln>
              <a:solidFill>
                <a:srgbClr val="F5296C"/>
              </a:solidFill>
              <a:effectLst/>
              <a:uLnTx/>
              <a:uFillTx/>
              <a:latin typeface="游ゴシック" panose="020B0400000000000000" pitchFamily="50" charset="-128"/>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D73EE7A7-BBCC-050B-31F6-77FC9410FB8E}"/>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8A6E7FE6-6FD1-3F1A-4664-080D9F5DD46D}"/>
              </a:ext>
            </a:extLst>
          </p:cNvPr>
          <p:cNvGrpSpPr/>
          <p:nvPr/>
        </p:nvGrpSpPr>
        <p:grpSpPr>
          <a:xfrm>
            <a:off x="8561689" y="5919847"/>
            <a:ext cx="2943518" cy="307777"/>
            <a:chOff x="8662738" y="5807242"/>
            <a:chExt cx="2943725" cy="307799"/>
          </a:xfrm>
        </p:grpSpPr>
        <p:cxnSp>
          <p:nvCxnSpPr>
            <p:cNvPr id="10" name="直線コネクタ 9">
              <a:extLst>
                <a:ext uri="{FF2B5EF4-FFF2-40B4-BE49-F238E27FC236}">
                  <a16:creationId xmlns:a16="http://schemas.microsoft.com/office/drawing/2014/main" id="{D5D3189C-A451-7DF7-761D-009166ECE0D2}"/>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DC98436-394D-4D23-4CDE-5F53F488ED6A}"/>
                </a:ext>
              </a:extLst>
            </p:cNvPr>
            <p:cNvSpPr txBox="1"/>
            <p:nvPr/>
          </p:nvSpPr>
          <p:spPr>
            <a:xfrm>
              <a:off x="8662738" y="5807242"/>
              <a:ext cx="543777" cy="307799"/>
            </a:xfrm>
            <a:prstGeom prst="rect">
              <a:avLst/>
            </a:prstGeom>
            <a:noFill/>
          </p:spPr>
          <p:txBody>
            <a:bodyPr wrap="none" rtlCol="0">
              <a:spAutoFit/>
            </a:bodyPr>
            <a:lstStyle/>
            <a:p>
              <a:pPr marL="0" marR="0" lvl="0" indent="0" algn="l" defTabSz="91435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料金</a:t>
              </a:r>
            </a:p>
          </p:txBody>
        </p:sp>
        <p:sp>
          <p:nvSpPr>
            <p:cNvPr id="12" name="テキスト ボックス 11">
              <a:extLst>
                <a:ext uri="{FF2B5EF4-FFF2-40B4-BE49-F238E27FC236}">
                  <a16:creationId xmlns:a16="http://schemas.microsoft.com/office/drawing/2014/main" id="{2B73C36B-D739-1759-5B71-AE495569B7D2}"/>
                </a:ext>
              </a:extLst>
            </p:cNvPr>
            <p:cNvSpPr txBox="1"/>
            <p:nvPr/>
          </p:nvSpPr>
          <p:spPr>
            <a:xfrm>
              <a:off x="9126017" y="5816254"/>
              <a:ext cx="2203390" cy="277019"/>
            </a:xfrm>
            <a:prstGeom prst="rect">
              <a:avLst/>
            </a:prstGeom>
            <a:noFill/>
          </p:spPr>
          <p:txBody>
            <a:bodyPr wrap="square" rtlCol="0" anchor="ctr">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4</a:t>
              </a:r>
              <a:r>
                <a:rPr kumimoji="1" lang="ja-JP" altLang="en-US"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円</a:t>
              </a:r>
              <a:r>
                <a:rPr kumimoji="1" lang="en-US" altLang="ja-JP" sz="1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/imp</a:t>
              </a:r>
            </a:p>
          </p:txBody>
        </p:sp>
      </p:grpSp>
      <p:sp>
        <p:nvSpPr>
          <p:cNvPr id="13" name="テキスト プレースホルダー 1">
            <a:extLst>
              <a:ext uri="{FF2B5EF4-FFF2-40B4-BE49-F238E27FC236}">
                <a16:creationId xmlns:a16="http://schemas.microsoft.com/office/drawing/2014/main" id="{86A27B56-F61A-DDF8-8A3F-482FD5A440C3}"/>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358" rtl="0" eaLnBrk="1" fontAlgn="auto" latinLnBrk="0" hangingPunct="1">
              <a:lnSpc>
                <a:spcPct val="11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朝日新聞デジタルで配信されている動画の再生前に、動画広告を流すことができます。</a:t>
            </a:r>
          </a:p>
          <a:p>
            <a:pPr marL="0" marR="0" lvl="0" indent="0" algn="l" defTabSz="914358" rtl="0" eaLnBrk="1" fontAlgn="auto" latinLnBrk="0" hangingPunct="1">
              <a:lnSpc>
                <a:spcPct val="11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動画メディアなどと比較して、視聴完了率が高い点を特に評価いただいています。</a:t>
            </a:r>
          </a:p>
        </p:txBody>
      </p:sp>
      <p:graphicFrame>
        <p:nvGraphicFramePr>
          <p:cNvPr id="16" name="表 15">
            <a:extLst>
              <a:ext uri="{FF2B5EF4-FFF2-40B4-BE49-F238E27FC236}">
                <a16:creationId xmlns:a16="http://schemas.microsoft.com/office/drawing/2014/main" id="{484C5BF7-D78E-188A-673A-2335124280F8}"/>
              </a:ext>
            </a:extLst>
          </p:cNvPr>
          <p:cNvGraphicFramePr>
            <a:graphicFrameLocks/>
          </p:cNvGraphicFramePr>
          <p:nvPr>
            <p:extLst>
              <p:ext uri="{D42A27DB-BD31-4B8C-83A1-F6EECF244321}">
                <p14:modId xmlns:p14="http://schemas.microsoft.com/office/powerpoint/2010/main" val="882997459"/>
              </p:ext>
            </p:extLst>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03621">
                  <a:extLst>
                    <a:ext uri="{9D8B030D-6E8A-4147-A177-3AD203B41FA5}">
                      <a16:colId xmlns:a16="http://schemas.microsoft.com/office/drawing/2014/main" val="1985968354"/>
                    </a:ext>
                  </a:extLst>
                </a:gridCol>
                <a:gridCol w="1597799">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dirty="0">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PC</a:t>
                      </a:r>
                      <a:r>
                        <a:rPr kumimoji="1" lang="ja-JP" altLang="en-US" sz="1000" b="1" dirty="0">
                          <a:latin typeface="游ゴシック"/>
                          <a:ea typeface="游ゴシック"/>
                        </a:rPr>
                        <a:t>および</a:t>
                      </a:r>
                      <a:r>
                        <a:rPr kumimoji="1" lang="en-US" altLang="ja-JP" sz="1000" b="1" dirty="0">
                          <a:latin typeface="游ゴシック"/>
                          <a:ea typeface="游ゴシック"/>
                        </a:rPr>
                        <a:t>SP</a:t>
                      </a:r>
                      <a:endParaRPr kumimoji="1" lang="ja-JP"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MP4</a:t>
                      </a:r>
                      <a:r>
                        <a:rPr kumimoji="1" lang="ja-JP" altLang="en-US" sz="1000" b="1" dirty="0">
                          <a:latin typeface="游ゴシック"/>
                          <a:ea typeface="游ゴシック"/>
                        </a:rPr>
                        <a:t>推奨</a:t>
                      </a:r>
                      <a:endParaRPr kumimoji="1" lang="en-US" altLang="ja-JP" sz="1000" b="1"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W16</a:t>
                      </a:r>
                      <a:r>
                        <a:rPr kumimoji="1" lang="ja-JP" altLang="en-US" sz="1000" b="1" dirty="0">
                          <a:latin typeface="游ゴシック"/>
                          <a:ea typeface="游ゴシック"/>
                        </a:rPr>
                        <a:t>：</a:t>
                      </a:r>
                      <a:r>
                        <a:rPr kumimoji="1" lang="en-US" altLang="ja-JP" sz="1000" b="1" dirty="0">
                          <a:latin typeface="游ゴシック"/>
                          <a:ea typeface="游ゴシック"/>
                        </a:rPr>
                        <a:t>H9</a:t>
                      </a:r>
                      <a:r>
                        <a:rPr kumimoji="1" lang="ja-JP" altLang="en-US" sz="1000" b="1" dirty="0">
                          <a:latin typeface="游ゴシック"/>
                          <a:ea typeface="游ゴシック"/>
                        </a:rPr>
                        <a:t>　</a:t>
                      </a:r>
                      <a:r>
                        <a:rPr kumimoji="1" lang="en-US" altLang="ja-JP" sz="1000" b="1" dirty="0">
                          <a:latin typeface="游ゴシック"/>
                          <a:ea typeface="游ゴシック"/>
                        </a:rPr>
                        <a:t>640×360pix</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ローテーション</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512MB</a:t>
                      </a:r>
                      <a:r>
                        <a:rPr kumimoji="1" lang="ja-JP" altLang="en-US" sz="1000" b="1" dirty="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kern="1200">
                          <a:solidFill>
                            <a:schemeClr val="tx1"/>
                          </a:solidFill>
                          <a:latin typeface="游ゴシック" panose="020B0400000000000000" pitchFamily="50" charset="-128"/>
                          <a:ea typeface="游ゴシック" panose="020B0400000000000000" pitchFamily="50" charset="-128"/>
                          <a:cs typeface="+mn-cs"/>
                        </a:rPr>
                        <a:t>配信面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動画再生枠</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15</a:t>
                      </a:r>
                      <a:r>
                        <a:rPr kumimoji="1" lang="ja-JP" altLang="en-US" sz="1000" b="1" dirty="0">
                          <a:latin typeface="游ゴシック"/>
                          <a:ea typeface="游ゴシック"/>
                        </a:rPr>
                        <a:t>秒以下推奨</a:t>
                      </a:r>
                      <a:r>
                        <a:rPr kumimoji="1" lang="ja-JP" altLang="en-US" sz="800" b="1" dirty="0">
                          <a:latin typeface="游ゴシック"/>
                          <a:ea typeface="游ゴシック"/>
                        </a:rPr>
                        <a:t>（</a:t>
                      </a:r>
                      <a:r>
                        <a:rPr kumimoji="1" lang="en-US" altLang="ja-JP" sz="800" b="1" dirty="0">
                          <a:latin typeface="游ゴシック"/>
                          <a:ea typeface="游ゴシック"/>
                        </a:rPr>
                        <a:t>60</a:t>
                      </a:r>
                      <a:r>
                        <a:rPr kumimoji="1" lang="ja-JP" altLang="en-US" sz="800" b="1" dirty="0">
                          <a:latin typeface="游ゴシック"/>
                          <a:ea typeface="游ゴシック"/>
                        </a:rPr>
                        <a:t>秒まで）</a:t>
                      </a:r>
                      <a:endParaRPr kumimoji="1" lang="ja-JP" altLang="en-US" sz="1000" b="1"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営業時間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不可</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週間～</a:t>
                      </a:r>
                      <a:r>
                        <a:rPr kumimoji="1" lang="en-US" altLang="ja-JP" sz="900" b="1" dirty="0">
                          <a:latin typeface="游ゴシック"/>
                          <a:ea typeface="游ゴシック"/>
                        </a:rPr>
                        <a:t>※</a:t>
                      </a:r>
                      <a:r>
                        <a:rPr kumimoji="1" lang="ja-JP" altLang="en-US" sz="900" b="1" dirty="0">
                          <a:latin typeface="游ゴシック"/>
                          <a:ea typeface="游ゴシック"/>
                        </a:rPr>
                        <a:t>ご相談ください</a:t>
                      </a:r>
                      <a:endParaRPr kumimoji="1" lang="ja-JP" altLang="en-US" sz="1000" b="1" dirty="0">
                        <a:latin typeface="游ゴシック"/>
                        <a:ea typeface="游ゴシック"/>
                      </a:endParaRP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endParaRPr kumimoji="1" lang="en-US" altLang="ja-JP"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か所まで</a:t>
                      </a: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r>
                        <a:rPr kumimoji="1" lang="ja-JP" altLang="en-US" sz="1000" b="1">
                          <a:latin typeface="游ゴシック" panose="020B0400000000000000" pitchFamily="50" charset="-128"/>
                          <a:ea typeface="游ゴシック" panose="020B0400000000000000" pitchFamily="50" charset="-128"/>
                        </a:rPr>
                        <a:t>動画音声</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自動ミュート再生</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16</a:t>
                      </a:r>
                      <a:r>
                        <a:rPr kumimoji="1" lang="ja-JP" altLang="en-US" sz="1000" b="1" dirty="0">
                          <a:latin typeface="游ゴシック"/>
                          <a:ea typeface="游ゴシック"/>
                        </a:rPr>
                        <a:t>営業日前</a:t>
                      </a: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81044447"/>
                  </a:ext>
                </a:extLst>
              </a:tr>
            </a:tbl>
          </a:graphicData>
        </a:graphic>
      </p:graphicFrame>
      <p:sp>
        <p:nvSpPr>
          <p:cNvPr id="17" name="テキスト ボックス 16">
            <a:extLst>
              <a:ext uri="{FF2B5EF4-FFF2-40B4-BE49-F238E27FC236}">
                <a16:creationId xmlns:a16="http://schemas.microsoft.com/office/drawing/2014/main" id="{39D55BA3-1B72-E933-5DC4-EFAD2D352BD8}"/>
              </a:ext>
            </a:extLst>
          </p:cNvPr>
          <p:cNvSpPr txBox="1"/>
          <p:nvPr/>
        </p:nvSpPr>
        <p:spPr>
          <a:xfrm>
            <a:off x="5486756" y="4949321"/>
            <a:ext cx="3346802" cy="1428661"/>
          </a:xfrm>
          <a:prstGeom prst="rect">
            <a:avLst/>
          </a:prstGeom>
          <a:noFill/>
        </p:spPr>
        <p:txBody>
          <a:bodyPr wrap="square" rtlCol="0">
            <a:spAutoFit/>
          </a:bodyPr>
          <a:lstStyle/>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16</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秒以上の場合スキッパブル必須。</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スキッパブルの場合、再生開始から</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5</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秒後にスキップ可能となります。</a:t>
            </a:r>
            <a:endPar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動画圧縮コーデックは「</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H.264/MPEG-4 AVC</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a:t>
            </a:r>
            <a:b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音声圧縮コーデックは「</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AAC(AAC-LC)</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」のみ対応しております。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ビットレートは</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1,000kbps</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以上でも対応できますが、配信環境に</a:t>
            </a:r>
            <a:b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b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よっては動画がスムーズに流れない可能性があります。</a:t>
            </a: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endParaRPr>
          </a:p>
          <a:p>
            <a:pPr marL="171442" marR="0" lvl="0" indent="-171442" algn="l" defTabSz="914358"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最低出稿金額</a:t>
            </a:r>
            <a:r>
              <a:rPr kumimoji="1" lang="en-US" altLang="ja-JP"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50</a:t>
            </a:r>
            <a:r>
              <a:rPr kumimoji="1" lang="ja-JP" altLang="en-US" sz="650" b="0" i="0" u="none" strike="noStrike" kern="1200" cap="none" spc="0" normalizeH="0" baseline="0" noProof="0">
                <a:ln>
                  <a:noFill/>
                </a:ln>
                <a:solidFill>
                  <a:srgbClr val="787871"/>
                </a:solidFill>
                <a:effectLst/>
                <a:uLnTx/>
                <a:uFillTx/>
                <a:latin typeface="游ゴシック" panose="020B0400000000000000" pitchFamily="50" charset="-128"/>
                <a:ea typeface="游ゴシック" panose="020B0400000000000000" pitchFamily="50" charset="-128"/>
                <a:cs typeface="+mn-cs"/>
              </a:rPr>
              <a:t>万円～のご実施となります。</a:t>
            </a:r>
          </a:p>
        </p:txBody>
      </p:sp>
      <p:sp>
        <p:nvSpPr>
          <p:cNvPr id="5" name="テキスト プレースホルダー 1">
            <a:extLst>
              <a:ext uri="{FF2B5EF4-FFF2-40B4-BE49-F238E27FC236}">
                <a16:creationId xmlns:a16="http://schemas.microsoft.com/office/drawing/2014/main" id="{07209BC5-2208-9CC1-4C9B-5DEE16F4DA4A}"/>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358" rtl="0" eaLnBrk="1" fontAlgn="auto" latinLnBrk="0" hangingPunct="1">
              <a:lnSpc>
                <a:spcPct val="11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rPr>
              <a:t>表示価格は税別です</a:t>
            </a:r>
          </a:p>
        </p:txBody>
      </p:sp>
      <p:grpSp>
        <p:nvGrpSpPr>
          <p:cNvPr id="31" name="グループ化 30">
            <a:extLst>
              <a:ext uri="{FF2B5EF4-FFF2-40B4-BE49-F238E27FC236}">
                <a16:creationId xmlns:a16="http://schemas.microsoft.com/office/drawing/2014/main" id="{0E9D9C1C-C05D-E570-A469-F9E74D84838F}"/>
              </a:ext>
            </a:extLst>
          </p:cNvPr>
          <p:cNvGrpSpPr/>
          <p:nvPr/>
        </p:nvGrpSpPr>
        <p:grpSpPr>
          <a:xfrm>
            <a:off x="696952" y="676846"/>
            <a:ext cx="4427645" cy="5778945"/>
            <a:chOff x="696952" y="676846"/>
            <a:chExt cx="4427645" cy="5778945"/>
          </a:xfrm>
        </p:grpSpPr>
        <p:grpSp>
          <p:nvGrpSpPr>
            <p:cNvPr id="15" name="グループ化 14">
              <a:extLst>
                <a:ext uri="{FF2B5EF4-FFF2-40B4-BE49-F238E27FC236}">
                  <a16:creationId xmlns:a16="http://schemas.microsoft.com/office/drawing/2014/main" id="{B4419824-B2EB-58AC-2B02-55C6944860A5}"/>
                </a:ext>
              </a:extLst>
            </p:cNvPr>
            <p:cNvGrpSpPr/>
            <p:nvPr/>
          </p:nvGrpSpPr>
          <p:grpSpPr>
            <a:xfrm>
              <a:off x="696952" y="955780"/>
              <a:ext cx="4427645" cy="5500011"/>
              <a:chOff x="789876" y="1175264"/>
              <a:chExt cx="4427645" cy="5290688"/>
            </a:xfrm>
          </p:grpSpPr>
          <p:sp>
            <p:nvSpPr>
              <p:cNvPr id="26" name="正方形/長方形 25">
                <a:extLst>
                  <a:ext uri="{FF2B5EF4-FFF2-40B4-BE49-F238E27FC236}">
                    <a16:creationId xmlns:a16="http://schemas.microsoft.com/office/drawing/2014/main" id="{30322D53-18A6-F57D-31FB-946A72478BD9}"/>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7" name="図 26" descr="パソコンのスクリーンショット&#10;&#10;自動的に生成された説明">
                <a:extLst>
                  <a:ext uri="{FF2B5EF4-FFF2-40B4-BE49-F238E27FC236}">
                    <a16:creationId xmlns:a16="http://schemas.microsoft.com/office/drawing/2014/main" id="{74F58CDB-2BE3-D0DA-7DE8-76B18B65B5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97524" y="1636921"/>
                <a:ext cx="3891997" cy="4685861"/>
              </a:xfrm>
              <a:prstGeom prst="rect">
                <a:avLst/>
              </a:prstGeom>
              <a:ln w="3175">
                <a:noFill/>
              </a:ln>
              <a:effectLst/>
            </p:spPr>
          </p:pic>
          <p:sp>
            <p:nvSpPr>
              <p:cNvPr id="28" name="正方形/長方形 27">
                <a:extLst>
                  <a:ext uri="{FF2B5EF4-FFF2-40B4-BE49-F238E27FC236}">
                    <a16:creationId xmlns:a16="http://schemas.microsoft.com/office/drawing/2014/main" id="{0686AB15-BA2B-24A8-F2EC-A67FA4FB2BD1}"/>
                  </a:ext>
                </a:extLst>
              </p:cNvPr>
              <p:cNvSpPr/>
              <p:nvPr/>
            </p:nvSpPr>
            <p:spPr>
              <a:xfrm>
                <a:off x="1097468" y="3755645"/>
                <a:ext cx="1177823" cy="947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9" name="三角形 143">
                <a:extLst>
                  <a:ext uri="{FF2B5EF4-FFF2-40B4-BE49-F238E27FC236}">
                    <a16:creationId xmlns:a16="http://schemas.microsoft.com/office/drawing/2014/main" id="{702EB91E-E37E-0F61-F2F0-D26960ADAF98}"/>
                  </a:ext>
                </a:extLst>
              </p:cNvPr>
              <p:cNvSpPr/>
              <p:nvPr/>
            </p:nvSpPr>
            <p:spPr>
              <a:xfrm rot="5400000">
                <a:off x="2317771" y="2833134"/>
                <a:ext cx="374462" cy="344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3926FC7D-B337-5818-4170-22162E568240}"/>
                  </a:ext>
                </a:extLst>
              </p:cNvPr>
              <p:cNvSpPr/>
              <p:nvPr/>
            </p:nvSpPr>
            <p:spPr>
              <a:xfrm>
                <a:off x="3641008" y="2613103"/>
                <a:ext cx="1098610" cy="2265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18" name="正方形/長方形 17">
              <a:extLst>
                <a:ext uri="{FF2B5EF4-FFF2-40B4-BE49-F238E27FC236}">
                  <a16:creationId xmlns:a16="http://schemas.microsoft.com/office/drawing/2014/main" id="{55E58D68-078E-6B00-9A9A-33121C2C1824}"/>
                </a:ext>
              </a:extLst>
            </p:cNvPr>
            <p:cNvSpPr/>
            <p:nvPr/>
          </p:nvSpPr>
          <p:spPr>
            <a:xfrm>
              <a:off x="990559" y="2043103"/>
              <a:ext cx="2271962" cy="1308634"/>
            </a:xfrm>
            <a:prstGeom prst="rect">
              <a:avLst/>
            </a:prstGeom>
            <a:solidFill>
              <a:srgbClr val="F529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 name="三角形 143">
              <a:extLst>
                <a:ext uri="{FF2B5EF4-FFF2-40B4-BE49-F238E27FC236}">
                  <a16:creationId xmlns:a16="http://schemas.microsoft.com/office/drawing/2014/main" id="{361D875F-44D1-BF71-C895-82CAC7D15EE4}"/>
                </a:ext>
              </a:extLst>
            </p:cNvPr>
            <p:cNvSpPr/>
            <p:nvPr/>
          </p:nvSpPr>
          <p:spPr>
            <a:xfrm rot="5400000">
              <a:off x="2042802" y="2556848"/>
              <a:ext cx="234744" cy="2161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0" name="Text Box 19">
              <a:extLst>
                <a:ext uri="{FF2B5EF4-FFF2-40B4-BE49-F238E27FC236}">
                  <a16:creationId xmlns:a16="http://schemas.microsoft.com/office/drawing/2014/main" id="{E86C9DFB-0CA0-F9C5-502C-4DA0C2D4EDBF}"/>
                </a:ext>
              </a:extLst>
            </p:cNvPr>
            <p:cNvSpPr txBox="1">
              <a:spLocks noChangeArrowheads="1"/>
            </p:cNvSpPr>
            <p:nvPr/>
          </p:nvSpPr>
          <p:spPr bwMode="auto">
            <a:xfrm>
              <a:off x="1190163" y="3139616"/>
              <a:ext cx="2271962" cy="558668"/>
            </a:xfrm>
            <a:prstGeom prst="rect">
              <a:avLst/>
            </a:prstGeom>
            <a:solidFill>
              <a:schemeClr val="bg1"/>
            </a:solidFill>
            <a:ln w="9525">
              <a:solidFill>
                <a:srgbClr val="F5296C"/>
              </a:solidFill>
              <a:miter lim="800000"/>
              <a:headEnd/>
              <a:tailEnd/>
            </a:ln>
          </p:spPr>
          <p:txBody>
            <a:bodyPr wrap="square" lIns="36000" rIns="36000" anchor="ctr" anchorCtr="0">
              <a:no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動画再生枠</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本編再生前に配信</a:t>
              </a:r>
            </a:p>
          </p:txBody>
        </p:sp>
        <p:sp>
          <p:nvSpPr>
            <p:cNvPr id="21" name="テキスト ボックス 20">
              <a:extLst>
                <a:ext uri="{FF2B5EF4-FFF2-40B4-BE49-F238E27FC236}">
                  <a16:creationId xmlns:a16="http://schemas.microsoft.com/office/drawing/2014/main" id="{AA930A75-2601-CF49-A365-B476D6654D38}"/>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PC</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サイト（記事ページ）</a:t>
              </a:r>
            </a:p>
          </p:txBody>
        </p:sp>
        <p:pic>
          <p:nvPicPr>
            <p:cNvPr id="23" name="図 22">
              <a:extLst>
                <a:ext uri="{FF2B5EF4-FFF2-40B4-BE49-F238E27FC236}">
                  <a16:creationId xmlns:a16="http://schemas.microsoft.com/office/drawing/2014/main" id="{1305FFF3-9A04-1868-5292-C223851D19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531" y="1047127"/>
              <a:ext cx="3543975" cy="293990"/>
            </a:xfrm>
            <a:prstGeom prst="rect">
              <a:avLst/>
            </a:prstGeom>
          </p:spPr>
        </p:pic>
      </p:grpSp>
      <p:sp>
        <p:nvSpPr>
          <p:cNvPr id="3" name="スライド番号プレースホルダー 3">
            <a:extLst>
              <a:ext uri="{FF2B5EF4-FFF2-40B4-BE49-F238E27FC236}">
                <a16:creationId xmlns:a16="http://schemas.microsoft.com/office/drawing/2014/main" id="{BA07540E-A08D-90DD-B3B8-82E4B84E7980}"/>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41</a:t>
            </a:fld>
            <a:endParaRPr kumimoji="1" lang="ja-JP" altLang="en-US" b="0" kern="1200" dirty="0">
              <a:solidFill>
                <a:srgbClr val="96968F"/>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36390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332439A4-349F-8301-16E7-0EB2CD7D5DC7}"/>
            </a:ext>
          </a:extLst>
        </p:cNvPr>
        <p:cNvGrpSpPr/>
        <p:nvPr/>
      </p:nvGrpSpPr>
      <p:grpSpPr>
        <a:xfrm>
          <a:off x="0" y="0"/>
          <a:ext cx="0" cy="0"/>
          <a:chOff x="0" y="0"/>
          <a:chExt cx="0" cy="0"/>
        </a:xfrm>
      </p:grpSpPr>
      <p:sp>
        <p:nvSpPr>
          <p:cNvPr id="30" name="スライド番号プレースホルダー 3">
            <a:extLst>
              <a:ext uri="{FF2B5EF4-FFF2-40B4-BE49-F238E27FC236}">
                <a16:creationId xmlns:a16="http://schemas.microsoft.com/office/drawing/2014/main" id="{901ADC37-3635-DC4C-5207-3D7F24A028C9}"/>
              </a:ext>
            </a:extLst>
          </p:cNvPr>
          <p:cNvSpPr>
            <a:spLocks noGrp="1"/>
          </p:cNvSpPr>
          <p:nvPr>
            <p:ph type="sldNum" sz="quarter" idx="4"/>
          </p:nvPr>
        </p:nvSpPr>
        <p:spPr>
          <a:xfrm>
            <a:off x="11476238" y="6554912"/>
            <a:ext cx="715767" cy="303088"/>
          </a:xfrm>
        </p:spPr>
        <p:txBody>
          <a:bodyPr/>
          <a:lstStyle/>
          <a:p>
            <a:fld id="{3200D908-C2D6-084A-9C6A-44EB3DC58219}" type="slidenum">
              <a:rPr lang="ja-JP" altLang="en-US" smtClean="0">
                <a:sym typeface="Arial"/>
              </a:rPr>
              <a:pPr/>
              <a:t>42</a:t>
            </a:fld>
            <a:endParaRPr lang="ja-JP" altLang="en-US" dirty="0">
              <a:sym typeface="Arial"/>
            </a:endParaRPr>
          </a:p>
        </p:txBody>
      </p:sp>
      <p:sp>
        <p:nvSpPr>
          <p:cNvPr id="6" name="タイトル 556">
            <a:extLst>
              <a:ext uri="{FF2B5EF4-FFF2-40B4-BE49-F238E27FC236}">
                <a16:creationId xmlns:a16="http://schemas.microsoft.com/office/drawing/2014/main" id="{79178F1D-904B-51C9-2943-26D7DB224915}"/>
              </a:ext>
            </a:extLst>
          </p:cNvPr>
          <p:cNvSpPr>
            <a:spLocks noGrp="1"/>
          </p:cNvSpPr>
          <p:nvPr>
            <p:ph type="title"/>
          </p:nvPr>
        </p:nvSpPr>
        <p:spPr>
          <a:xfrm>
            <a:off x="533401" y="255643"/>
            <a:ext cx="9105900" cy="425395"/>
          </a:xfrm>
        </p:spPr>
        <p:txBody>
          <a:bodyPr/>
          <a:lstStyle/>
          <a:p>
            <a:r>
              <a:rPr lang="ja-JP" altLang="en-US" dirty="0">
                <a:solidFill>
                  <a:schemeClr val="tx1">
                    <a:lumMod val="75000"/>
                    <a:lumOff val="25000"/>
                  </a:schemeClr>
                </a:solidFill>
              </a:rPr>
              <a:t>ディスプレイ広告メニュー比較表</a:t>
            </a:r>
          </a:p>
        </p:txBody>
      </p:sp>
      <p:sp>
        <p:nvSpPr>
          <p:cNvPr id="7" name="四角形: 角を丸くする 6">
            <a:extLst>
              <a:ext uri="{FF2B5EF4-FFF2-40B4-BE49-F238E27FC236}">
                <a16:creationId xmlns:a16="http://schemas.microsoft.com/office/drawing/2014/main" id="{8EA7D678-68F8-380E-3E1F-20AB66157433}"/>
              </a:ext>
            </a:extLst>
          </p:cNvPr>
          <p:cNvSpPr/>
          <p:nvPr/>
        </p:nvSpPr>
        <p:spPr>
          <a:xfrm>
            <a:off x="600832" y="864117"/>
            <a:ext cx="3953674" cy="342620"/>
          </a:xfrm>
          <a:prstGeom prst="roundRect">
            <a:avLst>
              <a:gd name="adj" fmla="val 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ctr"/>
          <a:lstStyle/>
          <a:p>
            <a:pPr algn="ctr"/>
            <a:r>
              <a:rPr lang="ja-JP" altLang="en-US" sz="1500" b="1" spc="100" dirty="0">
                <a:solidFill>
                  <a:schemeClr val="bg1"/>
                </a:solidFill>
                <a:latin typeface="游ゴシック" panose="020B0400000000000000" pitchFamily="50" charset="-128"/>
                <a:ea typeface="游ゴシック" panose="020B0400000000000000" pitchFamily="50" charset="-128"/>
              </a:rPr>
              <a:t>インプレッション</a:t>
            </a:r>
            <a:r>
              <a:rPr kumimoji="1" lang="ja-JP" altLang="en-US" sz="1500" b="1" spc="100" dirty="0">
                <a:solidFill>
                  <a:schemeClr val="bg1"/>
                </a:solidFill>
                <a:latin typeface="游ゴシック" panose="020B0400000000000000" pitchFamily="50" charset="-128"/>
                <a:ea typeface="游ゴシック" panose="020B0400000000000000" pitchFamily="50" charset="-128"/>
              </a:rPr>
              <a:t>保証・想定期間</a:t>
            </a:r>
            <a:r>
              <a:rPr kumimoji="1" lang="en-US" altLang="ja-JP" sz="1500" b="1" spc="100" dirty="0">
                <a:solidFill>
                  <a:schemeClr val="bg1"/>
                </a:solidFill>
                <a:latin typeface="游ゴシック" panose="020B0400000000000000" pitchFamily="50" charset="-128"/>
                <a:ea typeface="游ゴシック" panose="020B0400000000000000" pitchFamily="50" charset="-128"/>
              </a:rPr>
              <a:t>1</a:t>
            </a:r>
            <a:r>
              <a:rPr kumimoji="1" lang="ja-JP" altLang="en-US" sz="1500" b="1" spc="100" dirty="0">
                <a:solidFill>
                  <a:schemeClr val="bg1"/>
                </a:solidFill>
                <a:latin typeface="游ゴシック" panose="020B0400000000000000" pitchFamily="50" charset="-128"/>
                <a:ea typeface="游ゴシック" panose="020B0400000000000000" pitchFamily="50" charset="-128"/>
              </a:rPr>
              <a:t>ヶ月</a:t>
            </a:r>
            <a:endParaRPr kumimoji="1" lang="ja-JP" altLang="en-US" sz="1500" b="1" spc="100" dirty="0">
              <a:solidFill>
                <a:schemeClr val="bg1"/>
              </a:solidFill>
            </a:endParaRPr>
          </a:p>
        </p:txBody>
      </p:sp>
      <p:graphicFrame>
        <p:nvGraphicFramePr>
          <p:cNvPr id="4" name="表 3">
            <a:extLst>
              <a:ext uri="{FF2B5EF4-FFF2-40B4-BE49-F238E27FC236}">
                <a16:creationId xmlns:a16="http://schemas.microsoft.com/office/drawing/2014/main" id="{6218D3BF-8ED5-A0DF-3501-FD47FE4A46FE}"/>
              </a:ext>
            </a:extLst>
          </p:cNvPr>
          <p:cNvGraphicFramePr>
            <a:graphicFrameLocks noGrp="1"/>
          </p:cNvGraphicFramePr>
          <p:nvPr/>
        </p:nvGraphicFramePr>
        <p:xfrm>
          <a:off x="600832" y="1351716"/>
          <a:ext cx="11103488" cy="5012672"/>
        </p:xfrm>
        <a:graphic>
          <a:graphicData uri="http://schemas.openxmlformats.org/drawingml/2006/table">
            <a:tbl>
              <a:tblPr firstRow="1" bandRow="1"/>
              <a:tblGrid>
                <a:gridCol w="732058">
                  <a:extLst>
                    <a:ext uri="{9D8B030D-6E8A-4147-A177-3AD203B41FA5}">
                      <a16:colId xmlns:a16="http://schemas.microsoft.com/office/drawing/2014/main" val="3754403987"/>
                    </a:ext>
                  </a:extLst>
                </a:gridCol>
                <a:gridCol w="307730">
                  <a:extLst>
                    <a:ext uri="{9D8B030D-6E8A-4147-A177-3AD203B41FA5}">
                      <a16:colId xmlns:a16="http://schemas.microsoft.com/office/drawing/2014/main" val="2791361776"/>
                    </a:ext>
                  </a:extLst>
                </a:gridCol>
                <a:gridCol w="2405014">
                  <a:extLst>
                    <a:ext uri="{9D8B030D-6E8A-4147-A177-3AD203B41FA5}">
                      <a16:colId xmlns:a16="http://schemas.microsoft.com/office/drawing/2014/main" val="2483520100"/>
                    </a:ext>
                  </a:extLst>
                </a:gridCol>
                <a:gridCol w="703384">
                  <a:extLst>
                    <a:ext uri="{9D8B030D-6E8A-4147-A177-3AD203B41FA5}">
                      <a16:colId xmlns:a16="http://schemas.microsoft.com/office/drawing/2014/main" val="2795208327"/>
                    </a:ext>
                  </a:extLst>
                </a:gridCol>
                <a:gridCol w="1019908">
                  <a:extLst>
                    <a:ext uri="{9D8B030D-6E8A-4147-A177-3AD203B41FA5}">
                      <a16:colId xmlns:a16="http://schemas.microsoft.com/office/drawing/2014/main" val="3346928712"/>
                    </a:ext>
                  </a:extLst>
                </a:gridCol>
                <a:gridCol w="1011116">
                  <a:extLst>
                    <a:ext uri="{9D8B030D-6E8A-4147-A177-3AD203B41FA5}">
                      <a16:colId xmlns:a16="http://schemas.microsoft.com/office/drawing/2014/main" val="2319876070"/>
                    </a:ext>
                  </a:extLst>
                </a:gridCol>
                <a:gridCol w="1389184">
                  <a:extLst>
                    <a:ext uri="{9D8B030D-6E8A-4147-A177-3AD203B41FA5}">
                      <a16:colId xmlns:a16="http://schemas.microsoft.com/office/drawing/2014/main" val="1604846067"/>
                    </a:ext>
                  </a:extLst>
                </a:gridCol>
                <a:gridCol w="896816">
                  <a:extLst>
                    <a:ext uri="{9D8B030D-6E8A-4147-A177-3AD203B41FA5}">
                      <a16:colId xmlns:a16="http://schemas.microsoft.com/office/drawing/2014/main" val="4057013500"/>
                    </a:ext>
                  </a:extLst>
                </a:gridCol>
                <a:gridCol w="914400">
                  <a:extLst>
                    <a:ext uri="{9D8B030D-6E8A-4147-A177-3AD203B41FA5}">
                      <a16:colId xmlns:a16="http://schemas.microsoft.com/office/drawing/2014/main" val="1327595846"/>
                    </a:ext>
                  </a:extLst>
                </a:gridCol>
                <a:gridCol w="1723878">
                  <a:extLst>
                    <a:ext uri="{9D8B030D-6E8A-4147-A177-3AD203B41FA5}">
                      <a16:colId xmlns:a16="http://schemas.microsoft.com/office/drawing/2014/main" val="549264199"/>
                    </a:ext>
                  </a:extLst>
                </a:gridCol>
              </a:tblGrid>
              <a:tr h="313292">
                <a:tc>
                  <a:txBody>
                    <a:bodyPr/>
                    <a:lstStyle/>
                    <a:p>
                      <a:pPr algn="ctr" rtl="0" fontAlgn="b">
                        <a:buNone/>
                      </a:pPr>
                      <a:r>
                        <a:rPr lang="ja-JP" altLang="en-US" sz="1200" b="1" dirty="0">
                          <a:solidFill>
                            <a:srgbClr val="FFFFFF"/>
                          </a:solidFill>
                          <a:effectLst/>
                          <a:latin typeface="+mn-lt"/>
                          <a:ea typeface="+mn-ea"/>
                        </a:rPr>
                        <a:t>デバイス</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en-US" sz="1200" b="1" dirty="0">
                          <a:solidFill>
                            <a:srgbClr val="FFFFFF"/>
                          </a:solidFill>
                          <a:effectLst/>
                          <a:latin typeface="+mn-lt"/>
                          <a:ea typeface="+mn-ea"/>
                        </a:rPr>
                        <a:t>No</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ja-JP" altLang="en-US" sz="1200" b="1" dirty="0">
                          <a:solidFill>
                            <a:srgbClr val="FFFFFF"/>
                          </a:solidFill>
                          <a:effectLst/>
                          <a:latin typeface="+mn-lt"/>
                          <a:ea typeface="+mn-ea"/>
                        </a:rPr>
                        <a:t>メニュー</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ja-JP" altLang="en-US" sz="1200" b="1">
                          <a:solidFill>
                            <a:srgbClr val="FFFFFF"/>
                          </a:solidFill>
                          <a:effectLst/>
                          <a:latin typeface="+mn-lt"/>
                          <a:ea typeface="+mn-ea"/>
                        </a:rPr>
                        <a:t>配信形式</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en-US" sz="1200" b="1" dirty="0">
                          <a:solidFill>
                            <a:srgbClr val="FFFFFF"/>
                          </a:solidFill>
                          <a:effectLst/>
                          <a:latin typeface="+mn-lt"/>
                          <a:ea typeface="+mn-ea"/>
                        </a:rPr>
                        <a:t>imp</a:t>
                      </a:r>
                      <a:r>
                        <a:rPr lang="ja-JP" altLang="en-US" sz="1200" b="1" dirty="0">
                          <a:solidFill>
                            <a:srgbClr val="FFFFFF"/>
                          </a:solidFill>
                          <a:effectLst/>
                          <a:latin typeface="+mn-lt"/>
                          <a:ea typeface="+mn-ea"/>
                        </a:rPr>
                        <a:t>単価 </a:t>
                      </a:r>
                      <a:r>
                        <a:rPr lang="en-US" sz="1200" b="1" dirty="0">
                          <a:solidFill>
                            <a:srgbClr val="FFFFFF"/>
                          </a:solidFill>
                          <a:effectLst/>
                          <a:latin typeface="+mn-lt"/>
                          <a:ea typeface="+mn-ea"/>
                        </a:rPr>
                        <a:t>(G)</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ja-JP" altLang="en-US" sz="1200" b="1" dirty="0">
                          <a:solidFill>
                            <a:srgbClr val="FFFFFF"/>
                          </a:solidFill>
                          <a:effectLst/>
                          <a:latin typeface="+mn-lt"/>
                          <a:ea typeface="+mn-ea"/>
                        </a:rPr>
                        <a:t>最低出稿金額</a:t>
                      </a:r>
                      <a:endParaRPr lang="zh-TW" altLang="en-US" sz="1200" b="1" dirty="0">
                        <a:solidFill>
                          <a:srgbClr val="FFFFFF"/>
                        </a:solidFill>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ja-JP" altLang="en-US" sz="1200" b="1" dirty="0">
                          <a:solidFill>
                            <a:srgbClr val="FFFFFF"/>
                          </a:solidFill>
                          <a:effectLst/>
                          <a:latin typeface="+mn-lt"/>
                          <a:ea typeface="+mn-ea"/>
                        </a:rPr>
                        <a:t>主なサイズ</a:t>
                      </a:r>
                      <a:r>
                        <a:rPr lang="en-US" altLang="ja-JP" sz="1200" b="1" dirty="0">
                          <a:solidFill>
                            <a:srgbClr val="FFFFFF"/>
                          </a:solidFill>
                          <a:effectLst/>
                          <a:latin typeface="+mn-lt"/>
                          <a:ea typeface="+mn-ea"/>
                        </a:rPr>
                        <a:t>/</a:t>
                      </a:r>
                      <a:r>
                        <a:rPr lang="ja-JP" altLang="en-US" sz="1200" b="1" dirty="0">
                          <a:solidFill>
                            <a:srgbClr val="FFFFFF"/>
                          </a:solidFill>
                          <a:effectLst/>
                          <a:latin typeface="+mn-lt"/>
                          <a:ea typeface="+mn-ea"/>
                        </a:rPr>
                        <a:t>仕様</a:t>
                      </a:r>
                      <a:endParaRPr lang="en-US" sz="1200" b="1" dirty="0">
                        <a:solidFill>
                          <a:srgbClr val="FFFFFF"/>
                        </a:solidFill>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ja-JP" altLang="en-US" sz="1200" b="1" dirty="0">
                          <a:solidFill>
                            <a:srgbClr val="FFFFFF"/>
                          </a:solidFill>
                          <a:effectLst/>
                          <a:latin typeface="+mn-lt"/>
                          <a:ea typeface="+mn-ea"/>
                        </a:rPr>
                        <a:t>申込期限</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ja-JP" altLang="en-US" sz="1200" b="1" dirty="0">
                          <a:solidFill>
                            <a:srgbClr val="FFFFFF"/>
                          </a:solidFill>
                          <a:effectLst/>
                          <a:latin typeface="+mn-lt"/>
                          <a:ea typeface="+mn-ea"/>
                        </a:rPr>
                        <a:t>入稿期限</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tc>
                  <a:txBody>
                    <a:bodyPr/>
                    <a:lstStyle/>
                    <a:p>
                      <a:pPr algn="ctr" rtl="0" fontAlgn="b">
                        <a:buNone/>
                      </a:pPr>
                      <a:r>
                        <a:rPr lang="ja-JP" altLang="en-US" sz="1200" b="1" dirty="0">
                          <a:solidFill>
                            <a:srgbClr val="FFFFFF"/>
                          </a:solidFill>
                          <a:effectLst/>
                          <a:latin typeface="+mn-lt"/>
                          <a:ea typeface="+mn-ea"/>
                        </a:rPr>
                        <a:t>掲載媒体</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B0083"/>
                    </a:solidFill>
                  </a:tcPr>
                </a:tc>
                <a:extLst>
                  <a:ext uri="{0D108BD9-81ED-4DB2-BD59-A6C34878D82A}">
                    <a16:rowId xmlns:a16="http://schemas.microsoft.com/office/drawing/2014/main" val="1819382990"/>
                  </a:ext>
                </a:extLst>
              </a:tr>
              <a:tr h="313292">
                <a:tc rowSpan="6">
                  <a:txBody>
                    <a:bodyPr/>
                    <a:lstStyle/>
                    <a:p>
                      <a:pPr rtl="0" fontAlgn="ctr">
                        <a:buNone/>
                      </a:pPr>
                      <a:r>
                        <a:rPr lang="en-US" sz="1200" dirty="0">
                          <a:effectLst/>
                          <a:latin typeface="+mn-lt"/>
                          <a:ea typeface="+mn-ea"/>
                        </a:rPr>
                        <a:t>SP</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ja-JP" altLang="en-US" sz="1200" b="1">
                          <a:effectLst/>
                          <a:latin typeface="+mn-lt"/>
                          <a:ea typeface="+mn-ea"/>
                        </a:rPr>
                        <a:t>①</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sz="1200" b="1" dirty="0">
                          <a:effectLst/>
                          <a:latin typeface="+mn-lt"/>
                          <a:ea typeface="+mn-ea"/>
                        </a:rPr>
                        <a:t>SP.</a:t>
                      </a:r>
                      <a:r>
                        <a:rPr lang="ja-JP" altLang="en-US" sz="1200" b="1" dirty="0">
                          <a:effectLst/>
                          <a:latin typeface="+mn-lt"/>
                          <a:ea typeface="+mn-ea"/>
                        </a:rPr>
                        <a:t>ビルボード</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rowSpan="4">
                  <a:txBody>
                    <a:bodyPr/>
                    <a:lstStyle/>
                    <a:p>
                      <a:pPr rtl="0" fontAlgn="ctr">
                        <a:buNone/>
                      </a:pPr>
                      <a:r>
                        <a:rPr lang="ja-JP" altLang="en-US" sz="1100" dirty="0">
                          <a:effectLst/>
                          <a:latin typeface="+mn-lt"/>
                          <a:ea typeface="+mn-ea"/>
                        </a:rPr>
                        <a:t>静止画</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100" dirty="0">
                          <a:effectLst/>
                          <a:latin typeface="+mn-lt"/>
                          <a:ea typeface="+mn-ea"/>
                        </a:rPr>
                        <a:t>0.5</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rowSpan="10">
                  <a:txBody>
                    <a:bodyPr/>
                    <a:lstStyle/>
                    <a:p>
                      <a:pPr rtl="0" fontAlgn="ctr">
                        <a:buNone/>
                      </a:pPr>
                      <a:r>
                        <a:rPr lang="en-US" sz="1100" dirty="0">
                          <a:effectLst/>
                          <a:latin typeface="+mn-lt"/>
                          <a:ea typeface="+mn-ea"/>
                        </a:rPr>
                        <a:t>G500,000</a:t>
                      </a:r>
                      <a:r>
                        <a:rPr lang="ja-JP" altLang="en-US" sz="1100" dirty="0">
                          <a:effectLst/>
                          <a:latin typeface="+mn-lt"/>
                          <a:ea typeface="+mn-ea"/>
                        </a:rPr>
                        <a:t>円</a:t>
                      </a:r>
                      <a:r>
                        <a:rPr lang="en-US" altLang="ja-JP" sz="1100" dirty="0">
                          <a:effectLst/>
                          <a:latin typeface="+mn-lt"/>
                          <a:ea typeface="+mn-ea"/>
                        </a:rPr>
                        <a:t>〜</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100" dirty="0">
                          <a:effectLst/>
                          <a:latin typeface="+mn-lt"/>
                          <a:ea typeface="+mn-ea"/>
                        </a:rPr>
                        <a:t>320×180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rowSpan="4">
                  <a:txBody>
                    <a:bodyPr/>
                    <a:lstStyle/>
                    <a:p>
                      <a:pPr rtl="0" fontAlgn="ctr">
                        <a:buNone/>
                      </a:pPr>
                      <a:r>
                        <a:rPr lang="en-US" altLang="ja-JP" sz="1100" dirty="0">
                          <a:effectLst/>
                          <a:latin typeface="+mn-lt"/>
                          <a:ea typeface="+mn-ea"/>
                        </a:rPr>
                        <a:t>7</a:t>
                      </a:r>
                      <a:r>
                        <a:rPr lang="ja-JP" altLang="en-US" sz="1100" dirty="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rowSpan="4">
                  <a:txBody>
                    <a:bodyPr/>
                    <a:lstStyle/>
                    <a:p>
                      <a:pPr rtl="0" fontAlgn="ctr">
                        <a:buNone/>
                      </a:pPr>
                      <a:r>
                        <a:rPr lang="en-US" altLang="ja-JP" sz="1100" dirty="0">
                          <a:effectLst/>
                          <a:latin typeface="+mn-lt"/>
                          <a:ea typeface="+mn-ea"/>
                        </a:rPr>
                        <a:t>5</a:t>
                      </a:r>
                      <a:r>
                        <a:rPr lang="ja-JP" altLang="en-US" sz="1100" dirty="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val="359927912"/>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②</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SP.</a:t>
                      </a:r>
                      <a:r>
                        <a:rPr lang="ja-JP" altLang="en-US" sz="1200" b="1" dirty="0">
                          <a:effectLst/>
                          <a:latin typeface="+mn-lt"/>
                          <a:ea typeface="+mn-ea"/>
                        </a:rPr>
                        <a:t>レクタングル</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0.5</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a:txBody>
                    <a:bodyPr/>
                    <a:lstStyle/>
                    <a:p>
                      <a:pPr rtl="0" fontAlgn="b">
                        <a:buNone/>
                      </a:pPr>
                      <a:r>
                        <a:rPr lang="en-US" altLang="ja-JP" sz="1100">
                          <a:effectLst/>
                          <a:latin typeface="+mn-lt"/>
                          <a:ea typeface="+mn-ea"/>
                        </a:rPr>
                        <a:t>320×250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0971179"/>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③</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altLang="ja-JP" sz="1200" b="1" dirty="0">
                          <a:effectLst/>
                          <a:latin typeface="+mn-lt"/>
                          <a:ea typeface="+mn-ea"/>
                        </a:rPr>
                        <a:t>SP.</a:t>
                      </a:r>
                      <a:r>
                        <a:rPr lang="ja-JP" altLang="en-US" sz="1200" b="1" dirty="0">
                          <a:effectLst/>
                          <a:latin typeface="+mn-lt"/>
                          <a:ea typeface="+mn-ea"/>
                        </a:rPr>
                        <a:t>プッシュ通知（縦型）</a:t>
                      </a:r>
                      <a:endParaRPr lang="en-US" altLang="ja-JP" sz="1200" b="1"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7</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300×160</a:t>
                      </a:r>
                      <a:r>
                        <a:rPr lang="ja-JP" altLang="en-US" sz="1100" dirty="0">
                          <a:effectLst/>
                          <a:latin typeface="+mn-lt"/>
                          <a:ea typeface="+mn-ea"/>
                        </a:rPr>
                        <a:t> </a:t>
                      </a:r>
                      <a:r>
                        <a:rPr lang="en-US" altLang="ja-JP" sz="1100" dirty="0">
                          <a:effectLst/>
                          <a:latin typeface="+mn-lt"/>
                          <a:ea typeface="+mn-ea"/>
                        </a:rPr>
                        <a:t>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vMerge="1">
                  <a:txBody>
                    <a:bodyPr/>
                    <a:lstStyle/>
                    <a:p>
                      <a:endParaRPr kumimoji="1" lang="ja-JP" altLang="en-US"/>
                    </a:p>
                  </a:txBody>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val="2334031549"/>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④</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SP.</a:t>
                      </a:r>
                      <a:r>
                        <a:rPr lang="ja-JP" altLang="en-US" sz="1200" b="1" dirty="0">
                          <a:effectLst/>
                          <a:latin typeface="+mn-lt"/>
                          <a:ea typeface="+mn-ea"/>
                        </a:rPr>
                        <a:t>プレミアムインフィード</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0.4</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200×200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a:txBody>
                    <a:bodyPr/>
                    <a:lstStyle/>
                    <a:p>
                      <a:pPr rtl="0" fontAlgn="b">
                        <a:buNone/>
                      </a:pPr>
                      <a:r>
                        <a:rPr lang="ja-JP" altLang="en-US" sz="1100" dirty="0">
                          <a:effectLst/>
                          <a:latin typeface="+mn-lt"/>
                          <a:ea typeface="+mn-ea"/>
                        </a:rPr>
                        <a:t>朝日新聞デジタル版限定</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05842423"/>
                  </a:ext>
                </a:extLst>
              </a:tr>
              <a:tr h="313292">
                <a:tc vMerge="1">
                  <a:txBody>
                    <a:bodyPr/>
                    <a:lstStyle/>
                    <a:p>
                      <a:endParaRPr kumimoji="1" lang="ja-JP" altLang="en-US"/>
                    </a:p>
                  </a:txBody>
                  <a:tcPr/>
                </a:tc>
                <a:tc>
                  <a:txBody>
                    <a:bodyPr/>
                    <a:lstStyle/>
                    <a:p>
                      <a:pPr rtl="0" fontAlgn="b">
                        <a:buNone/>
                      </a:pPr>
                      <a:r>
                        <a:rPr lang="ja-JP" altLang="en-US" sz="1200" b="1" dirty="0">
                          <a:effectLst/>
                          <a:latin typeface="+mn-lt"/>
                          <a:ea typeface="+mn-ea"/>
                        </a:rPr>
                        <a:t>⑤</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SP.</a:t>
                      </a:r>
                      <a:r>
                        <a:rPr lang="ja-JP" altLang="en-US" sz="1200" b="1" dirty="0">
                          <a:effectLst/>
                          <a:latin typeface="+mn-lt"/>
                          <a:ea typeface="+mn-ea"/>
                        </a:rPr>
                        <a:t>フローティング動画</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rowSpan="2">
                  <a:txBody>
                    <a:bodyPr/>
                    <a:lstStyle/>
                    <a:p>
                      <a:pPr rtl="0" fontAlgn="ctr">
                        <a:buNone/>
                      </a:pPr>
                      <a:r>
                        <a:rPr lang="ja-JP" altLang="en-US" sz="1100">
                          <a:effectLst/>
                          <a:latin typeface="+mn-lt"/>
                          <a:ea typeface="+mn-ea"/>
                        </a:rPr>
                        <a:t>動画</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100" dirty="0">
                          <a:effectLst/>
                          <a:latin typeface="+mn-lt"/>
                          <a:ea typeface="+mn-ea"/>
                        </a:rPr>
                        <a:t>5</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1920×1080</a:t>
                      </a:r>
                      <a:r>
                        <a:rPr lang="ja-JP" altLang="en-US" sz="1100" dirty="0">
                          <a:effectLst/>
                          <a:latin typeface="+mn-lt"/>
                          <a:ea typeface="+mn-ea"/>
                        </a:rPr>
                        <a:t> 推奨</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altLang="ja-JP" sz="1100" dirty="0">
                          <a:effectLst/>
                          <a:latin typeface="+mn-lt"/>
                          <a:ea typeface="+mn-ea"/>
                        </a:rPr>
                        <a:t>12</a:t>
                      </a:r>
                      <a:r>
                        <a:rPr lang="ja-JP" altLang="en-US" sz="1100" dirty="0">
                          <a:effectLst/>
                          <a:latin typeface="+mn-lt"/>
                          <a:ea typeface="+mn-ea"/>
                        </a:rPr>
                        <a:t>営業日前</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r>
                        <a:rPr lang="en-US" altLang="ja-JP" sz="1100" dirty="0">
                          <a:effectLst/>
                          <a:latin typeface="+mn-lt"/>
                          <a:ea typeface="+mn-ea"/>
                        </a:rPr>
                        <a:t>10</a:t>
                      </a:r>
                      <a:r>
                        <a:rPr lang="ja-JP" altLang="en-US" sz="1100" dirty="0">
                          <a:effectLst/>
                          <a:latin typeface="+mn-lt"/>
                          <a:ea typeface="+mn-ea"/>
                        </a:rPr>
                        <a:t>営業日前</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val="2455244430"/>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⑥</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SP.</a:t>
                      </a:r>
                      <a:r>
                        <a:rPr lang="ja-JP" altLang="en-US" sz="1200" b="1" dirty="0">
                          <a:effectLst/>
                          <a:latin typeface="+mn-lt"/>
                          <a:ea typeface="+mn-ea"/>
                        </a:rPr>
                        <a:t>プッシュ</a:t>
                      </a:r>
                      <a:r>
                        <a:rPr lang="en-US" sz="1200" b="1" dirty="0">
                          <a:effectLst/>
                          <a:latin typeface="+mn-lt"/>
                          <a:ea typeface="+mn-ea"/>
                        </a:rPr>
                        <a:t>VIDEO</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10</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W16:H9</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rowSpan="5">
                  <a:txBody>
                    <a:bodyPr/>
                    <a:lstStyle/>
                    <a:p>
                      <a:pPr rtl="0" fontAlgn="ctr">
                        <a:buNone/>
                      </a:pPr>
                      <a:r>
                        <a:rPr lang="en-US" altLang="ja-JP" sz="1100">
                          <a:effectLst/>
                          <a:latin typeface="+mn-lt"/>
                          <a:ea typeface="+mn-ea"/>
                        </a:rPr>
                        <a:t>7</a:t>
                      </a:r>
                      <a:r>
                        <a:rPr lang="ja-JP" altLang="en-US" sz="110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rowSpan="5">
                  <a:txBody>
                    <a:bodyPr/>
                    <a:lstStyle/>
                    <a:p>
                      <a:pPr rtl="0" fontAlgn="b">
                        <a:buNone/>
                      </a:pPr>
                      <a:r>
                        <a:rPr lang="en-US" altLang="ja-JP" sz="1100" dirty="0">
                          <a:effectLst/>
                          <a:latin typeface="+mn-lt"/>
                          <a:ea typeface="+mn-ea"/>
                        </a:rPr>
                        <a:t>5</a:t>
                      </a:r>
                      <a:r>
                        <a:rPr lang="ja-JP" altLang="en-US" sz="1100" dirty="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60264491"/>
                  </a:ext>
                </a:extLst>
              </a:tr>
              <a:tr h="313292">
                <a:tc rowSpan="8">
                  <a:txBody>
                    <a:bodyPr/>
                    <a:lstStyle/>
                    <a:p>
                      <a:pPr rtl="0" fontAlgn="ctr">
                        <a:buNone/>
                      </a:pPr>
                      <a:r>
                        <a:rPr lang="en-US" sz="1200">
                          <a:effectLst/>
                          <a:latin typeface="+mn-lt"/>
                          <a:ea typeface="+mn-ea"/>
                        </a:rPr>
                        <a:t>PC</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ja-JP" altLang="en-US" sz="1200" b="1">
                          <a:effectLst/>
                          <a:latin typeface="+mn-lt"/>
                          <a:ea typeface="+mn-ea"/>
                        </a:rPr>
                        <a:t>⑦</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sz="1200" b="1" dirty="0">
                          <a:effectLst/>
                          <a:latin typeface="+mn-lt"/>
                          <a:ea typeface="+mn-ea"/>
                        </a:rPr>
                        <a:t>PC.</a:t>
                      </a:r>
                      <a:r>
                        <a:rPr lang="ja-JP" altLang="en-US" sz="1200" b="1" dirty="0">
                          <a:effectLst/>
                          <a:latin typeface="+mn-lt"/>
                          <a:ea typeface="+mn-ea"/>
                        </a:rPr>
                        <a:t>ビルボード</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rowSpan="5">
                  <a:txBody>
                    <a:bodyPr/>
                    <a:lstStyle/>
                    <a:p>
                      <a:pPr rtl="0" fontAlgn="ctr">
                        <a:buNone/>
                      </a:pPr>
                      <a:r>
                        <a:rPr lang="ja-JP" altLang="en-US" sz="1100" dirty="0">
                          <a:effectLst/>
                          <a:latin typeface="+mn-lt"/>
                          <a:ea typeface="+mn-ea"/>
                        </a:rPr>
                        <a:t>静止画</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100" dirty="0">
                          <a:effectLst/>
                          <a:latin typeface="+mn-lt"/>
                          <a:ea typeface="+mn-ea"/>
                        </a:rPr>
                        <a:t>2.5</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970×250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vMerge="1">
                  <a:txBody>
                    <a:bodyPr/>
                    <a:lstStyle/>
                    <a:p>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val="4059222238"/>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⑧</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PC.</a:t>
                      </a:r>
                      <a:r>
                        <a:rPr lang="ja-JP" altLang="en-US" sz="1200" b="1" dirty="0">
                          <a:effectLst/>
                          <a:latin typeface="+mn-lt"/>
                          <a:ea typeface="+mn-ea"/>
                        </a:rPr>
                        <a:t>レクタングル</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0.6</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300×250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vMerge="1">
                  <a:txBody>
                    <a:bodyPr/>
                    <a:lstStyle/>
                    <a:p>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12875424"/>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⑨</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altLang="ja-JP" sz="1200" b="1" dirty="0">
                          <a:effectLst/>
                          <a:latin typeface="+mn-lt"/>
                          <a:ea typeface="+mn-ea"/>
                        </a:rPr>
                        <a:t>PC.</a:t>
                      </a:r>
                      <a:r>
                        <a:rPr lang="ja-JP" altLang="en-US" sz="1200" b="1" dirty="0">
                          <a:effectLst/>
                          <a:latin typeface="+mn-lt"/>
                          <a:ea typeface="+mn-ea"/>
                        </a:rPr>
                        <a:t>ダブルサイズレクタングル</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0.9</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300×600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vMerge="1">
                  <a:txBody>
                    <a:bodyPr/>
                    <a:lstStyle/>
                    <a:p>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val="2953654126"/>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⑩</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PC.</a:t>
                      </a:r>
                      <a:r>
                        <a:rPr lang="ja-JP" altLang="en-US" sz="1200" b="1" dirty="0">
                          <a:effectLst/>
                          <a:latin typeface="+mn-lt"/>
                          <a:ea typeface="+mn-ea"/>
                        </a:rPr>
                        <a:t>記事中レクタングル</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0.8</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300×250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vMerge="1">
                  <a:txBody>
                    <a:bodyPr/>
                    <a:lstStyle/>
                    <a:p>
                      <a:endParaRPr dirty="0"/>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r>
                        <a:rPr lang="ja-JP" altLang="en-US" sz="1100" dirty="0">
                          <a:effectLst/>
                          <a:latin typeface="+mn-lt"/>
                          <a:ea typeface="+mn-ea"/>
                        </a:rPr>
                        <a:t>朝日新聞デジタル版限定</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35068756"/>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⑪</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altLang="ja-JP" sz="1200" b="1" dirty="0">
                          <a:effectLst/>
                          <a:latin typeface="+mn-lt"/>
                          <a:ea typeface="+mn-ea"/>
                        </a:rPr>
                        <a:t>PC.</a:t>
                      </a:r>
                      <a:r>
                        <a:rPr lang="ja-JP" altLang="en-US" sz="1200" b="1" dirty="0">
                          <a:effectLst/>
                          <a:latin typeface="+mn-lt"/>
                          <a:ea typeface="+mn-ea"/>
                        </a:rPr>
                        <a:t>平日</a:t>
                      </a:r>
                      <a:r>
                        <a:rPr lang="en-US" altLang="ja-JP" sz="1200" b="1" dirty="0">
                          <a:effectLst/>
                          <a:latin typeface="+mn-lt"/>
                          <a:ea typeface="+mn-ea"/>
                        </a:rPr>
                        <a:t>1day</a:t>
                      </a:r>
                      <a:r>
                        <a:rPr lang="ja-JP" altLang="en-US" sz="1200" b="1" dirty="0">
                          <a:effectLst/>
                          <a:latin typeface="+mn-lt"/>
                          <a:ea typeface="+mn-ea"/>
                        </a:rPr>
                        <a:t>ジャックゲート広告</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algn="l" rtl="0" fontAlgn="b">
                        <a:buNone/>
                      </a:pPr>
                      <a:r>
                        <a:rPr lang="en-US" altLang="ja-JP" sz="1100" dirty="0">
                          <a:effectLst/>
                          <a:latin typeface="+mn-lt"/>
                          <a:ea typeface="+mn-ea"/>
                        </a:rPr>
                        <a:t>-</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sz="1100" dirty="0">
                          <a:effectLst/>
                          <a:latin typeface="+mn-lt"/>
                          <a:ea typeface="+mn-ea"/>
                        </a:rPr>
                        <a:t>G500</a:t>
                      </a:r>
                      <a:r>
                        <a:rPr lang="ja-JP" altLang="en-US" sz="1100" dirty="0">
                          <a:effectLst/>
                          <a:latin typeface="+mn-lt"/>
                          <a:ea typeface="+mn-ea"/>
                        </a:rPr>
                        <a:t>万円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b">
                        <a:buNone/>
                      </a:pPr>
                      <a:r>
                        <a:rPr lang="ja-JP" altLang="en-US" sz="1100" dirty="0">
                          <a:effectLst/>
                          <a:latin typeface="+mn-lt"/>
                          <a:ea typeface="+mn-ea"/>
                        </a:rPr>
                        <a:t>複数素材</a:t>
                      </a:r>
                      <a:endParaRPr lang="en-US" altLang="ja-JP"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en-US" altLang="ja-JP" sz="1100" dirty="0">
                          <a:effectLst/>
                          <a:latin typeface="+mn-lt"/>
                          <a:ea typeface="+mn-ea"/>
                        </a:rPr>
                        <a:t>16</a:t>
                      </a:r>
                      <a:r>
                        <a:rPr lang="ja-JP" altLang="en-US" sz="1100" dirty="0">
                          <a:effectLst/>
                          <a:latin typeface="+mn-lt"/>
                          <a:ea typeface="+mn-ea"/>
                        </a:rPr>
                        <a:t>営業日前</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r>
                        <a:rPr lang="en-US" altLang="ja-JP" sz="1100" dirty="0">
                          <a:effectLst/>
                          <a:latin typeface="+mn-lt"/>
                          <a:ea typeface="+mn-ea"/>
                        </a:rPr>
                        <a:t>12</a:t>
                      </a:r>
                      <a:r>
                        <a:rPr lang="ja-JP" altLang="en-US" sz="1100" dirty="0">
                          <a:effectLst/>
                          <a:latin typeface="+mn-lt"/>
                          <a:ea typeface="+mn-ea"/>
                        </a:rPr>
                        <a:t>営業日前</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r>
                        <a:rPr lang="ja-JP" altLang="en-US" sz="1100" dirty="0">
                          <a:effectLst/>
                          <a:latin typeface="+mn-lt"/>
                          <a:ea typeface="+mn-ea"/>
                        </a:rPr>
                        <a:t>朝日新聞デジタル版限定</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val="3535715764"/>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⑫</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PC.</a:t>
                      </a:r>
                      <a:r>
                        <a:rPr lang="ja-JP" altLang="en-US" sz="1200" b="1" dirty="0">
                          <a:effectLst/>
                          <a:latin typeface="+mn-lt"/>
                          <a:ea typeface="+mn-ea"/>
                        </a:rPr>
                        <a:t>ビルボード（動画）</a:t>
                      </a:r>
                      <a:endParaRPr lang="en-US" altLang="ja-JP" sz="1200" b="1"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rowSpan="4">
                  <a:txBody>
                    <a:bodyPr/>
                    <a:lstStyle/>
                    <a:p>
                      <a:pPr rtl="0" fontAlgn="ctr">
                        <a:buNone/>
                      </a:pPr>
                      <a:r>
                        <a:rPr lang="ja-JP" altLang="en-US" sz="1100">
                          <a:effectLst/>
                          <a:latin typeface="+mn-lt"/>
                          <a:ea typeface="+mn-ea"/>
                        </a:rPr>
                        <a:t>動画</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100" dirty="0">
                          <a:effectLst/>
                          <a:latin typeface="+mn-lt"/>
                          <a:ea typeface="+mn-ea"/>
                        </a:rPr>
                        <a:t>3.5</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rowSpan="4">
                  <a:txBody>
                    <a:bodyPr/>
                    <a:lstStyle/>
                    <a:p>
                      <a:pPr rtl="0" fontAlgn="ctr">
                        <a:buNone/>
                      </a:pPr>
                      <a:r>
                        <a:rPr lang="en-US" sz="1100" dirty="0">
                          <a:effectLst/>
                          <a:latin typeface="+mn-lt"/>
                          <a:ea typeface="+mn-ea"/>
                        </a:rPr>
                        <a:t>G500,000</a:t>
                      </a:r>
                      <a:r>
                        <a:rPr lang="ja-JP" altLang="en-US" sz="1100" dirty="0">
                          <a:effectLst/>
                          <a:latin typeface="+mn-lt"/>
                          <a:ea typeface="+mn-ea"/>
                        </a:rPr>
                        <a:t>円</a:t>
                      </a:r>
                      <a:r>
                        <a:rPr lang="en-US" altLang="ja-JP" sz="1100" dirty="0">
                          <a:effectLst/>
                          <a:latin typeface="+mn-lt"/>
                          <a:ea typeface="+mn-ea"/>
                        </a:rPr>
                        <a:t>〜</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r>
                        <a:rPr lang="en-US" altLang="ja-JP" sz="1100" dirty="0">
                          <a:effectLst/>
                          <a:latin typeface="+mn-lt"/>
                          <a:ea typeface="+mn-ea"/>
                        </a:rPr>
                        <a:t>1920×1080 (</a:t>
                      </a:r>
                      <a:r>
                        <a:rPr lang="ja-JP" altLang="en-US" sz="1100" dirty="0">
                          <a:effectLst/>
                          <a:latin typeface="+mn-lt"/>
                          <a:ea typeface="+mn-ea"/>
                        </a:rPr>
                        <a:t>動画</a:t>
                      </a:r>
                      <a:r>
                        <a:rPr lang="en-US" altLang="ja-JP" sz="1100" dirty="0">
                          <a:effectLst/>
                          <a:latin typeface="+mn-lt"/>
                          <a:ea typeface="+mn-ea"/>
                        </a:rPr>
                        <a:t>)</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rowSpan="2">
                  <a:txBody>
                    <a:bodyPr/>
                    <a:lstStyle/>
                    <a:p>
                      <a:pPr rtl="0" fontAlgn="ctr">
                        <a:buNone/>
                      </a:pPr>
                      <a:r>
                        <a:rPr lang="en-US" altLang="ja-JP" sz="1100" dirty="0">
                          <a:effectLst/>
                          <a:latin typeface="+mn-lt"/>
                          <a:ea typeface="+mn-ea"/>
                        </a:rPr>
                        <a:t>7</a:t>
                      </a:r>
                      <a:r>
                        <a:rPr lang="ja-JP" altLang="en-US" sz="1100" dirty="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rowSpan="2">
                  <a:txBody>
                    <a:bodyPr/>
                    <a:lstStyle/>
                    <a:p>
                      <a:pPr rtl="0" fontAlgn="ctr">
                        <a:buNone/>
                      </a:pPr>
                      <a:r>
                        <a:rPr lang="en-US" altLang="ja-JP" sz="1100" dirty="0">
                          <a:effectLst/>
                          <a:latin typeface="+mn-lt"/>
                          <a:ea typeface="+mn-ea"/>
                        </a:rPr>
                        <a:t>5</a:t>
                      </a:r>
                      <a:r>
                        <a:rPr lang="ja-JP" altLang="en-US" sz="1100" dirty="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5646367"/>
                  </a:ext>
                </a:extLst>
              </a:tr>
              <a:tr h="313292">
                <a:tc vMerge="1">
                  <a:txBody>
                    <a:bodyPr/>
                    <a:lstStyle/>
                    <a:p>
                      <a:endParaRPr kumimoji="1" lang="ja-JP" altLang="en-US"/>
                    </a:p>
                  </a:txBody>
                  <a:tcPr>
                    <a:lnT w="6350" cap="flat" cmpd="sng" algn="ctr">
                      <a:solidFill>
                        <a:srgbClr val="CCCCCC"/>
                      </a:solidFill>
                      <a:prstDash val="solid"/>
                      <a:round/>
                      <a:headEnd type="none" w="med" len="med"/>
                      <a:tailEnd type="none" w="med" len="med"/>
                    </a:lnT>
                  </a:tcPr>
                </a:tc>
                <a:tc>
                  <a:txBody>
                    <a:bodyPr/>
                    <a:lstStyle/>
                    <a:p>
                      <a:pPr rtl="0" fontAlgn="b">
                        <a:buNone/>
                      </a:pPr>
                      <a:r>
                        <a:rPr lang="ja-JP" altLang="en-US" sz="1200" b="1" dirty="0">
                          <a:effectLst/>
                          <a:latin typeface="+mn-lt"/>
                          <a:ea typeface="+mn-ea"/>
                        </a:rPr>
                        <a:t>⑬</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FEFEF"/>
                    </a:solidFill>
                  </a:tcPr>
                </a:tc>
                <a:tc>
                  <a:txBody>
                    <a:bodyPr/>
                    <a:lstStyle/>
                    <a:p>
                      <a:pPr rtl="0" fontAlgn="b">
                        <a:buNone/>
                      </a:pPr>
                      <a:r>
                        <a:rPr lang="en-US" altLang="ja-JP" sz="1200" b="1" dirty="0">
                          <a:effectLst/>
                          <a:latin typeface="+mn-lt"/>
                          <a:ea typeface="+mn-ea"/>
                        </a:rPr>
                        <a:t>PC.</a:t>
                      </a:r>
                      <a:r>
                        <a:rPr lang="ja-JP" altLang="en-US" sz="1200" b="1" dirty="0">
                          <a:effectLst/>
                          <a:latin typeface="+mn-lt"/>
                          <a:ea typeface="+mn-ea"/>
                        </a:rPr>
                        <a:t>プッシュ</a:t>
                      </a:r>
                      <a:r>
                        <a:rPr lang="en-US" sz="1200" b="1" dirty="0">
                          <a:effectLst/>
                          <a:latin typeface="+mn-lt"/>
                          <a:ea typeface="+mn-ea"/>
                        </a:rPr>
                        <a:t>VIDEO</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lnL w="6350" cap="flat" cmpd="sng" algn="ctr">
                      <a:solidFill>
                        <a:srgbClr val="B7B7B7"/>
                      </a:solidFill>
                      <a:prstDash val="solid"/>
                      <a:round/>
                      <a:headEnd type="none" w="med" len="med"/>
                      <a:tailEnd type="none" w="med" len="med"/>
                    </a:lnL>
                    <a:lnT w="6350" cap="flat" cmpd="sng" algn="ctr">
                      <a:solidFill>
                        <a:srgbClr val="CCCCCC"/>
                      </a:solidFill>
                      <a:prstDash val="solid"/>
                      <a:round/>
                      <a:headEnd type="none" w="med" len="med"/>
                      <a:tailEnd type="none" w="med" len="med"/>
                    </a:lnT>
                  </a:tcPr>
                </a:tc>
                <a:tc>
                  <a:txBody>
                    <a:bodyPr/>
                    <a:lstStyle/>
                    <a:p>
                      <a:pPr rtl="0" fontAlgn="b">
                        <a:buNone/>
                      </a:pPr>
                      <a:r>
                        <a:rPr lang="en-US" altLang="ja-JP" sz="1100" dirty="0">
                          <a:effectLst/>
                          <a:latin typeface="+mn-lt"/>
                          <a:ea typeface="+mn-ea"/>
                        </a:rPr>
                        <a:t>10</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FEFEF"/>
                    </a:solidFill>
                  </a:tcPr>
                </a:tc>
                <a:tc vMerge="1">
                  <a:txBody>
                    <a:bodyPr/>
                    <a:lstStyle/>
                    <a:p>
                      <a:endParaRPr kumimoji="1" lang="ja-JP" altLang="en-US"/>
                    </a:p>
                  </a:txBody>
                  <a:tcPr>
                    <a:lnL w="6350" cap="flat" cmpd="sng" algn="ctr">
                      <a:solidFill>
                        <a:srgbClr val="B7B7B7"/>
                      </a:solidFill>
                      <a:prstDash val="solid"/>
                      <a:round/>
                      <a:headEnd type="none" w="med" len="med"/>
                      <a:tailEnd type="none" w="med" len="med"/>
                    </a:lnL>
                    <a:lnT w="6350" cap="flat" cmpd="sng" algn="ctr">
                      <a:solidFill>
                        <a:srgbClr val="CCCCCC"/>
                      </a:solidFill>
                      <a:prstDash val="solid"/>
                      <a:round/>
                      <a:headEnd type="none" w="med" len="med"/>
                      <a:tailEnd type="none" w="med" len="med"/>
                    </a:lnT>
                  </a:tcPr>
                </a:tc>
                <a:tc>
                  <a:txBody>
                    <a:bodyPr/>
                    <a:lstStyle/>
                    <a:p>
                      <a:pPr rtl="0" fontAlgn="b">
                        <a:buNone/>
                      </a:pPr>
                      <a:r>
                        <a:rPr lang="en-US" altLang="ja-JP" sz="1100" dirty="0">
                          <a:effectLst/>
                          <a:latin typeface="+mn-lt"/>
                          <a:ea typeface="+mn-ea"/>
                        </a:rPr>
                        <a:t>W16:H9</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FEFEF"/>
                    </a:solidFill>
                  </a:tcPr>
                </a:tc>
                <a:tc vMerge="1">
                  <a:txBody>
                    <a:bodyPr/>
                    <a:lstStyle/>
                    <a:p>
                      <a:endParaRPr kumimoji="1" lang="ja-JP" altLang="en-US"/>
                    </a:p>
                  </a:txBody>
                  <a:tcP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tcPr>
                </a:tc>
                <a:tc vMerge="1">
                  <a:txBody>
                    <a:bodyPr/>
                    <a:lstStyle/>
                    <a:p>
                      <a:endParaRPr kumimoji="1" lang="ja-JP" altLang="en-US"/>
                    </a:p>
                  </a:txBody>
                  <a:tcPr>
                    <a:lnT w="6350" cap="flat" cmpd="sng" algn="ctr">
                      <a:solidFill>
                        <a:srgbClr val="CCCCCC"/>
                      </a:solidFill>
                      <a:prstDash val="solid"/>
                      <a:round/>
                      <a:headEnd type="none" w="med" len="med"/>
                      <a:tailEnd type="none" w="med" len="med"/>
                    </a:lnT>
                  </a:tcPr>
                </a:tc>
                <a:tc>
                  <a:txBody>
                    <a:bodyPr/>
                    <a:lstStyle/>
                    <a:p>
                      <a:pPr rtl="0" fontAlgn="b">
                        <a:buNone/>
                      </a:pP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FEFEF"/>
                    </a:solidFill>
                  </a:tcPr>
                </a:tc>
                <a:extLst>
                  <a:ext uri="{0D108BD9-81ED-4DB2-BD59-A6C34878D82A}">
                    <a16:rowId xmlns:a16="http://schemas.microsoft.com/office/drawing/2014/main" val="506289386"/>
                  </a:ext>
                </a:extLst>
              </a:tr>
              <a:tr h="313292">
                <a:tc vMerge="1">
                  <a:txBody>
                    <a:bodyPr/>
                    <a:lstStyle/>
                    <a:p>
                      <a:endParaRPr kumimoji="1" lang="ja-JP" altLang="en-US"/>
                    </a:p>
                  </a:txBody>
                  <a:tcPr/>
                </a:tc>
                <a:tc>
                  <a:txBody>
                    <a:bodyPr/>
                    <a:lstStyle/>
                    <a:p>
                      <a:pPr rtl="0" fontAlgn="b">
                        <a:buNone/>
                      </a:pPr>
                      <a:r>
                        <a:rPr lang="ja-JP" altLang="en-US" sz="1200" b="1">
                          <a:effectLst/>
                          <a:latin typeface="+mn-lt"/>
                          <a:ea typeface="+mn-ea"/>
                        </a:rPr>
                        <a:t>⑭</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en-US" altLang="ja-JP" sz="1200" b="1" dirty="0">
                          <a:effectLst/>
                          <a:latin typeface="+mn-lt"/>
                          <a:ea typeface="+mn-ea"/>
                        </a:rPr>
                        <a:t>PC.</a:t>
                      </a:r>
                      <a:r>
                        <a:rPr lang="ja-JP" altLang="en-US" sz="1200" b="1" dirty="0">
                          <a:effectLst/>
                          <a:latin typeface="+mn-lt"/>
                          <a:ea typeface="+mn-ea"/>
                        </a:rPr>
                        <a:t>記事上動画広告</a:t>
                      </a:r>
                      <a:endParaRPr lang="zh-TW" altLang="en-US" sz="1200" b="1"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5</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640×360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rowSpan="2">
                  <a:txBody>
                    <a:bodyPr/>
                    <a:lstStyle/>
                    <a:p>
                      <a:pPr rtl="0" fontAlgn="ctr">
                        <a:buNone/>
                      </a:pPr>
                      <a:r>
                        <a:rPr lang="en-US" altLang="ja-JP" sz="1100" dirty="0">
                          <a:effectLst/>
                          <a:latin typeface="+mn-lt"/>
                          <a:ea typeface="+mn-ea"/>
                        </a:rPr>
                        <a:t>16</a:t>
                      </a:r>
                      <a:r>
                        <a:rPr lang="ja-JP" altLang="en-US" sz="1100" dirty="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rowSpan="2">
                  <a:txBody>
                    <a:bodyPr/>
                    <a:lstStyle/>
                    <a:p>
                      <a:pPr rtl="0" fontAlgn="ctr">
                        <a:buNone/>
                      </a:pPr>
                      <a:r>
                        <a:rPr lang="en-US" altLang="ja-JP" sz="1100" dirty="0">
                          <a:effectLst/>
                          <a:latin typeface="+mn-lt"/>
                          <a:ea typeface="+mn-ea"/>
                        </a:rPr>
                        <a:t>12</a:t>
                      </a:r>
                      <a:r>
                        <a:rPr lang="ja-JP" altLang="en-US" sz="1100" dirty="0">
                          <a:effectLst/>
                          <a:latin typeface="+mn-lt"/>
                          <a:ea typeface="+mn-ea"/>
                        </a:rPr>
                        <a:t>営業日前</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ja-JP" altLang="en-US" sz="1100" dirty="0">
                          <a:effectLst/>
                          <a:latin typeface="+mn-lt"/>
                          <a:ea typeface="+mn-ea"/>
                        </a:rPr>
                        <a:t>朝日新聞デジタル版限定</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4295968"/>
                  </a:ext>
                </a:extLst>
              </a:tr>
              <a:tr h="313292">
                <a:tc>
                  <a:txBody>
                    <a:bodyPr/>
                    <a:lstStyle/>
                    <a:p>
                      <a:pPr rtl="0" fontAlgn="b">
                        <a:buNone/>
                      </a:pPr>
                      <a:r>
                        <a:rPr lang="en-US" sz="1200" dirty="0">
                          <a:effectLst/>
                          <a:latin typeface="+mn-lt"/>
                          <a:ea typeface="+mn-ea"/>
                        </a:rPr>
                        <a:t>PC/SP</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rtl="0" fontAlgn="b">
                        <a:buNone/>
                      </a:pPr>
                      <a:r>
                        <a:rPr lang="ja-JP" altLang="en-US" sz="1200" b="1">
                          <a:effectLst/>
                          <a:latin typeface="+mn-lt"/>
                          <a:ea typeface="+mn-ea"/>
                        </a:rPr>
                        <a:t>⑮</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a:txBody>
                    <a:bodyPr/>
                    <a:lstStyle/>
                    <a:p>
                      <a:pPr rtl="0" fontAlgn="b">
                        <a:buNone/>
                      </a:pPr>
                      <a:r>
                        <a:rPr lang="ja-JP" altLang="en-US" sz="1200" b="1">
                          <a:effectLst/>
                          <a:latin typeface="+mn-lt"/>
                          <a:ea typeface="+mn-ea"/>
                        </a:rPr>
                        <a:t>プリロール動画</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4</a:t>
                      </a:r>
                      <a:r>
                        <a:rPr lang="ja-JP" altLang="en-US" sz="1100" dirty="0">
                          <a:effectLst/>
                          <a:latin typeface="+mn-lt"/>
                          <a:ea typeface="+mn-ea"/>
                        </a:rPr>
                        <a:t>円</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a:txBody>
                    <a:bodyPr/>
                    <a:lstStyle/>
                    <a:p>
                      <a:pPr rtl="0" fontAlgn="b">
                        <a:buNone/>
                      </a:pPr>
                      <a:r>
                        <a:rPr lang="en-US" altLang="ja-JP" sz="1100" dirty="0">
                          <a:effectLst/>
                          <a:latin typeface="+mn-lt"/>
                          <a:ea typeface="+mn-ea"/>
                        </a:rPr>
                        <a:t>640×360 pix</a:t>
                      </a:r>
                      <a:endParaRPr lang="ja-JP" altLang="en-US" sz="1100" dirty="0">
                        <a:effectLst/>
                        <a:latin typeface="+mn-lt"/>
                        <a:ea typeface="+mn-ea"/>
                      </a:endParaRP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tc vMerge="1">
                  <a:txBody>
                    <a:bodyPr/>
                    <a:lstStyle/>
                    <a:p>
                      <a:endParaRPr kumimoji="1" lang="ja-JP" altLang="en-US"/>
                    </a:p>
                  </a:txBody>
                  <a:tcPr/>
                </a:tc>
                <a:tc vMerge="1">
                  <a:txBody>
                    <a:bodyPr/>
                    <a:lstStyle/>
                    <a:p>
                      <a:endParaRPr kumimoji="1" lang="ja-JP" altLang="en-US"/>
                    </a:p>
                  </a:txBody>
                  <a:tcPr/>
                </a:tc>
                <a:tc>
                  <a:txBody>
                    <a:bodyPr/>
                    <a:lstStyle/>
                    <a:p>
                      <a:pPr rtl="0" fontAlgn="b">
                        <a:buNone/>
                      </a:pPr>
                      <a:r>
                        <a:rPr lang="ja-JP" altLang="en-US" sz="1100" dirty="0">
                          <a:effectLst/>
                          <a:latin typeface="+mn-lt"/>
                          <a:ea typeface="+mn-ea"/>
                        </a:rPr>
                        <a:t>朝日新聞デジタル版限定</a:t>
                      </a:r>
                    </a:p>
                  </a:txBody>
                  <a:tcPr marL="45720" marR="4572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FEFEF"/>
                    </a:solidFill>
                  </a:tcPr>
                </a:tc>
                <a:extLst>
                  <a:ext uri="{0D108BD9-81ED-4DB2-BD59-A6C34878D82A}">
                    <a16:rowId xmlns:a16="http://schemas.microsoft.com/office/drawing/2014/main" val="3229179462"/>
                  </a:ext>
                </a:extLst>
              </a:tr>
            </a:tbl>
          </a:graphicData>
        </a:graphic>
      </p:graphicFrame>
      <p:sp>
        <p:nvSpPr>
          <p:cNvPr id="5" name="テキスト ボックス 4">
            <a:extLst>
              <a:ext uri="{FF2B5EF4-FFF2-40B4-BE49-F238E27FC236}">
                <a16:creationId xmlns:a16="http://schemas.microsoft.com/office/drawing/2014/main" id="{C1A2F5EC-B4EB-AC80-B087-8CC2B3C5F763}"/>
              </a:ext>
            </a:extLst>
          </p:cNvPr>
          <p:cNvSpPr txBox="1"/>
          <p:nvPr/>
        </p:nvSpPr>
        <p:spPr>
          <a:xfrm>
            <a:off x="502346" y="6475624"/>
            <a:ext cx="11264082" cy="229976"/>
          </a:xfrm>
          <a:prstGeom prst="rect">
            <a:avLst/>
          </a:prstGeom>
          <a:noFill/>
        </p:spPr>
        <p:txBody>
          <a:bodyPr wrap="square" rtlCol="0">
            <a:spAutoFit/>
          </a:bodyPr>
          <a:lstStyle/>
          <a:p>
            <a:r>
              <a:rPr lang="en-US" altLang="ja-JP" sz="900" dirty="0">
                <a:latin typeface="+mn-ea"/>
                <a:ea typeface="+mn-ea"/>
              </a:rPr>
              <a:t>※</a:t>
            </a:r>
            <a:r>
              <a:rPr kumimoji="1" lang="en-US" altLang="ja-JP" sz="900" dirty="0">
                <a:latin typeface="+mn-ea"/>
                <a:ea typeface="+mn-ea"/>
              </a:rPr>
              <a:t>G</a:t>
            </a:r>
            <a:r>
              <a:rPr kumimoji="1" lang="ja-JP" altLang="en-US" sz="900" dirty="0">
                <a:latin typeface="+mn-ea"/>
                <a:ea typeface="+mn-ea"/>
              </a:rPr>
              <a:t>はグロス金額です</a:t>
            </a:r>
            <a:r>
              <a:rPr lang="ja-JP" altLang="en-US" sz="900" dirty="0">
                <a:latin typeface="+mn-ea"/>
                <a:ea typeface="+mn-ea"/>
              </a:rPr>
              <a:t>。</a:t>
            </a:r>
            <a:r>
              <a:rPr lang="en-US" altLang="ja-JP" sz="900" dirty="0">
                <a:latin typeface="+mn-ea"/>
                <a:ea typeface="+mn-ea"/>
              </a:rPr>
              <a:t>※</a:t>
            </a:r>
            <a:r>
              <a:rPr lang="ja-JP" altLang="en-US" sz="900" dirty="0">
                <a:latin typeface="+mn-ea"/>
                <a:ea typeface="+mn-ea"/>
              </a:rPr>
              <a:t>指定のない掲載媒体は朝日新聞グループメディアに配信されます。</a:t>
            </a:r>
            <a:r>
              <a:rPr lang="en-US" altLang="ja-JP" sz="900" dirty="0">
                <a:latin typeface="+mn-ea"/>
                <a:ea typeface="+mn-ea"/>
              </a:rPr>
              <a:t>※PC.</a:t>
            </a:r>
            <a:r>
              <a:rPr lang="ja-JP" altLang="en-US" sz="900" dirty="0">
                <a:latin typeface="+mn-ea"/>
                <a:ea typeface="+mn-ea"/>
              </a:rPr>
              <a:t>ビルボード動画は、静止画像と動画の組み合わせになります。</a:t>
            </a:r>
            <a:r>
              <a:rPr lang="en-US" altLang="ja-JP" sz="900" dirty="0">
                <a:latin typeface="+mn-ea"/>
                <a:ea typeface="+mn-ea"/>
              </a:rPr>
              <a:t>※</a:t>
            </a:r>
            <a:r>
              <a:rPr lang="ja-JP" altLang="en-US" sz="900" dirty="0">
                <a:latin typeface="+mn-ea"/>
                <a:ea typeface="+mn-ea"/>
              </a:rPr>
              <a:t>他メニューの仕様は詳細をご確認下さい</a:t>
            </a:r>
            <a:endParaRPr kumimoji="1" lang="ja-JP" altLang="en-US" sz="900" dirty="0">
              <a:latin typeface="+mn-ea"/>
              <a:ea typeface="+mn-ea"/>
            </a:endParaRPr>
          </a:p>
        </p:txBody>
      </p:sp>
    </p:spTree>
    <p:extLst>
      <p:ext uri="{BB962C8B-B14F-4D97-AF65-F5344CB8AC3E}">
        <p14:creationId xmlns:p14="http://schemas.microsoft.com/office/powerpoint/2010/main" val="3057320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F1358-4A6E-C2F1-17AA-32E2B094F9C2}"/>
            </a:ext>
          </a:extLst>
        </p:cNvPr>
        <p:cNvGrpSpPr/>
        <p:nvPr/>
      </p:nvGrpSpPr>
      <p:grpSpPr>
        <a:xfrm>
          <a:off x="0" y="0"/>
          <a:ext cx="0" cy="0"/>
          <a:chOff x="0" y="0"/>
          <a:chExt cx="0" cy="0"/>
        </a:xfrm>
      </p:grpSpPr>
      <p:sp>
        <p:nvSpPr>
          <p:cNvPr id="6" name="タイトル 4">
            <a:extLst>
              <a:ext uri="{FF2B5EF4-FFF2-40B4-BE49-F238E27FC236}">
                <a16:creationId xmlns:a16="http://schemas.microsoft.com/office/drawing/2014/main" id="{40940E1E-C30A-D86B-1939-362F47AD9EE3}"/>
              </a:ext>
            </a:extLst>
          </p:cNvPr>
          <p:cNvSpPr>
            <a:spLocks noGrp="1"/>
          </p:cNvSpPr>
          <p:nvPr>
            <p:ph type="ctrTitle"/>
          </p:nvPr>
        </p:nvSpPr>
        <p:spPr>
          <a:xfrm>
            <a:off x="1237370" y="3117914"/>
            <a:ext cx="9310679" cy="1641475"/>
          </a:xfrm>
        </p:spPr>
        <p:txBody>
          <a:bodyPr>
            <a:normAutofit/>
          </a:bodyPr>
          <a:lstStyle/>
          <a:p>
            <a:r>
              <a:rPr lang="ja-JP" altLang="en-US" sz="3600" spc="200" dirty="0">
                <a:solidFill>
                  <a:schemeClr val="tx1">
                    <a:lumMod val="85000"/>
                    <a:lumOff val="15000"/>
                  </a:schemeClr>
                </a:solidFill>
              </a:rPr>
              <a:t>原稿レギュレーション</a:t>
            </a:r>
          </a:p>
        </p:txBody>
      </p:sp>
    </p:spTree>
    <p:extLst>
      <p:ext uri="{BB962C8B-B14F-4D97-AF65-F5344CB8AC3E}">
        <p14:creationId xmlns:p14="http://schemas.microsoft.com/office/powerpoint/2010/main" val="306500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725D-F16D-02F3-7ADC-E4AE7E361D26}"/>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8723D43-BC80-3473-77BD-2464D632970A}"/>
              </a:ext>
            </a:extLst>
          </p:cNvPr>
          <p:cNvGrpSpPr>
            <a:grpSpLocks noGrp="1" noUngrp="1" noRot="1" noMove="1" noResize="1"/>
          </p:cNvGrpSpPr>
          <p:nvPr/>
        </p:nvGrpSpPr>
        <p:grpSpPr>
          <a:xfrm>
            <a:off x="529239" y="802034"/>
            <a:ext cx="11133520" cy="5634841"/>
            <a:chOff x="1879784" y="765175"/>
            <a:chExt cx="8425543" cy="5671911"/>
          </a:xfrm>
        </p:grpSpPr>
        <p:sp>
          <p:nvSpPr>
            <p:cNvPr id="7" name="正方形/長方形 6">
              <a:extLst>
                <a:ext uri="{FF2B5EF4-FFF2-40B4-BE49-F238E27FC236}">
                  <a16:creationId xmlns:a16="http://schemas.microsoft.com/office/drawing/2014/main" id="{5CBFF902-A1D2-1F81-57B6-DBAC1EBDF619}"/>
                </a:ext>
              </a:extLst>
            </p:cNvPr>
            <p:cNvSpPr>
              <a:spLocks noGrp="1" noRot="1" noMove="1" noResize="1" noEditPoints="1" noAdjustHandles="1" noChangeArrowheads="1" noChangeShapeType="1"/>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C503AB85-B1D1-44B5-B6CD-347160FC15FA}"/>
                </a:ext>
              </a:extLst>
            </p:cNvPr>
            <p:cNvSpPr>
              <a:spLocks noGrp="1" noRot="1" noMove="1" noResize="1" noEditPoints="1" noAdjustHandles="1" noChangeArrowheads="1" noChangeShapeType="1"/>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40FD490D-38E7-828B-6954-5DA1C1C8198E}"/>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44</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A1C92AD0-A00A-240E-6786-A51E12882CAB}"/>
              </a:ext>
            </a:extLst>
          </p:cNvPr>
          <p:cNvSpPr>
            <a:spLocks noGrp="1"/>
          </p:cNvSpPr>
          <p:nvPr>
            <p:ph type="title"/>
          </p:nvPr>
        </p:nvSpPr>
        <p:spPr/>
        <p:txBody>
          <a:bodyPr/>
          <a:lstStyle/>
          <a:p>
            <a:r>
              <a:rPr lang="ja-JP" altLang="en-US"/>
              <a:t>原稿についての注意事項	</a:t>
            </a:r>
          </a:p>
        </p:txBody>
      </p:sp>
      <p:sp>
        <p:nvSpPr>
          <p:cNvPr id="633" name="正方形/長方形 632">
            <a:extLst>
              <a:ext uri="{FF2B5EF4-FFF2-40B4-BE49-F238E27FC236}">
                <a16:creationId xmlns:a16="http://schemas.microsoft.com/office/drawing/2014/main" id="{F9C48A9F-50DE-341A-781B-A4F2D128C7C7}"/>
              </a:ext>
            </a:extLst>
          </p:cNvPr>
          <p:cNvSpPr/>
          <p:nvPr/>
        </p:nvSpPr>
        <p:spPr>
          <a:xfrm>
            <a:off x="1733966" y="1094320"/>
            <a:ext cx="2667397" cy="347852"/>
          </a:xfrm>
          <a:prstGeom prst="rect">
            <a:avLst/>
          </a:prstGeom>
        </p:spPr>
        <p:txBody>
          <a:bodyPr wrap="none" lIns="0" tIns="0" rIns="0" bIns="0">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掲載の開始、確認、終了時間</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BDBA7DEA-76CC-711E-81CC-F1CA6FB4CC4E}"/>
              </a:ext>
            </a:extLst>
          </p:cNvPr>
          <p:cNvSpPr/>
          <p:nvPr/>
        </p:nvSpPr>
        <p:spPr>
          <a:xfrm>
            <a:off x="1733966" y="3335027"/>
            <a:ext cx="9079409" cy="1039580"/>
          </a:xfrm>
          <a:prstGeom prst="rect">
            <a:avLst/>
          </a:prstGeom>
        </p:spPr>
        <p:txBody>
          <a:bodyPr wrap="none" lIns="0" tIns="0" rIns="0" bIns="0" anchor="t">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広告クリエイティブ</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・原則、広告主の企業名または企業ロゴを記載してください。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・ジェンダーをめぐる表現のありかたについて考える弊社内資料「ジェンダーガイドブック」をふまえた広告を提案・制作します。</a:t>
            </a:r>
          </a:p>
          <a:p>
            <a:pPr algn="l" defTabSz="914358" rtl="0">
              <a:lnSpc>
                <a:spcPct val="114000"/>
              </a:lnSpc>
              <a:defRPr/>
            </a:pPr>
            <a:r>
              <a:rPr kumimoji="1" lang="ja-JP" altLang="en-US" sz="1200" kern="1200">
                <a:solidFill>
                  <a:prstClr val="black"/>
                </a:solidFill>
                <a:latin typeface="游ゴシック"/>
                <a:ea typeface="游ゴシック"/>
                <a:cs typeface="+mn-cs"/>
              </a:rPr>
              <a:t>　</a:t>
            </a:r>
            <a:r>
              <a:rPr kumimoji="1" lang="ja-JP" altLang="en-US" sz="1200" kern="1200">
                <a:solidFill>
                  <a:prstClr val="black"/>
                </a:solidFill>
                <a:latin typeface="游ゴシック" panose="020B0400000000000000" pitchFamily="50" charset="-128"/>
                <a:ea typeface="游ゴシック" panose="020B0400000000000000" pitchFamily="50" charset="-128"/>
              </a:rPr>
              <a:t>「格差のない社会へ、発信に力　朝日新聞社ジェンダー平等宣言４年（</a:t>
            </a:r>
            <a:r>
              <a:rPr kumimoji="1" lang="en-US" altLang="ja-JP" sz="1200" kern="1200">
                <a:solidFill>
                  <a:prstClr val="black"/>
                </a:solidFill>
                <a:latin typeface="游ゴシック" panose="020B0400000000000000" pitchFamily="50" charset="-128"/>
                <a:ea typeface="游ゴシック" panose="020B0400000000000000" pitchFamily="50" charset="-128"/>
              </a:rPr>
              <a:t>https://www.asahi.com/articles/DA3S15922936.html）</a:t>
            </a:r>
            <a:r>
              <a:rPr kumimoji="1" lang="ja-JP" altLang="en-US" sz="1200" kern="1200">
                <a:solidFill>
                  <a:prstClr val="black"/>
                </a:solidFill>
                <a:latin typeface="游ゴシック" panose="020B0400000000000000" pitchFamily="50" charset="-128"/>
                <a:ea typeface="游ゴシック" panose="020B0400000000000000" pitchFamily="50" charset="-128"/>
              </a:rPr>
              <a:t>」</a:t>
            </a:r>
            <a:endParaRPr lang="en-US" altLang="ja-JP" sz="1200" kern="1200">
              <a:solidFill>
                <a:prstClr val="black"/>
              </a:solidFill>
              <a:latin typeface="游ゴシック" panose="020B0400000000000000" pitchFamily="50" charset="-128"/>
              <a:ea typeface="游ゴシック" panose="020B0400000000000000" pitchFamily="50" charset="-128"/>
              <a:cs typeface="+mn-cs"/>
            </a:endParaRPr>
          </a:p>
        </p:txBody>
      </p:sp>
      <p:graphicFrame>
        <p:nvGraphicFramePr>
          <p:cNvPr id="5" name="表 8">
            <a:extLst>
              <a:ext uri="{FF2B5EF4-FFF2-40B4-BE49-F238E27FC236}">
                <a16:creationId xmlns:a16="http://schemas.microsoft.com/office/drawing/2014/main" id="{75C4D21A-5AB4-CE4F-FB1E-36CF06B70B90}"/>
              </a:ext>
            </a:extLst>
          </p:cNvPr>
          <p:cNvGraphicFramePr>
            <a:graphicFrameLocks noGrp="1"/>
          </p:cNvGraphicFramePr>
          <p:nvPr>
            <p:extLst>
              <p:ext uri="{D42A27DB-BD31-4B8C-83A1-F6EECF244321}">
                <p14:modId xmlns:p14="http://schemas.microsoft.com/office/powerpoint/2010/main" val="1656307930"/>
              </p:ext>
            </p:extLst>
          </p:nvPr>
        </p:nvGraphicFramePr>
        <p:xfrm>
          <a:off x="1733966" y="1450041"/>
          <a:ext cx="8619584" cy="1775762"/>
        </p:xfrm>
        <a:graphic>
          <a:graphicData uri="http://schemas.openxmlformats.org/drawingml/2006/table">
            <a:tbl>
              <a:tblPr firstRow="1" bandRow="1">
                <a:tableStyleId>{5940675A-B579-460E-94D1-54222C63F5DA}</a:tableStyleId>
              </a:tblPr>
              <a:tblGrid>
                <a:gridCol w="1585504">
                  <a:extLst>
                    <a:ext uri="{9D8B030D-6E8A-4147-A177-3AD203B41FA5}">
                      <a16:colId xmlns:a16="http://schemas.microsoft.com/office/drawing/2014/main" val="1651752335"/>
                    </a:ext>
                  </a:extLst>
                </a:gridCol>
                <a:gridCol w="7034080">
                  <a:extLst>
                    <a:ext uri="{9D8B030D-6E8A-4147-A177-3AD203B41FA5}">
                      <a16:colId xmlns:a16="http://schemas.microsoft.com/office/drawing/2014/main" val="298540858"/>
                    </a:ext>
                  </a:extLst>
                </a:gridCol>
              </a:tblGrid>
              <a:tr h="350955">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掲載開始時間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原則は掲載初日あるいは掲載切替初日の午前</a:t>
                      </a:r>
                      <a: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t>0</a:t>
                      </a: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時。メニューお申込み時の契約内容に従います。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86492705"/>
                  </a:ext>
                </a:extLst>
              </a:tr>
              <a:tr h="536926">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掲載確認時間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掲載開始の当日正午まで（掲載開始が土日祝日の場合は翌営業日の正午まで）</a:t>
                      </a:r>
                    </a:p>
                    <a:p>
                      <a:pPr marL="0" algn="l" defTabSz="914400" rtl="0" eaLnBrk="1" latinLnBrk="0" hangingPunct="1">
                        <a:lnSpc>
                          <a:spcPct val="114000"/>
                        </a:lnSpc>
                      </a:pPr>
                      <a:r>
                        <a:rPr kumimoji="1" lang="en-US" altLang="ja-JP" sz="1100" kern="1200">
                          <a:solidFill>
                            <a:srgbClr val="191919"/>
                          </a:solidFill>
                          <a:latin typeface="游ゴシック" panose="020B0400000000000000" pitchFamily="50" charset="-128"/>
                          <a:ea typeface="游ゴシック" panose="020B0400000000000000" pitchFamily="50" charset="-128"/>
                          <a:cs typeface="+mn-cs"/>
                        </a:rPr>
                        <a:t>※</a:t>
                      </a:r>
                      <a:r>
                        <a:rPr kumimoji="1" lang="ja-JP" altLang="en-US" sz="1100" kern="1200">
                          <a:solidFill>
                            <a:srgbClr val="191919"/>
                          </a:solidFill>
                          <a:latin typeface="游ゴシック" panose="020B0400000000000000" pitchFamily="50" charset="-128"/>
                          <a:ea typeface="游ゴシック" panose="020B0400000000000000" pitchFamily="50" charset="-128"/>
                          <a:cs typeface="+mn-cs"/>
                        </a:rPr>
                        <a:t>確認時間内に掲載に不備があった場合は、掲載補填の対象外とさせていただきます。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95957869"/>
                  </a:ext>
                </a:extLst>
              </a:tr>
              <a:tr h="350955">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掲載終了時間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原則は掲載終了日の</a:t>
                      </a:r>
                      <a: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t>24</a:t>
                      </a:r>
                      <a:r>
                        <a:rPr kumimoji="1" lang="ja-JP" altLang="en-US" sz="1200" kern="1200">
                          <a:solidFill>
                            <a:srgbClr val="191919"/>
                          </a:solidFill>
                          <a:latin typeface="游ゴシック" panose="020B0400000000000000" pitchFamily="50" charset="-128"/>
                          <a:ea typeface="+mn-ea"/>
                          <a:cs typeface="+mn-cs"/>
                        </a:rPr>
                        <a:t>時。メニューお申込み時の契約内容に従います。</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037464"/>
                  </a:ext>
                </a:extLst>
              </a:tr>
              <a:tr h="536926">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掲載時間の変更</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広告掲載期間内において、掲載開始や終了日の時間指定を合理的な理由がある場合にのみ</a:t>
                      </a:r>
                      <a:b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b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変更できる場合があります。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52851568"/>
                  </a:ext>
                </a:extLst>
              </a:tr>
            </a:tbl>
          </a:graphicData>
        </a:graphic>
      </p:graphicFrame>
      <p:grpSp>
        <p:nvGrpSpPr>
          <p:cNvPr id="12" name="グループ化 11">
            <a:extLst>
              <a:ext uri="{FF2B5EF4-FFF2-40B4-BE49-F238E27FC236}">
                <a16:creationId xmlns:a16="http://schemas.microsoft.com/office/drawing/2014/main" id="{F9B447A7-2BAD-7E8B-D6C1-164E6CAE1A57}"/>
              </a:ext>
            </a:extLst>
          </p:cNvPr>
          <p:cNvGrpSpPr/>
          <p:nvPr/>
        </p:nvGrpSpPr>
        <p:grpSpPr>
          <a:xfrm>
            <a:off x="1640832" y="1433107"/>
            <a:ext cx="7605314" cy="4176358"/>
            <a:chOff x="1733966" y="1433107"/>
            <a:chExt cx="7605314" cy="4176358"/>
          </a:xfrm>
        </p:grpSpPr>
        <p:cxnSp>
          <p:nvCxnSpPr>
            <p:cNvPr id="10" name="直線コネクタ 9">
              <a:extLst>
                <a:ext uri="{FF2B5EF4-FFF2-40B4-BE49-F238E27FC236}">
                  <a16:creationId xmlns:a16="http://schemas.microsoft.com/office/drawing/2014/main" id="{B5A99323-9EBF-F207-63E0-885C123D2F6E}"/>
                </a:ext>
              </a:extLst>
            </p:cNvPr>
            <p:cNvCxnSpPr>
              <a:cxnSpLocks/>
            </p:cNvCxnSpPr>
            <p:nvPr/>
          </p:nvCxnSpPr>
          <p:spPr>
            <a:xfrm>
              <a:off x="1733966" y="1433107"/>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51B8122-DA54-0247-080B-A65B4EFD604E}"/>
                </a:ext>
              </a:extLst>
            </p:cNvPr>
            <p:cNvCxnSpPr>
              <a:cxnSpLocks/>
            </p:cNvCxnSpPr>
            <p:nvPr/>
          </p:nvCxnSpPr>
          <p:spPr>
            <a:xfrm>
              <a:off x="1733966" y="366050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AB9AAD2-F585-0AD3-4419-BE5F307C281E}"/>
                </a:ext>
              </a:extLst>
            </p:cNvPr>
            <p:cNvCxnSpPr>
              <a:cxnSpLocks/>
            </p:cNvCxnSpPr>
            <p:nvPr/>
          </p:nvCxnSpPr>
          <p:spPr>
            <a:xfrm>
              <a:off x="1733966" y="482228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DB6FF0-0281-7D9A-4756-155B5F481C76}"/>
                </a:ext>
              </a:extLst>
            </p:cNvPr>
            <p:cNvCxnSpPr>
              <a:cxnSpLocks/>
            </p:cNvCxnSpPr>
            <p:nvPr/>
          </p:nvCxnSpPr>
          <p:spPr>
            <a:xfrm>
              <a:off x="1733966" y="560946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正方形/長方形 7">
            <a:extLst>
              <a:ext uri="{FF2B5EF4-FFF2-40B4-BE49-F238E27FC236}">
                <a16:creationId xmlns:a16="http://schemas.microsoft.com/office/drawing/2014/main" id="{1E076186-8E36-C30C-3BA2-A4122476AF16}"/>
              </a:ext>
            </a:extLst>
          </p:cNvPr>
          <p:cNvSpPr/>
          <p:nvPr/>
        </p:nvSpPr>
        <p:spPr>
          <a:xfrm>
            <a:off x="1733966" y="4508682"/>
            <a:ext cx="2563202" cy="622286"/>
          </a:xfrm>
          <a:prstGeom prst="rect">
            <a:avLst/>
          </a:prstGeom>
        </p:spPr>
        <p:txBody>
          <a:bodyPr wrap="none" lIns="0" tIns="0" rIns="0" bIns="0">
            <a:spAutoFit/>
          </a:bodyPr>
          <a:lstStyle/>
          <a:p>
            <a:pPr algn="l" defTabSz="914358" rtl="0">
              <a:lnSpc>
                <a:spcPct val="114000"/>
              </a:lnSpc>
              <a:defRPr/>
            </a:pPr>
            <a:r>
              <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rPr>
              <a:t>URL</a:t>
            </a: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の文字数</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URL</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の文字数は</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250</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文字以内です。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FF513553-5BF3-5A9F-9A7E-B7E38C4680EB}"/>
              </a:ext>
            </a:extLst>
          </p:cNvPr>
          <p:cNvSpPr/>
          <p:nvPr/>
        </p:nvSpPr>
        <p:spPr>
          <a:xfrm>
            <a:off x="1733966" y="5276065"/>
            <a:ext cx="7527702" cy="832792"/>
          </a:xfrm>
          <a:prstGeom prst="rect">
            <a:avLst/>
          </a:prstGeom>
        </p:spPr>
        <p:txBody>
          <a:bodyPr wrap="none" lIns="0" tIns="0" rIns="0" bIns="0">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原稿差し替えについて</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ja-JP" altLang="en-US"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・リンク先（</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web</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サイト）のサーバー障害等のやむを得ない理由で、原稿あるいはリンク先を変更する場合、</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営業日に限って承りますが、変更日や変更時間は指定出来ません。</a:t>
            </a:r>
          </a:p>
        </p:txBody>
      </p:sp>
    </p:spTree>
    <p:extLst>
      <p:ext uri="{BB962C8B-B14F-4D97-AF65-F5344CB8AC3E}">
        <p14:creationId xmlns:p14="http://schemas.microsoft.com/office/powerpoint/2010/main" val="1211824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5E1AE3C-7F40-48D0-6822-7ED098B0CDAE}"/>
              </a:ext>
            </a:extLst>
          </p:cNvPr>
          <p:cNvGrpSpPr>
            <a:grpSpLocks noGrp="1" noUngrp="1" noRot="1" noMove="1" noResize="1"/>
          </p:cNvGrpSpPr>
          <p:nvPr/>
        </p:nvGrpSpPr>
        <p:grpSpPr>
          <a:xfrm>
            <a:off x="529239" y="802034"/>
            <a:ext cx="11133520" cy="5634841"/>
            <a:chOff x="1879784" y="765175"/>
            <a:chExt cx="8425543" cy="5671911"/>
          </a:xfrm>
        </p:grpSpPr>
        <p:sp>
          <p:nvSpPr>
            <p:cNvPr id="16" name="正方形/長方形 15">
              <a:extLst>
                <a:ext uri="{FF2B5EF4-FFF2-40B4-BE49-F238E27FC236}">
                  <a16:creationId xmlns:a16="http://schemas.microsoft.com/office/drawing/2014/main" id="{F2B31DE1-D46D-931A-4AC4-F7F8EFCC9209}"/>
                </a:ext>
              </a:extLst>
            </p:cNvPr>
            <p:cNvSpPr>
              <a:spLocks noGrp="1" noRot="1" noMove="1" noResize="1" noEditPoints="1" noAdjustHandles="1" noChangeArrowheads="1" noChangeShapeType="1"/>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75E79645-86C6-B4DB-B4DB-250891CDBF89}"/>
                </a:ext>
              </a:extLst>
            </p:cNvPr>
            <p:cNvSpPr>
              <a:spLocks noGrp="1" noRot="1" noMove="1" noResize="1" noEditPoints="1" noAdjustHandles="1" noChangeArrowheads="1" noChangeShapeType="1"/>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45</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1D8DA58A-AB52-8C47-989C-447512E6214E}"/>
              </a:ext>
            </a:extLst>
          </p:cNvPr>
          <p:cNvSpPr>
            <a:spLocks noGrp="1"/>
          </p:cNvSpPr>
          <p:nvPr>
            <p:ph type="title"/>
          </p:nvPr>
        </p:nvSpPr>
        <p:spPr/>
        <p:txBody>
          <a:bodyPr/>
          <a:lstStyle/>
          <a:p>
            <a:r>
              <a:rPr lang="ja-JP" altLang="en-US"/>
              <a:t>原稿についての注意事項	</a:t>
            </a:r>
          </a:p>
        </p:txBody>
      </p:sp>
      <p:sp>
        <p:nvSpPr>
          <p:cNvPr id="9" name="正方形/長方形 8">
            <a:extLst>
              <a:ext uri="{FF2B5EF4-FFF2-40B4-BE49-F238E27FC236}">
                <a16:creationId xmlns:a16="http://schemas.microsoft.com/office/drawing/2014/main" id="{F85D2AD1-222F-3144-B10A-511AEA111758}"/>
              </a:ext>
            </a:extLst>
          </p:cNvPr>
          <p:cNvSpPr/>
          <p:nvPr/>
        </p:nvSpPr>
        <p:spPr>
          <a:xfrm>
            <a:off x="1733966" y="2438652"/>
            <a:ext cx="8807824" cy="3358698"/>
          </a:xfrm>
          <a:prstGeom prst="rect">
            <a:avLst/>
          </a:prstGeom>
        </p:spPr>
        <p:txBody>
          <a:bodyPr wrap="square" lIns="0" tIns="0" rIns="0" bIns="0">
            <a:no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第三者配信</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・広告掲載の仕様と原稿レギュレーションを遵守してください。</a:t>
            </a:r>
          </a:p>
          <a:p>
            <a:pPr algn="l" defTabSz="914358" rtl="0">
              <a:lnSpc>
                <a:spcPct val="114000"/>
              </a:lnSpc>
              <a:defRPr/>
            </a:pP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音声広告</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・デフォルト音声</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OFF</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に限り掲載可能です。サイレン、天変地異等の音、危害を及ぼす動物の鳴き声をはじめ不快な音は避け、　</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音量調整および音声の</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ON/OFF</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が明確に行えるボタン等を表示してください。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出力時間、音量等、詳細については、具体的な原稿内容をもとにお問い合わせください。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14000"/>
              </a:lnSpc>
              <a:buFont typeface="Arial" panose="020B0604020202020204" pitchFamily="34" charset="0"/>
              <a:buChar char="•"/>
              <a:defRPr/>
            </a:pP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アニメーション映像</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・表現 「アニメーション等の映像表現に関するガイドライン（民放連）」を参考にして、有害なアニメ表示は避けてください。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tabLst>
                <a:tab pos="173030" algn="l"/>
              </a:tabLst>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急激に変化するカットチェンジ、特定の色に限らずコントラストの強い画面反転によって映像がまぶしく点滅する映像遷移や、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tabLst>
                <a:tab pos="173030" algn="l"/>
              </a:tabLst>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画面の大部分を規則的なパターン模様（縞、渦、同心円状等）で占めるものはお断りします。</a:t>
            </a:r>
          </a:p>
        </p:txBody>
      </p:sp>
      <p:grpSp>
        <p:nvGrpSpPr>
          <p:cNvPr id="3" name="グループ化 2">
            <a:extLst>
              <a:ext uri="{FF2B5EF4-FFF2-40B4-BE49-F238E27FC236}">
                <a16:creationId xmlns:a16="http://schemas.microsoft.com/office/drawing/2014/main" id="{A48AD8CF-0AEF-F2DB-862B-1B1F09B7AAE5}"/>
              </a:ext>
            </a:extLst>
          </p:cNvPr>
          <p:cNvGrpSpPr/>
          <p:nvPr/>
        </p:nvGrpSpPr>
        <p:grpSpPr>
          <a:xfrm>
            <a:off x="1657765" y="1717418"/>
            <a:ext cx="7605314" cy="2951438"/>
            <a:chOff x="1733966" y="1708951"/>
            <a:chExt cx="7605314" cy="2951438"/>
          </a:xfrm>
        </p:grpSpPr>
        <p:cxnSp>
          <p:nvCxnSpPr>
            <p:cNvPr id="11" name="直線コネクタ 10">
              <a:extLst>
                <a:ext uri="{FF2B5EF4-FFF2-40B4-BE49-F238E27FC236}">
                  <a16:creationId xmlns:a16="http://schemas.microsoft.com/office/drawing/2014/main" id="{D187605F-2A69-4C40-883D-38B9C21BBEA8}"/>
                </a:ext>
              </a:extLst>
            </p:cNvPr>
            <p:cNvCxnSpPr>
              <a:cxnSpLocks/>
            </p:cNvCxnSpPr>
            <p:nvPr/>
          </p:nvCxnSpPr>
          <p:spPr>
            <a:xfrm>
              <a:off x="1733966" y="272064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8ED9BBB-921E-2D46-9179-70FE81B3A1A6}"/>
                </a:ext>
              </a:extLst>
            </p:cNvPr>
            <p:cNvCxnSpPr>
              <a:cxnSpLocks/>
            </p:cNvCxnSpPr>
            <p:nvPr/>
          </p:nvCxnSpPr>
          <p:spPr>
            <a:xfrm>
              <a:off x="1733966" y="3483499"/>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FD3333B-7991-494B-80AD-5B05BA59AC0A}"/>
                </a:ext>
              </a:extLst>
            </p:cNvPr>
            <p:cNvCxnSpPr>
              <a:cxnSpLocks/>
            </p:cNvCxnSpPr>
            <p:nvPr/>
          </p:nvCxnSpPr>
          <p:spPr>
            <a:xfrm>
              <a:off x="1733966" y="4660389"/>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58E6CD5-C67D-CBF4-D9EB-036102817339}"/>
                </a:ext>
              </a:extLst>
            </p:cNvPr>
            <p:cNvCxnSpPr>
              <a:cxnSpLocks/>
            </p:cNvCxnSpPr>
            <p:nvPr/>
          </p:nvCxnSpPr>
          <p:spPr>
            <a:xfrm>
              <a:off x="1733966" y="1708951"/>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1D66708D-08FF-70FF-5938-5C8B35F2C963}"/>
              </a:ext>
            </a:extLst>
          </p:cNvPr>
          <p:cNvSpPr txBox="1"/>
          <p:nvPr/>
        </p:nvSpPr>
        <p:spPr>
          <a:xfrm>
            <a:off x="1733966" y="1398530"/>
            <a:ext cx="7452367" cy="854789"/>
          </a:xfrm>
          <a:prstGeom prst="rect">
            <a:avLst/>
          </a:prstGeom>
          <a:noFill/>
        </p:spPr>
        <p:txBody>
          <a:bodyPr wrap="none" lIns="0" tIns="0" rIns="0" bIns="0" rtlCol="0">
            <a:noAutofit/>
          </a:bodyPr>
          <a:lstStyle/>
          <a:p>
            <a:pPr algn="l" defTabSz="914358" rtl="0">
              <a:lnSpc>
                <a:spcPct val="114000"/>
              </a:lnSpc>
              <a:defRPr/>
            </a:pPr>
            <a:r>
              <a:rPr kumimoji="1" lang="ja-JP" altLang="ja-JP" sz="1600" b="1" kern="1200">
                <a:solidFill>
                  <a:schemeClr val="accent1"/>
                </a:solidFill>
                <a:latin typeface="游ゴシック" panose="020B0400000000000000" pitchFamily="50" charset="-128"/>
                <a:ea typeface="游ゴシック" panose="020B0400000000000000" pitchFamily="50" charset="-128"/>
                <a:cs typeface="+mn-cs"/>
              </a:rPr>
              <a:t>複数原稿の掲載</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ja-JP"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・複数原稿可能なメニューの場合は、</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掲載期間の同一広告枠内であれば、</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追加</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料金なしで掲載できます。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差替予定の原稿はリンク先</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URL</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とともに、入稿締切日までに一括入稿してください。</a:t>
            </a: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23502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37D265A-B680-7ABA-379F-CAA6D5DFEDBB}"/>
              </a:ext>
            </a:extLst>
          </p:cNvPr>
          <p:cNvGrpSpPr/>
          <p:nvPr/>
        </p:nvGrpSpPr>
        <p:grpSpPr>
          <a:xfrm>
            <a:off x="533401" y="802034"/>
            <a:ext cx="11133520" cy="5634841"/>
            <a:chOff x="1879784" y="765175"/>
            <a:chExt cx="8425543" cy="5671911"/>
          </a:xfrm>
        </p:grpSpPr>
        <p:sp>
          <p:nvSpPr>
            <p:cNvPr id="6" name="正方形/長方形 5">
              <a:extLst>
                <a:ext uri="{FF2B5EF4-FFF2-40B4-BE49-F238E27FC236}">
                  <a16:creationId xmlns:a16="http://schemas.microsoft.com/office/drawing/2014/main" id="{5BDEA6EB-69E5-37BB-29F8-259B20AC4C40}"/>
                </a:ext>
              </a:extLst>
            </p:cNvPr>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9F38CB9B-39D0-F272-D62E-38486ED6CD2F}"/>
                </a:ext>
              </a:extLst>
            </p:cNvPr>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46</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1D8DA58A-AB52-8C47-989C-447512E6214E}"/>
              </a:ext>
            </a:extLst>
          </p:cNvPr>
          <p:cNvSpPr>
            <a:spLocks noGrp="1"/>
          </p:cNvSpPr>
          <p:nvPr>
            <p:ph type="title"/>
          </p:nvPr>
        </p:nvSpPr>
        <p:spPr/>
        <p:txBody>
          <a:bodyPr/>
          <a:lstStyle/>
          <a:p>
            <a:r>
              <a:rPr lang="ja-JP" altLang="en-US">
                <a:latin typeface="Yu Gothic"/>
                <a:ea typeface="Yu Gothic"/>
              </a:rPr>
              <a:t>テキスト広告で使用できる記号一覧	</a:t>
            </a:r>
          </a:p>
        </p:txBody>
      </p:sp>
      <p:sp>
        <p:nvSpPr>
          <p:cNvPr id="14" name="テキスト プレースホルダー 1">
            <a:extLst>
              <a:ext uri="{FF2B5EF4-FFF2-40B4-BE49-F238E27FC236}">
                <a16:creationId xmlns:a16="http://schemas.microsoft.com/office/drawing/2014/main" id="{C757CFAE-EC2D-76EC-3F08-BEF72C4F4EED}"/>
              </a:ext>
            </a:extLst>
          </p:cNvPr>
          <p:cNvSpPr txBox="1">
            <a:spLocks/>
          </p:cNvSpPr>
          <p:nvPr/>
        </p:nvSpPr>
        <p:spPr>
          <a:xfrm>
            <a:off x="1641370" y="1069576"/>
            <a:ext cx="8614757" cy="480213"/>
          </a:xfrm>
          <a:prstGeom prst="rect">
            <a:avLst/>
          </a:prstGeom>
        </p:spPr>
        <p:txBody>
          <a:bodyPr vert="horz" lIns="91434" tIns="45717" rIns="91434" bIns="45717"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sz="1100">
                <a:solidFill>
                  <a:prstClr val="black"/>
                </a:solidFill>
                <a:latin typeface="游ゴシック" panose="020B0400000000000000" pitchFamily="50" charset="-128"/>
                <a:ea typeface="游ゴシック" panose="020B0400000000000000" pitchFamily="50" charset="-128"/>
              </a:rPr>
              <a:t>半角カナ文字は使用出来ません（携帯電話は使用可）。画面で判読しにくい半角文字の連続使用は出来るだけ避けてください。</a:t>
            </a:r>
            <a:br>
              <a:rPr lang="ja-JP" altLang="en-US" sz="1100">
                <a:solidFill>
                  <a:prstClr val="black"/>
                </a:solidFill>
                <a:latin typeface="游ゴシック" panose="020B0400000000000000" pitchFamily="50" charset="-128"/>
                <a:ea typeface="游ゴシック" panose="020B0400000000000000" pitchFamily="50" charset="-128"/>
              </a:rPr>
            </a:br>
            <a:r>
              <a:rPr lang="ja-JP" altLang="en-US" sz="1100">
                <a:solidFill>
                  <a:prstClr val="black"/>
                </a:solidFill>
                <a:latin typeface="游ゴシック" panose="020B0400000000000000" pitchFamily="50" charset="-128"/>
                <a:ea typeface="游ゴシック" panose="020B0400000000000000" pitchFamily="50" charset="-128"/>
              </a:rPr>
              <a:t>特定の</a:t>
            </a:r>
            <a:r>
              <a:rPr lang="en-US" altLang="ja-JP" sz="1100">
                <a:solidFill>
                  <a:prstClr val="black"/>
                </a:solidFill>
                <a:latin typeface="游ゴシック" panose="020B0400000000000000" pitchFamily="50" charset="-128"/>
                <a:ea typeface="游ゴシック" panose="020B0400000000000000" pitchFamily="50" charset="-128"/>
              </a:rPr>
              <a:t>OS</a:t>
            </a:r>
            <a:r>
              <a:rPr lang="ja-JP" altLang="en-US" sz="1100">
                <a:solidFill>
                  <a:prstClr val="black"/>
                </a:solidFill>
                <a:latin typeface="游ゴシック" panose="020B0400000000000000" pitchFamily="50" charset="-128"/>
                <a:ea typeface="游ゴシック" panose="020B0400000000000000" pitchFamily="50" charset="-128"/>
              </a:rPr>
              <a:t>やパソコンで使われる機種依存文字は使用できません。</a:t>
            </a:r>
          </a:p>
        </p:txBody>
      </p:sp>
      <p:pic>
        <p:nvPicPr>
          <p:cNvPr id="5" name="図 4">
            <a:extLst>
              <a:ext uri="{FF2B5EF4-FFF2-40B4-BE49-F238E27FC236}">
                <a16:creationId xmlns:a16="http://schemas.microsoft.com/office/drawing/2014/main" id="{77D61EA1-68E4-1067-4888-F3B1B035EC2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801436" y="2186276"/>
            <a:ext cx="8562394" cy="2683602"/>
          </a:xfrm>
          <a:prstGeom prst="rect">
            <a:avLst/>
          </a:prstGeom>
        </p:spPr>
      </p:pic>
      <p:sp>
        <p:nvSpPr>
          <p:cNvPr id="21" name="テキスト ボックス 20">
            <a:extLst>
              <a:ext uri="{FF2B5EF4-FFF2-40B4-BE49-F238E27FC236}">
                <a16:creationId xmlns:a16="http://schemas.microsoft.com/office/drawing/2014/main" id="{9A169820-B1AC-5A64-36A9-D3CAAAA2E56A}"/>
              </a:ext>
            </a:extLst>
          </p:cNvPr>
          <p:cNvSpPr txBox="1"/>
          <p:nvPr/>
        </p:nvSpPr>
        <p:spPr>
          <a:xfrm>
            <a:off x="1708812" y="1740598"/>
            <a:ext cx="1005403" cy="338554"/>
          </a:xfrm>
          <a:prstGeom prst="rect">
            <a:avLst/>
          </a:prstGeom>
          <a:noFill/>
        </p:spPr>
        <p:txBody>
          <a:bodyPr wrap="none" rtlCol="0">
            <a:spAutoFit/>
          </a:bodyPr>
          <a:lstStyle/>
          <a:p>
            <a:pPr algn="l" defTabSz="914358" rtl="0">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全角記号</a:t>
            </a:r>
            <a:endParaRPr kumimoji="1" lang="ja-JP" altLang="en-US" sz="2800" b="1" kern="1200">
              <a:solidFill>
                <a:schemeClr val="accent1"/>
              </a:solidFill>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FBCC8945-9996-40B3-0700-34BC0F0E5B26}"/>
              </a:ext>
            </a:extLst>
          </p:cNvPr>
          <p:cNvSpPr txBox="1"/>
          <p:nvPr/>
        </p:nvSpPr>
        <p:spPr>
          <a:xfrm>
            <a:off x="1708812" y="5054062"/>
            <a:ext cx="1005403" cy="338554"/>
          </a:xfrm>
          <a:prstGeom prst="rect">
            <a:avLst/>
          </a:prstGeom>
          <a:noFill/>
        </p:spPr>
        <p:txBody>
          <a:bodyPr wrap="none" rtlCol="0">
            <a:spAutoFit/>
          </a:bodyPr>
          <a:lstStyle/>
          <a:p>
            <a:pPr algn="l" defTabSz="914358" rtl="0">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半角記号</a:t>
            </a:r>
            <a:endParaRPr kumimoji="1" lang="ja-JP" altLang="en-US" sz="2800" b="1" kern="1200">
              <a:solidFill>
                <a:schemeClr val="accent1"/>
              </a:solidFill>
              <a:latin typeface="游ゴシック" panose="020B0400000000000000" pitchFamily="50" charset="-128"/>
              <a:ea typeface="游ゴシック" panose="020B0400000000000000" pitchFamily="50" charset="-128"/>
              <a:cs typeface="+mn-cs"/>
            </a:endParaRPr>
          </a:p>
        </p:txBody>
      </p:sp>
      <p:pic>
        <p:nvPicPr>
          <p:cNvPr id="23" name="図 22">
            <a:extLst>
              <a:ext uri="{FF2B5EF4-FFF2-40B4-BE49-F238E27FC236}">
                <a16:creationId xmlns:a16="http://schemas.microsoft.com/office/drawing/2014/main" id="{BB52E075-146D-3138-9514-BEEC87501F9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733" y="5543023"/>
            <a:ext cx="8562394" cy="305159"/>
          </a:xfrm>
          <a:prstGeom prst="rect">
            <a:avLst/>
          </a:prstGeom>
        </p:spPr>
      </p:pic>
      <p:cxnSp>
        <p:nvCxnSpPr>
          <p:cNvPr id="9" name="直線コネクタ 8">
            <a:extLst>
              <a:ext uri="{FF2B5EF4-FFF2-40B4-BE49-F238E27FC236}">
                <a16:creationId xmlns:a16="http://schemas.microsoft.com/office/drawing/2014/main" id="{CCCF749A-9BE5-9D3B-7EBF-65B9813D0DAC}"/>
              </a:ext>
            </a:extLst>
          </p:cNvPr>
          <p:cNvCxnSpPr>
            <a:cxnSpLocks/>
          </p:cNvCxnSpPr>
          <p:nvPr/>
        </p:nvCxnSpPr>
        <p:spPr>
          <a:xfrm>
            <a:off x="1733966" y="2079152"/>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3DB0ABF-8E73-3B04-8B09-C75DCFA32758}"/>
              </a:ext>
            </a:extLst>
          </p:cNvPr>
          <p:cNvCxnSpPr>
            <a:cxnSpLocks/>
          </p:cNvCxnSpPr>
          <p:nvPr/>
        </p:nvCxnSpPr>
        <p:spPr>
          <a:xfrm>
            <a:off x="1733966" y="5408972"/>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06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42EB3AF-2ACD-2CC2-83F6-872AE11B10E9}"/>
              </a:ext>
            </a:extLst>
          </p:cNvPr>
          <p:cNvGrpSpPr/>
          <p:nvPr/>
        </p:nvGrpSpPr>
        <p:grpSpPr>
          <a:xfrm>
            <a:off x="529239" y="802034"/>
            <a:ext cx="11133520" cy="5634841"/>
            <a:chOff x="1879784" y="765175"/>
            <a:chExt cx="8425543" cy="5671911"/>
          </a:xfrm>
        </p:grpSpPr>
        <p:sp>
          <p:nvSpPr>
            <p:cNvPr id="3" name="正方形/長方形 2">
              <a:extLst>
                <a:ext uri="{FF2B5EF4-FFF2-40B4-BE49-F238E27FC236}">
                  <a16:creationId xmlns:a16="http://schemas.microsoft.com/office/drawing/2014/main" id="{0E2BE8F3-C946-0918-639D-9349C3880A74}"/>
                </a:ext>
              </a:extLst>
            </p:cNvPr>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47BE2186-E216-2C24-0BAD-EC794EB8F5A9}"/>
                </a:ext>
              </a:extLst>
            </p:cNvPr>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9" name="正方形/長方形 8">
            <a:extLst>
              <a:ext uri="{FF2B5EF4-FFF2-40B4-BE49-F238E27FC236}">
                <a16:creationId xmlns:a16="http://schemas.microsoft.com/office/drawing/2014/main" id="{B0977B62-4557-0365-2913-2B14B0F6A9B7}"/>
              </a:ext>
            </a:extLst>
          </p:cNvPr>
          <p:cNvSpPr/>
          <p:nvPr/>
        </p:nvSpPr>
        <p:spPr>
          <a:xfrm>
            <a:off x="1733966" y="5415695"/>
            <a:ext cx="7605314" cy="733373"/>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47</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06076E35-7DEF-DE4F-9141-40574E188D27}"/>
              </a:ext>
            </a:extLst>
          </p:cNvPr>
          <p:cNvSpPr>
            <a:spLocks noGrp="1"/>
          </p:cNvSpPr>
          <p:nvPr>
            <p:ph type="title"/>
          </p:nvPr>
        </p:nvSpPr>
        <p:spPr/>
        <p:txBody>
          <a:bodyPr/>
          <a:lstStyle/>
          <a:p>
            <a:r>
              <a:rPr lang="ja-JP" altLang="en-US"/>
              <a:t>諸注意	</a:t>
            </a:r>
          </a:p>
        </p:txBody>
      </p:sp>
      <p:sp>
        <p:nvSpPr>
          <p:cNvPr id="633" name="正方形/長方形 632">
            <a:extLst>
              <a:ext uri="{FF2B5EF4-FFF2-40B4-BE49-F238E27FC236}">
                <a16:creationId xmlns:a16="http://schemas.microsoft.com/office/drawing/2014/main" id="{E0D8C437-3AA1-4B39-A5A5-3989F8DD9707}"/>
              </a:ext>
            </a:extLst>
          </p:cNvPr>
          <p:cNvSpPr/>
          <p:nvPr/>
        </p:nvSpPr>
        <p:spPr>
          <a:xfrm>
            <a:off x="1830425" y="1002266"/>
            <a:ext cx="7694414" cy="4274247"/>
          </a:xfrm>
          <a:prstGeom prst="rect">
            <a:avLst/>
          </a:prstGeom>
        </p:spPr>
        <p:txBody>
          <a:bodyPr wrap="none" lIns="0" tIns="0" rIns="0" bIns="0">
            <a:spAutoFit/>
          </a:bodyPr>
          <a:lstStyle/>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サイト関連のシステムメンテナンス等によるおことわり</a:t>
            </a:r>
            <a:endParaRPr kumimoji="1" lang="en-US" altLang="ja-JP"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以下は広告掲載補填の対象外となります。</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・深夜等の時間帯にシステムメンテナンスのため、広告配信を中止した場合。</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・大事件・事故等により過度のアクセスが集中することによって、システムの障害等を抑止する、</a:t>
            </a:r>
            <a:endParaRPr kumimoji="1" lang="en-US" altLang="ja-JP" sz="1200"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　あるいは障害等を招き、広告の掲載を中止した場合。</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・アドサーバーが広告主側のページにポリシー違反を検知し、強制的に広告の配信が停止された場合、</a:t>
            </a:r>
            <a:b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b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　または配信開始ができない場合。</a:t>
            </a: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広告の責任の所在</a:t>
            </a:r>
            <a:endParaRPr kumimoji="1" lang="en-US" altLang="ja-JP"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・広告掲載の結果、広告内容により問題が生じた場合や弊社が損害を受けた場合、そのすべては広告主に対応、</a:t>
            </a:r>
            <a:b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b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負担していただきます。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競合排除</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3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・サイト内やページ内で、広告主の業種や広告内容による競合（同載）調整は行いません。</a:t>
            </a: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その他お問い合わせ</a:t>
            </a:r>
            <a:endParaRPr kumimoji="1" lang="ja-JP" altLang="en-US"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・その他のお問い合わせはお手数ですが、内容にあわせて窓口をご確認いただき、</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担当までお寄せくださるようお願いいたします。お問い合わせ先は以下のサイトよりご確認いただけます。</a:t>
            </a:r>
          </a:p>
        </p:txBody>
      </p:sp>
      <p:cxnSp>
        <p:nvCxnSpPr>
          <p:cNvPr id="13" name="直線コネクタ 12">
            <a:extLst>
              <a:ext uri="{FF2B5EF4-FFF2-40B4-BE49-F238E27FC236}">
                <a16:creationId xmlns:a16="http://schemas.microsoft.com/office/drawing/2014/main" id="{8A02AC1B-E5F1-1748-A531-7935784FE247}"/>
              </a:ext>
            </a:extLst>
          </p:cNvPr>
          <p:cNvCxnSpPr>
            <a:cxnSpLocks/>
          </p:cNvCxnSpPr>
          <p:nvPr/>
        </p:nvCxnSpPr>
        <p:spPr>
          <a:xfrm>
            <a:off x="1733966" y="3178240"/>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3D54348-5DDF-8E4A-AC00-467F583BA58F}"/>
              </a:ext>
            </a:extLst>
          </p:cNvPr>
          <p:cNvCxnSpPr>
            <a:cxnSpLocks/>
          </p:cNvCxnSpPr>
          <p:nvPr/>
        </p:nvCxnSpPr>
        <p:spPr>
          <a:xfrm>
            <a:off x="1733966" y="4083458"/>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C9D51B6-B2D8-834E-94CF-0C0D6D6F535D}"/>
              </a:ext>
            </a:extLst>
          </p:cNvPr>
          <p:cNvCxnSpPr>
            <a:cxnSpLocks/>
          </p:cNvCxnSpPr>
          <p:nvPr/>
        </p:nvCxnSpPr>
        <p:spPr>
          <a:xfrm>
            <a:off x="1733966" y="478145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E601AB9-2699-96BA-CE37-709AB1F2A617}"/>
              </a:ext>
            </a:extLst>
          </p:cNvPr>
          <p:cNvSpPr txBox="1"/>
          <p:nvPr/>
        </p:nvSpPr>
        <p:spPr>
          <a:xfrm>
            <a:off x="1830425" y="5467208"/>
            <a:ext cx="7406172" cy="662297"/>
          </a:xfrm>
          <a:prstGeom prst="rect">
            <a:avLst/>
          </a:prstGeom>
          <a:noFill/>
        </p:spPr>
        <p:txBody>
          <a:bodyPr wrap="square" rtlCol="0">
            <a:spAutoFit/>
          </a:bodyPr>
          <a:lstStyle/>
          <a:p>
            <a:pPr algn="ctr" defTabSz="914358" rtl="0">
              <a:lnSpc>
                <a:spcPct val="150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朝日新聞社、新聞記事などに関するご意見・お問い合わせについて</a:t>
            </a:r>
          </a:p>
          <a:p>
            <a:pPr algn="ctr" defTabSz="914358" rtl="0">
              <a:lnSpc>
                <a:spcPct val="150000"/>
              </a:lnSpc>
              <a:defRPr/>
            </a:pPr>
            <a:r>
              <a:rPr kumimoji="1" lang="en-US" altLang="ja-JP" sz="1400" kern="1200">
                <a:solidFill>
                  <a:srgbClr val="B90000"/>
                </a:solidFill>
                <a:latin typeface="游ゴシック" panose="020B0400000000000000" pitchFamily="50" charset="-128"/>
                <a:ea typeface="游ゴシック" panose="020B0400000000000000" pitchFamily="50" charset="-128"/>
                <a:cs typeface="+mn-cs"/>
              </a:rPr>
              <a:t>https://support.asahi.com/hc/ja/</a:t>
            </a:r>
          </a:p>
        </p:txBody>
      </p:sp>
      <p:cxnSp>
        <p:nvCxnSpPr>
          <p:cNvPr id="16" name="直線コネクタ 15">
            <a:extLst>
              <a:ext uri="{FF2B5EF4-FFF2-40B4-BE49-F238E27FC236}">
                <a16:creationId xmlns:a16="http://schemas.microsoft.com/office/drawing/2014/main" id="{83F4E38B-EAAD-813E-3480-7ADC2534BC68}"/>
              </a:ext>
            </a:extLst>
          </p:cNvPr>
          <p:cNvCxnSpPr>
            <a:cxnSpLocks/>
          </p:cNvCxnSpPr>
          <p:nvPr/>
        </p:nvCxnSpPr>
        <p:spPr>
          <a:xfrm>
            <a:off x="1733966" y="142712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828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67F6-310B-7AC5-0779-2D5350FF7F50}"/>
            </a:ext>
          </a:extLst>
        </p:cNvPr>
        <p:cNvGrpSpPr/>
        <p:nvPr/>
      </p:nvGrpSpPr>
      <p:grpSpPr>
        <a:xfrm>
          <a:off x="0" y="0"/>
          <a:ext cx="0" cy="0"/>
          <a:chOff x="0" y="0"/>
          <a:chExt cx="0" cy="0"/>
        </a:xfrm>
      </p:grpSpPr>
      <p:sp>
        <p:nvSpPr>
          <p:cNvPr id="6" name="タイトル 4">
            <a:extLst>
              <a:ext uri="{FF2B5EF4-FFF2-40B4-BE49-F238E27FC236}">
                <a16:creationId xmlns:a16="http://schemas.microsoft.com/office/drawing/2014/main" id="{75D756A9-BF4E-8EBD-6B72-0F8B51901BE8}"/>
              </a:ext>
            </a:extLst>
          </p:cNvPr>
          <p:cNvSpPr>
            <a:spLocks noGrp="1"/>
          </p:cNvSpPr>
          <p:nvPr>
            <p:ph type="ctrTitle"/>
          </p:nvPr>
        </p:nvSpPr>
        <p:spPr>
          <a:xfrm>
            <a:off x="1237370" y="3117914"/>
            <a:ext cx="9310679" cy="1641475"/>
          </a:xfrm>
        </p:spPr>
        <p:txBody>
          <a:bodyPr>
            <a:normAutofit/>
          </a:bodyPr>
          <a:lstStyle/>
          <a:p>
            <a:r>
              <a:rPr lang="ja-JP" altLang="en-US" sz="3600" spc="200" dirty="0">
                <a:solidFill>
                  <a:schemeClr val="tx1">
                    <a:lumMod val="85000"/>
                    <a:lumOff val="15000"/>
                  </a:schemeClr>
                </a:solidFill>
              </a:rPr>
              <a:t>掲載までの流れ</a:t>
            </a:r>
          </a:p>
        </p:txBody>
      </p:sp>
    </p:spTree>
    <p:extLst>
      <p:ext uri="{BB962C8B-B14F-4D97-AF65-F5344CB8AC3E}">
        <p14:creationId xmlns:p14="http://schemas.microsoft.com/office/powerpoint/2010/main" val="1143237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377B-231A-8A4B-502C-267A09395662}"/>
            </a:ext>
          </a:extLst>
        </p:cNvPr>
        <p:cNvGrpSpPr/>
        <p:nvPr/>
      </p:nvGrpSpPr>
      <p:grpSpPr>
        <a:xfrm>
          <a:off x="0" y="0"/>
          <a:ext cx="0" cy="0"/>
          <a:chOff x="0" y="0"/>
          <a:chExt cx="0" cy="0"/>
        </a:xfrm>
      </p:grpSpPr>
      <p:sp>
        <p:nvSpPr>
          <p:cNvPr id="42" name="四角形: 角を丸くする 9">
            <a:extLst>
              <a:ext uri="{FF2B5EF4-FFF2-40B4-BE49-F238E27FC236}">
                <a16:creationId xmlns:a16="http://schemas.microsoft.com/office/drawing/2014/main" id="{DBC0E92C-16E3-9251-8D7A-39CC678CB872}"/>
              </a:ext>
            </a:extLst>
          </p:cNvPr>
          <p:cNvSpPr/>
          <p:nvPr/>
        </p:nvSpPr>
        <p:spPr>
          <a:xfrm>
            <a:off x="8803407" y="1630428"/>
            <a:ext cx="2385355"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spc="-182"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spc="-182" dirty="0">
                <a:solidFill>
                  <a:prstClr val="white"/>
                </a:solidFill>
                <a:latin typeface="游ゴシック" panose="020B0400000000000000" pitchFamily="50" charset="-128"/>
                <a:ea typeface="游ゴシック" panose="020B0400000000000000" pitchFamily="50" charset="-128"/>
              </a:rPr>
              <a:t>掲載・レポート</a:t>
            </a:r>
            <a:endParaRPr kumimoji="1" lang="ja-JP" altLang="en-US" sz="1455" b="1" kern="1200" spc="-182" dirty="0">
              <a:solidFill>
                <a:prstClr val="white"/>
              </a:solidFill>
              <a:latin typeface="游ゴシック" panose="020B0400000000000000" pitchFamily="50" charset="-128"/>
              <a:ea typeface="游ゴシック" panose="020B0400000000000000" pitchFamily="50" charset="-128"/>
            </a:endParaRPr>
          </a:p>
        </p:txBody>
      </p:sp>
      <p:sp>
        <p:nvSpPr>
          <p:cNvPr id="2" name="四角形: 角を丸くする 9">
            <a:extLst>
              <a:ext uri="{FF2B5EF4-FFF2-40B4-BE49-F238E27FC236}">
                <a16:creationId xmlns:a16="http://schemas.microsoft.com/office/drawing/2014/main" id="{9EFBADE5-645F-0B00-4B9C-8ABB37B7D8DA}"/>
              </a:ext>
            </a:extLst>
          </p:cNvPr>
          <p:cNvSpPr/>
          <p:nvPr/>
        </p:nvSpPr>
        <p:spPr>
          <a:xfrm>
            <a:off x="6796048" y="1630428"/>
            <a:ext cx="2385356"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zh-TW" altLang="en-US" sz="1200" b="1" kern="1200" dirty="0">
                <a:solidFill>
                  <a:prstClr val="white"/>
                </a:solidFill>
                <a:latin typeface="游ゴシック" panose="020B0400000000000000" pitchFamily="50" charset="-128"/>
                <a:ea typeface="游ゴシック" panose="020B0400000000000000" pitchFamily="50" charset="-128"/>
              </a:rPr>
              <a:t>純広告｜入稿 </a:t>
            </a:r>
            <a:endParaRPr kumimoji="1" lang="en-US" altLang="zh-TW"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200" b="1" kern="1200" dirty="0">
                <a:solidFill>
                  <a:prstClr val="white"/>
                </a:solidFill>
                <a:latin typeface="游ゴシック" panose="020B0400000000000000" pitchFamily="50" charset="-128"/>
                <a:ea typeface="游ゴシック" panose="020B0400000000000000" pitchFamily="50" charset="-128"/>
              </a:rPr>
              <a:t>　　タイアップ広告｜制作　　</a:t>
            </a:r>
            <a:endParaRPr kumimoji="1" lang="zh-TW" altLang="en-US" sz="1200" b="1" kern="1200" dirty="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0A1A35A-D902-6B08-138C-FD2B1178DDE3}"/>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49</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A51F934C-1449-2797-2253-E8EDEE34576E}"/>
              </a:ext>
            </a:extLst>
          </p:cNvPr>
          <p:cNvSpPr>
            <a:spLocks noGrp="1"/>
          </p:cNvSpPr>
          <p:nvPr>
            <p:ph type="title"/>
          </p:nvPr>
        </p:nvSpPr>
        <p:spPr/>
        <p:txBody>
          <a:bodyPr/>
          <a:lstStyle/>
          <a:p>
            <a:r>
              <a:rPr lang="ja-JP" altLang="en-US" dirty="0"/>
              <a:t>掲載までの流れ	</a:t>
            </a:r>
          </a:p>
        </p:txBody>
      </p:sp>
      <p:sp>
        <p:nvSpPr>
          <p:cNvPr id="25" name="正方形/長方形 24">
            <a:extLst>
              <a:ext uri="{FF2B5EF4-FFF2-40B4-BE49-F238E27FC236}">
                <a16:creationId xmlns:a16="http://schemas.microsoft.com/office/drawing/2014/main" id="{3A9C4C85-04E1-D829-687E-0E69EBE1E40B}"/>
              </a:ext>
            </a:extLst>
          </p:cNvPr>
          <p:cNvSpPr/>
          <p:nvPr/>
        </p:nvSpPr>
        <p:spPr>
          <a:xfrm>
            <a:off x="954870" y="5125398"/>
            <a:ext cx="10233892" cy="111155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590B506E-94A9-633E-6D7E-D2B192E4E040}"/>
              </a:ext>
            </a:extLst>
          </p:cNvPr>
          <p:cNvSpPr txBox="1"/>
          <p:nvPr/>
        </p:nvSpPr>
        <p:spPr>
          <a:xfrm>
            <a:off x="3809942" y="5351625"/>
            <a:ext cx="4833374" cy="656077"/>
          </a:xfrm>
          <a:prstGeom prst="rect">
            <a:avLst/>
          </a:prstGeom>
          <a:noFill/>
        </p:spPr>
        <p:txBody>
          <a:bodyPr wrap="none" rtlCol="0">
            <a:spAutoFit/>
          </a:bodyPr>
          <a:lstStyle/>
          <a:p>
            <a:pPr algn="ctr" defTabSz="914358" rtl="0">
              <a:lnSpc>
                <a:spcPct val="110000"/>
              </a:lnSpc>
              <a:defRPr/>
            </a:pPr>
            <a:r>
              <a:rPr kumimoji="1" lang="ja-JP" altLang="en-US" sz="1698" b="1" kern="1200" dirty="0">
                <a:solidFill>
                  <a:prstClr val="black"/>
                </a:solidFill>
                <a:latin typeface="游ゴシック" panose="020B0400000000000000" pitchFamily="50" charset="-128"/>
                <a:ea typeface="游ゴシック" panose="020B0400000000000000" pitchFamily="50" charset="-128"/>
                <a:cs typeface="+mn-cs"/>
              </a:rPr>
              <a:t>各フローの詳細は以下をご覧ください</a:t>
            </a:r>
            <a:endParaRPr kumimoji="1" lang="en-US" altLang="ja-JP" sz="1698" b="1" kern="1200" dirty="0">
              <a:solidFill>
                <a:prstClr val="black"/>
              </a:solidFill>
              <a:latin typeface="游ゴシック" panose="020B0400000000000000" pitchFamily="50" charset="-128"/>
              <a:ea typeface="游ゴシック" panose="020B0400000000000000" pitchFamily="50" charset="-128"/>
              <a:cs typeface="+mn-cs"/>
            </a:endParaRPr>
          </a:p>
          <a:p>
            <a:pPr algn="ctr" defTabSz="914358" rtl="0">
              <a:lnSpc>
                <a:spcPct val="110000"/>
              </a:lnSpc>
              <a:defRPr/>
            </a:pPr>
            <a:r>
              <a:rPr kumimoji="1" lang="en-US" altLang="ja-JP" sz="1698" b="1" kern="1200" dirty="0">
                <a:solidFill>
                  <a:prstClr val="black"/>
                </a:solidFill>
                <a:latin typeface="游ゴシック" panose="020B0400000000000000" pitchFamily="50" charset="-128"/>
                <a:ea typeface="游ゴシック" panose="020B0400000000000000" pitchFamily="50" charset="-128"/>
                <a:cs typeface="+mn-cs"/>
                <a:hlinkClick r:id="rId2"/>
              </a:rPr>
              <a:t>https://adv.asahi.com/services/media/flow</a:t>
            </a:r>
            <a:endParaRPr kumimoji="1" lang="en-US" altLang="ja-JP" sz="1698" b="1" kern="1200" dirty="0">
              <a:solidFill>
                <a:prstClr val="black"/>
              </a:solidFill>
              <a:latin typeface="游ゴシック" panose="020B0400000000000000" pitchFamily="50" charset="-128"/>
              <a:ea typeface="游ゴシック" panose="020B0400000000000000" pitchFamily="50" charset="-128"/>
              <a:cs typeface="+mn-cs"/>
            </a:endParaRPr>
          </a:p>
        </p:txBody>
      </p:sp>
      <p:sp>
        <p:nvSpPr>
          <p:cNvPr id="41" name="四角形: 角を丸くする 9">
            <a:extLst>
              <a:ext uri="{FF2B5EF4-FFF2-40B4-BE49-F238E27FC236}">
                <a16:creationId xmlns:a16="http://schemas.microsoft.com/office/drawing/2014/main" id="{F417E092-A1A5-4EE7-EA3E-99200A91A8D8}"/>
              </a:ext>
            </a:extLst>
          </p:cNvPr>
          <p:cNvSpPr/>
          <p:nvPr/>
        </p:nvSpPr>
        <p:spPr>
          <a:xfrm>
            <a:off x="4851968"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dirty="0">
                <a:solidFill>
                  <a:prstClr val="white"/>
                </a:solidFill>
                <a:latin typeface="游ゴシック" panose="020B0400000000000000" pitchFamily="50" charset="-128"/>
                <a:ea typeface="游ゴシック" panose="020B0400000000000000" pitchFamily="50" charset="-128"/>
              </a:rPr>
              <a:t>審 査</a:t>
            </a:r>
            <a:endParaRPr kumimoji="1" lang="ja-JP" altLang="en-US" sz="1455" b="1" kern="1200" dirty="0">
              <a:solidFill>
                <a:prstClr val="white"/>
              </a:solidFill>
              <a:latin typeface="游ゴシック" panose="020B0400000000000000" pitchFamily="50" charset="-128"/>
              <a:ea typeface="游ゴシック" panose="020B0400000000000000" pitchFamily="50" charset="-128"/>
            </a:endParaRPr>
          </a:p>
        </p:txBody>
      </p:sp>
      <p:sp>
        <p:nvSpPr>
          <p:cNvPr id="34" name="四角形: 角を丸くする 9">
            <a:extLst>
              <a:ext uri="{FF2B5EF4-FFF2-40B4-BE49-F238E27FC236}">
                <a16:creationId xmlns:a16="http://schemas.microsoft.com/office/drawing/2014/main" id="{AC2968A9-B62A-7FE2-C96E-06841035948A}"/>
              </a:ext>
            </a:extLst>
          </p:cNvPr>
          <p:cNvSpPr/>
          <p:nvPr/>
        </p:nvSpPr>
        <p:spPr>
          <a:xfrm>
            <a:off x="2903419"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dirty="0">
                <a:solidFill>
                  <a:prstClr val="white"/>
                </a:solidFill>
                <a:latin typeface="游ゴシック" panose="020B0400000000000000" pitchFamily="50" charset="-128"/>
                <a:ea typeface="游ゴシック" panose="020B0400000000000000" pitchFamily="50" charset="-128"/>
              </a:rPr>
              <a:t>お申し込み</a:t>
            </a:r>
            <a:endParaRPr kumimoji="1" lang="ja-JP" altLang="en-US" sz="1455" b="1" kern="1200" dirty="0">
              <a:solidFill>
                <a:prstClr val="white"/>
              </a:solidFill>
              <a:latin typeface="游ゴシック" panose="020B0400000000000000" pitchFamily="50" charset="-128"/>
              <a:ea typeface="游ゴシック" panose="020B0400000000000000" pitchFamily="50" charset="-128"/>
            </a:endParaRPr>
          </a:p>
        </p:txBody>
      </p:sp>
      <p:sp>
        <p:nvSpPr>
          <p:cNvPr id="33" name="四角形: 角を丸くする 9">
            <a:extLst>
              <a:ext uri="{FF2B5EF4-FFF2-40B4-BE49-F238E27FC236}">
                <a16:creationId xmlns:a16="http://schemas.microsoft.com/office/drawing/2014/main" id="{7D57878B-A524-63CF-52C0-F5E024CC8B8A}"/>
              </a:ext>
            </a:extLst>
          </p:cNvPr>
          <p:cNvSpPr/>
          <p:nvPr/>
        </p:nvSpPr>
        <p:spPr>
          <a:xfrm>
            <a:off x="954870"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00" b="1" kern="1200" dirty="0">
                <a:solidFill>
                  <a:prstClr val="white"/>
                </a:solidFill>
                <a:latin typeface="游ゴシック" panose="020B0400000000000000" pitchFamily="50" charset="-128"/>
                <a:ea typeface="游ゴシック" panose="020B0400000000000000" pitchFamily="50" charset="-128"/>
              </a:rPr>
              <a:t>お問い合わせ</a:t>
            </a:r>
            <a:endParaRPr kumimoji="1" lang="en-US" altLang="ja-JP" sz="1600" b="1" kern="1200" dirty="0">
              <a:solidFill>
                <a:prstClr val="white"/>
              </a:solidFill>
              <a:latin typeface="游ゴシック" panose="020B0400000000000000" pitchFamily="50" charset="-128"/>
              <a:ea typeface="游ゴシック" panose="020B0400000000000000" pitchFamily="50" charset="-128"/>
            </a:endParaRPr>
          </a:p>
        </p:txBody>
      </p:sp>
      <p:grpSp>
        <p:nvGrpSpPr>
          <p:cNvPr id="37" name="グループ化 36">
            <a:extLst>
              <a:ext uri="{FF2B5EF4-FFF2-40B4-BE49-F238E27FC236}">
                <a16:creationId xmlns:a16="http://schemas.microsoft.com/office/drawing/2014/main" id="{59704477-1E88-2847-1E2E-B618F89D2EC9}"/>
              </a:ext>
            </a:extLst>
          </p:cNvPr>
          <p:cNvGrpSpPr/>
          <p:nvPr/>
        </p:nvGrpSpPr>
        <p:grpSpPr>
          <a:xfrm>
            <a:off x="7314021" y="2379666"/>
            <a:ext cx="1225142" cy="1885135"/>
            <a:chOff x="7300774" y="2379666"/>
            <a:chExt cx="1225142" cy="1885135"/>
          </a:xfrm>
        </p:grpSpPr>
        <p:grpSp>
          <p:nvGrpSpPr>
            <p:cNvPr id="71" name="グループ化 70">
              <a:extLst>
                <a:ext uri="{FF2B5EF4-FFF2-40B4-BE49-F238E27FC236}">
                  <a16:creationId xmlns:a16="http://schemas.microsoft.com/office/drawing/2014/main" id="{2D53B3F5-B5D3-9FC3-C320-597312509C3E}"/>
                </a:ext>
              </a:extLst>
            </p:cNvPr>
            <p:cNvGrpSpPr/>
            <p:nvPr/>
          </p:nvGrpSpPr>
          <p:grpSpPr>
            <a:xfrm>
              <a:off x="7300774" y="2379666"/>
              <a:ext cx="1225142" cy="1885135"/>
              <a:chOff x="10102213" y="4263432"/>
              <a:chExt cx="2020350" cy="3108728"/>
            </a:xfrm>
          </p:grpSpPr>
          <p:sp>
            <p:nvSpPr>
              <p:cNvPr id="63" name="円/楕円 62">
                <a:extLst>
                  <a:ext uri="{FF2B5EF4-FFF2-40B4-BE49-F238E27FC236}">
                    <a16:creationId xmlns:a16="http://schemas.microsoft.com/office/drawing/2014/main" id="{25FE83A2-FA3B-1124-7629-38E678FA9004}"/>
                  </a:ext>
                </a:extLst>
              </p:cNvPr>
              <p:cNvSpPr/>
              <p:nvPr/>
            </p:nvSpPr>
            <p:spPr>
              <a:xfrm>
                <a:off x="10102213" y="5351810"/>
                <a:ext cx="2020350" cy="2020350"/>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cxnSp>
            <p:nvCxnSpPr>
              <p:cNvPr id="65" name="直線コネクタ 64">
                <a:extLst>
                  <a:ext uri="{FF2B5EF4-FFF2-40B4-BE49-F238E27FC236}">
                    <a16:creationId xmlns:a16="http://schemas.microsoft.com/office/drawing/2014/main" id="{4554D495-191E-E124-1E66-634A15570756}"/>
                  </a:ext>
                </a:extLst>
              </p:cNvPr>
              <p:cNvCxnSpPr>
                <a:cxnSpLocks/>
              </p:cNvCxnSpPr>
              <p:nvPr/>
            </p:nvCxnSpPr>
            <p:spPr>
              <a:xfrm flipV="1">
                <a:off x="11112042" y="4263432"/>
                <a:ext cx="0" cy="1080000"/>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15" name="グラフィックス 14" descr="署名 枠線">
              <a:extLst>
                <a:ext uri="{FF2B5EF4-FFF2-40B4-BE49-F238E27FC236}">
                  <a16:creationId xmlns:a16="http://schemas.microsoft.com/office/drawing/2014/main" id="{57B5352B-DB3C-8FE7-6825-C70A4A198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5530" y="3250646"/>
              <a:ext cx="834250" cy="834250"/>
            </a:xfrm>
            <a:prstGeom prst="rect">
              <a:avLst/>
            </a:prstGeom>
          </p:spPr>
        </p:pic>
      </p:grpSp>
      <p:grpSp>
        <p:nvGrpSpPr>
          <p:cNvPr id="35" name="グループ化 34">
            <a:extLst>
              <a:ext uri="{FF2B5EF4-FFF2-40B4-BE49-F238E27FC236}">
                <a16:creationId xmlns:a16="http://schemas.microsoft.com/office/drawing/2014/main" id="{C7D9DA0A-DCB0-E9A8-FA96-1FE474693991}"/>
              </a:ext>
            </a:extLst>
          </p:cNvPr>
          <p:cNvGrpSpPr/>
          <p:nvPr/>
        </p:nvGrpSpPr>
        <p:grpSpPr>
          <a:xfrm>
            <a:off x="3406245" y="2379666"/>
            <a:ext cx="1225142" cy="1885135"/>
            <a:chOff x="3401829" y="2379666"/>
            <a:chExt cx="1225142" cy="1885135"/>
          </a:xfrm>
        </p:grpSpPr>
        <p:grpSp>
          <p:nvGrpSpPr>
            <p:cNvPr id="8" name="グループ化 7">
              <a:extLst>
                <a:ext uri="{FF2B5EF4-FFF2-40B4-BE49-F238E27FC236}">
                  <a16:creationId xmlns:a16="http://schemas.microsoft.com/office/drawing/2014/main" id="{F64DF816-76C0-D91F-CE25-4E4C67E0C320}"/>
                </a:ext>
              </a:extLst>
            </p:cNvPr>
            <p:cNvGrpSpPr/>
            <p:nvPr/>
          </p:nvGrpSpPr>
          <p:grpSpPr>
            <a:xfrm>
              <a:off x="3401829" y="2379666"/>
              <a:ext cx="1225142" cy="1885135"/>
              <a:chOff x="2623767" y="2585349"/>
              <a:chExt cx="1225142" cy="1885135"/>
            </a:xfrm>
          </p:grpSpPr>
          <p:sp>
            <p:nvSpPr>
              <p:cNvPr id="53" name="円/楕円 52">
                <a:extLst>
                  <a:ext uri="{FF2B5EF4-FFF2-40B4-BE49-F238E27FC236}">
                    <a16:creationId xmlns:a16="http://schemas.microsoft.com/office/drawing/2014/main" id="{3FB8013F-39F3-8169-9B8D-0760F1943CB6}"/>
                  </a:ext>
                </a:extLst>
              </p:cNvPr>
              <p:cNvSpPr/>
              <p:nvPr/>
            </p:nvSpPr>
            <p:spPr>
              <a:xfrm>
                <a:off x="2623767"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9" name="直線コネクタ 68">
                <a:extLst>
                  <a:ext uri="{FF2B5EF4-FFF2-40B4-BE49-F238E27FC236}">
                    <a16:creationId xmlns:a16="http://schemas.microsoft.com/office/drawing/2014/main" id="{FA999762-3C38-41D6-6131-ABEC30E2949A}"/>
                  </a:ext>
                </a:extLst>
              </p:cNvPr>
              <p:cNvCxnSpPr>
                <a:cxnSpLocks/>
              </p:cNvCxnSpPr>
              <p:nvPr/>
            </p:nvCxnSpPr>
            <p:spPr>
              <a:xfrm flipV="1">
                <a:off x="3236338" y="258534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17" name="グラフィックス 16" descr="握手 枠線">
              <a:extLst>
                <a:ext uri="{FF2B5EF4-FFF2-40B4-BE49-F238E27FC236}">
                  <a16:creationId xmlns:a16="http://schemas.microsoft.com/office/drawing/2014/main" id="{1288BD0C-7636-0567-610E-CD35F94A0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3327" y="3270628"/>
              <a:ext cx="876999" cy="876999"/>
            </a:xfrm>
            <a:prstGeom prst="rect">
              <a:avLst/>
            </a:prstGeom>
          </p:spPr>
        </p:pic>
      </p:grpSp>
      <p:grpSp>
        <p:nvGrpSpPr>
          <p:cNvPr id="32" name="グループ化 31">
            <a:extLst>
              <a:ext uri="{FF2B5EF4-FFF2-40B4-BE49-F238E27FC236}">
                <a16:creationId xmlns:a16="http://schemas.microsoft.com/office/drawing/2014/main" id="{7E3F116D-E76E-B94E-1F36-177EB3BCB902}"/>
              </a:ext>
            </a:extLst>
          </p:cNvPr>
          <p:cNvGrpSpPr/>
          <p:nvPr/>
        </p:nvGrpSpPr>
        <p:grpSpPr>
          <a:xfrm>
            <a:off x="1452357" y="2379666"/>
            <a:ext cx="1225142" cy="1885135"/>
            <a:chOff x="1452357" y="2379666"/>
            <a:chExt cx="1225142" cy="1885135"/>
          </a:xfrm>
        </p:grpSpPr>
        <p:grpSp>
          <p:nvGrpSpPr>
            <p:cNvPr id="5" name="グループ化 4">
              <a:extLst>
                <a:ext uri="{FF2B5EF4-FFF2-40B4-BE49-F238E27FC236}">
                  <a16:creationId xmlns:a16="http://schemas.microsoft.com/office/drawing/2014/main" id="{ADD42006-2C17-435B-451B-67FFDB574B9B}"/>
                </a:ext>
              </a:extLst>
            </p:cNvPr>
            <p:cNvGrpSpPr/>
            <p:nvPr/>
          </p:nvGrpSpPr>
          <p:grpSpPr>
            <a:xfrm>
              <a:off x="1452357" y="2379666"/>
              <a:ext cx="1225142" cy="1885135"/>
              <a:chOff x="1054482" y="2585349"/>
              <a:chExt cx="1225142" cy="1885135"/>
            </a:xfrm>
          </p:grpSpPr>
          <p:sp>
            <p:nvSpPr>
              <p:cNvPr id="55" name="円/楕円 54">
                <a:extLst>
                  <a:ext uri="{FF2B5EF4-FFF2-40B4-BE49-F238E27FC236}">
                    <a16:creationId xmlns:a16="http://schemas.microsoft.com/office/drawing/2014/main" id="{C11E3A7A-2BD2-DCB5-55E1-B7E6DB9D909F}"/>
                  </a:ext>
                </a:extLst>
              </p:cNvPr>
              <p:cNvSpPr/>
              <p:nvPr/>
            </p:nvSpPr>
            <p:spPr>
              <a:xfrm>
                <a:off x="1054482"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70" name="直線コネクタ 69">
                <a:extLst>
                  <a:ext uri="{FF2B5EF4-FFF2-40B4-BE49-F238E27FC236}">
                    <a16:creationId xmlns:a16="http://schemas.microsoft.com/office/drawing/2014/main" id="{A88BE659-29DB-EA60-96AB-D9A04B8174F1}"/>
                  </a:ext>
                </a:extLst>
              </p:cNvPr>
              <p:cNvCxnSpPr>
                <a:cxnSpLocks/>
              </p:cNvCxnSpPr>
              <p:nvPr/>
            </p:nvCxnSpPr>
            <p:spPr>
              <a:xfrm flipV="1">
                <a:off x="1667053" y="258534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21" name="グラフィックス 20" descr="質問 枠線">
              <a:extLst>
                <a:ext uri="{FF2B5EF4-FFF2-40B4-BE49-F238E27FC236}">
                  <a16:creationId xmlns:a16="http://schemas.microsoft.com/office/drawing/2014/main" id="{EB7B8E06-8D5C-FF62-F5F3-BF48A2D2D9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8368" y="3238117"/>
              <a:ext cx="810352" cy="810352"/>
            </a:xfrm>
            <a:prstGeom prst="rect">
              <a:avLst/>
            </a:prstGeom>
          </p:spPr>
        </p:pic>
      </p:grpSp>
      <p:grpSp>
        <p:nvGrpSpPr>
          <p:cNvPr id="38" name="グループ化 37">
            <a:extLst>
              <a:ext uri="{FF2B5EF4-FFF2-40B4-BE49-F238E27FC236}">
                <a16:creationId xmlns:a16="http://schemas.microsoft.com/office/drawing/2014/main" id="{0914ED91-365A-F17C-4214-0787A4EE3733}"/>
              </a:ext>
            </a:extLst>
          </p:cNvPr>
          <p:cNvGrpSpPr/>
          <p:nvPr/>
        </p:nvGrpSpPr>
        <p:grpSpPr>
          <a:xfrm>
            <a:off x="9267910" y="2380936"/>
            <a:ext cx="1225142" cy="1883865"/>
            <a:chOff x="9267910" y="2380936"/>
            <a:chExt cx="1225142" cy="1883865"/>
          </a:xfrm>
        </p:grpSpPr>
        <p:grpSp>
          <p:nvGrpSpPr>
            <p:cNvPr id="3" name="グループ化 2">
              <a:extLst>
                <a:ext uri="{FF2B5EF4-FFF2-40B4-BE49-F238E27FC236}">
                  <a16:creationId xmlns:a16="http://schemas.microsoft.com/office/drawing/2014/main" id="{D4952F87-33BD-DBC0-C3C1-E1EF9148D876}"/>
                </a:ext>
              </a:extLst>
            </p:cNvPr>
            <p:cNvGrpSpPr/>
            <p:nvPr/>
          </p:nvGrpSpPr>
          <p:grpSpPr>
            <a:xfrm>
              <a:off x="9267910" y="2380936"/>
              <a:ext cx="1225142" cy="1883865"/>
              <a:chOff x="9958695" y="2586619"/>
              <a:chExt cx="1225142" cy="1883865"/>
            </a:xfrm>
          </p:grpSpPr>
          <p:sp>
            <p:nvSpPr>
              <p:cNvPr id="67" name="円/楕円 66">
                <a:extLst>
                  <a:ext uri="{FF2B5EF4-FFF2-40B4-BE49-F238E27FC236}">
                    <a16:creationId xmlns:a16="http://schemas.microsoft.com/office/drawing/2014/main" id="{C669D832-F69E-8B93-2D4F-83F9F4BAF43D}"/>
                  </a:ext>
                </a:extLst>
              </p:cNvPr>
              <p:cNvSpPr/>
              <p:nvPr/>
            </p:nvSpPr>
            <p:spPr>
              <a:xfrm>
                <a:off x="9958695"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0" name="直線コネクタ 59">
                <a:extLst>
                  <a:ext uri="{FF2B5EF4-FFF2-40B4-BE49-F238E27FC236}">
                    <a16:creationId xmlns:a16="http://schemas.microsoft.com/office/drawing/2014/main" id="{26FFA939-6220-22E6-2807-4A619B1A2704}"/>
                  </a:ext>
                </a:extLst>
              </p:cNvPr>
              <p:cNvCxnSpPr>
                <a:cxnSpLocks/>
              </p:cNvCxnSpPr>
              <p:nvPr/>
            </p:nvCxnSpPr>
            <p:spPr>
              <a:xfrm flipV="1">
                <a:off x="10571266" y="258661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23" name="グラフィックス 22" descr="スマート フォン 枠線">
              <a:extLst>
                <a:ext uri="{FF2B5EF4-FFF2-40B4-BE49-F238E27FC236}">
                  <a16:creationId xmlns:a16="http://schemas.microsoft.com/office/drawing/2014/main" id="{F56E5231-5470-7443-4A31-D33ACA9794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1358" y="3288047"/>
              <a:ext cx="758245" cy="758245"/>
            </a:xfrm>
            <a:prstGeom prst="rect">
              <a:avLst/>
            </a:prstGeom>
          </p:spPr>
        </p:pic>
        <p:sp>
          <p:nvSpPr>
            <p:cNvPr id="24" name="正方形/長方形 23">
              <a:extLst>
                <a:ext uri="{FF2B5EF4-FFF2-40B4-BE49-F238E27FC236}">
                  <a16:creationId xmlns:a16="http://schemas.microsoft.com/office/drawing/2014/main" id="{FEEA98AF-6E8A-C630-7DA2-0FCE6222007C}"/>
                </a:ext>
              </a:extLst>
            </p:cNvPr>
            <p:cNvSpPr/>
            <p:nvPr/>
          </p:nvSpPr>
          <p:spPr>
            <a:xfrm>
              <a:off x="9740265" y="3415664"/>
              <a:ext cx="284400" cy="50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F53239FF-3F4F-1806-54D7-6E49446B876D}"/>
              </a:ext>
            </a:extLst>
          </p:cNvPr>
          <p:cNvGrpSpPr/>
          <p:nvPr/>
        </p:nvGrpSpPr>
        <p:grpSpPr>
          <a:xfrm>
            <a:off x="5360133" y="2381003"/>
            <a:ext cx="1225142" cy="1883798"/>
            <a:chOff x="5360133" y="2381003"/>
            <a:chExt cx="1225142" cy="1883798"/>
          </a:xfrm>
        </p:grpSpPr>
        <p:grpSp>
          <p:nvGrpSpPr>
            <p:cNvPr id="36" name="グループ化 35">
              <a:extLst>
                <a:ext uri="{FF2B5EF4-FFF2-40B4-BE49-F238E27FC236}">
                  <a16:creationId xmlns:a16="http://schemas.microsoft.com/office/drawing/2014/main" id="{4375518C-D4DB-361C-D74F-58AE77238C5B}"/>
                </a:ext>
              </a:extLst>
            </p:cNvPr>
            <p:cNvGrpSpPr/>
            <p:nvPr/>
          </p:nvGrpSpPr>
          <p:grpSpPr>
            <a:xfrm>
              <a:off x="5360133" y="2381003"/>
              <a:ext cx="1225142" cy="1883798"/>
              <a:chOff x="5327816" y="2381003"/>
              <a:chExt cx="1225142" cy="1883798"/>
            </a:xfrm>
          </p:grpSpPr>
          <p:grpSp>
            <p:nvGrpSpPr>
              <p:cNvPr id="7" name="グループ化 6">
                <a:extLst>
                  <a:ext uri="{FF2B5EF4-FFF2-40B4-BE49-F238E27FC236}">
                    <a16:creationId xmlns:a16="http://schemas.microsoft.com/office/drawing/2014/main" id="{2908A1D4-5AFB-A776-00F2-01AA9DB744F1}"/>
                  </a:ext>
                </a:extLst>
              </p:cNvPr>
              <p:cNvGrpSpPr/>
              <p:nvPr/>
            </p:nvGrpSpPr>
            <p:grpSpPr>
              <a:xfrm>
                <a:off x="5327816" y="2381003"/>
                <a:ext cx="1225142" cy="1883798"/>
                <a:chOff x="3928252" y="2603764"/>
                <a:chExt cx="1225142" cy="1883798"/>
              </a:xfrm>
            </p:grpSpPr>
            <p:sp>
              <p:nvSpPr>
                <p:cNvPr id="66" name="円/楕円 65">
                  <a:extLst>
                    <a:ext uri="{FF2B5EF4-FFF2-40B4-BE49-F238E27FC236}">
                      <a16:creationId xmlns:a16="http://schemas.microsoft.com/office/drawing/2014/main" id="{03D263DA-A283-80CB-8957-FF44B1852F50}"/>
                    </a:ext>
                  </a:extLst>
                </p:cNvPr>
                <p:cNvSpPr/>
                <p:nvPr/>
              </p:nvSpPr>
              <p:spPr>
                <a:xfrm>
                  <a:off x="3928252" y="3262420"/>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4" name="直線コネクタ 63">
                  <a:extLst>
                    <a:ext uri="{FF2B5EF4-FFF2-40B4-BE49-F238E27FC236}">
                      <a16:creationId xmlns:a16="http://schemas.microsoft.com/office/drawing/2014/main" id="{47CAC23B-7AD0-5E5B-170E-E05403A38881}"/>
                    </a:ext>
                  </a:extLst>
                </p:cNvPr>
                <p:cNvCxnSpPr>
                  <a:cxnSpLocks/>
                </p:cNvCxnSpPr>
                <p:nvPr/>
              </p:nvCxnSpPr>
              <p:spPr>
                <a:xfrm flipV="1">
                  <a:off x="4528207" y="2603764"/>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30" name="グラフィックス 29" descr="目 枠線">
                <a:extLst>
                  <a:ext uri="{FF2B5EF4-FFF2-40B4-BE49-F238E27FC236}">
                    <a16:creationId xmlns:a16="http://schemas.microsoft.com/office/drawing/2014/main" id="{E254F955-3FAD-2F4F-85F9-0F5D0FECD3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3285" y="3241960"/>
                <a:ext cx="851621" cy="851621"/>
              </a:xfrm>
              <a:prstGeom prst="rect">
                <a:avLst/>
              </a:prstGeom>
            </p:spPr>
          </p:pic>
        </p:grpSp>
        <p:sp>
          <p:nvSpPr>
            <p:cNvPr id="40" name="楕円 39">
              <a:extLst>
                <a:ext uri="{FF2B5EF4-FFF2-40B4-BE49-F238E27FC236}">
                  <a16:creationId xmlns:a16="http://schemas.microsoft.com/office/drawing/2014/main" id="{2B418AD1-488B-08A5-62D7-9AC442915338}"/>
                </a:ext>
              </a:extLst>
            </p:cNvPr>
            <p:cNvSpPr/>
            <p:nvPr/>
          </p:nvSpPr>
          <p:spPr>
            <a:xfrm>
              <a:off x="5920452" y="3606209"/>
              <a:ext cx="121920" cy="12192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5786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正方形/長方形 395">
            <a:extLst>
              <a:ext uri="{FF2B5EF4-FFF2-40B4-BE49-F238E27FC236}">
                <a16:creationId xmlns:a16="http://schemas.microsoft.com/office/drawing/2014/main" id="{61AC6322-6C99-418E-B1D4-6CE7E6505840}"/>
              </a:ext>
            </a:extLst>
          </p:cNvPr>
          <p:cNvSpPr/>
          <p:nvPr/>
        </p:nvSpPr>
        <p:spPr>
          <a:xfrm>
            <a:off x="612586" y="2850236"/>
            <a:ext cx="3589411" cy="3673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99" name="テキスト ボックス 398">
            <a:extLst>
              <a:ext uri="{FF2B5EF4-FFF2-40B4-BE49-F238E27FC236}">
                <a16:creationId xmlns:a16="http://schemas.microsoft.com/office/drawing/2014/main" id="{02AEF4AF-8E9B-42BE-8733-9A652E365648}"/>
              </a:ext>
            </a:extLst>
          </p:cNvPr>
          <p:cNvSpPr txBox="1"/>
          <p:nvPr/>
        </p:nvSpPr>
        <p:spPr>
          <a:xfrm>
            <a:off x="694203" y="2483819"/>
            <a:ext cx="2267602" cy="246221"/>
          </a:xfrm>
          <a:prstGeom prst="rect">
            <a:avLst/>
          </a:prstGeom>
          <a:noFill/>
        </p:spPr>
        <p:txBody>
          <a:bodyPr wrap="square" lIns="0" tIns="0" rIns="0" bIns="0" rtlCol="0" anchor="b">
            <a:spAutoFit/>
          </a:bodyPr>
          <a:lstStyle/>
          <a:p>
            <a:pPr algn="l" defTabSz="914358" rtl="0">
              <a:spcBef>
                <a:spcPts val="300"/>
              </a:spcBef>
              <a:defRPr/>
            </a:pP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制作費ネット</a:t>
            </a:r>
            <a:r>
              <a:rPr kumimoji="1" lang="en-US" altLang="ja-JP" sz="1600" b="1" kern="1200" spc="200">
                <a:solidFill>
                  <a:prstClr val="black"/>
                </a:solidFill>
                <a:latin typeface="游ゴシック" panose="020B0400000000000000" pitchFamily="50" charset="-128"/>
                <a:ea typeface="游ゴシック" panose="020B0400000000000000" pitchFamily="50" charset="-128"/>
                <a:cs typeface="+mn-cs"/>
              </a:rPr>
              <a:t>50</a:t>
            </a: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万円～</a:t>
            </a:r>
            <a:endParaRPr kumimoji="1" lang="en-US" altLang="ja-JP" sz="1300" b="1" kern="1200" spc="200">
              <a:solidFill>
                <a:prstClr val="black"/>
              </a:solidFill>
              <a:latin typeface="游ゴシック" panose="020B0400000000000000" pitchFamily="50" charset="-128"/>
              <a:ea typeface="游ゴシック" panose="020B0400000000000000" pitchFamily="50" charset="-128"/>
              <a:cs typeface="+mn-cs"/>
            </a:endParaRPr>
          </a:p>
        </p:txBody>
      </p:sp>
      <p:sp>
        <p:nvSpPr>
          <p:cNvPr id="400" name="テキスト ボックス 399">
            <a:extLst>
              <a:ext uri="{FF2B5EF4-FFF2-40B4-BE49-F238E27FC236}">
                <a16:creationId xmlns:a16="http://schemas.microsoft.com/office/drawing/2014/main" id="{F8E2DD10-713E-4339-BAD8-7B2B999DF53B}"/>
              </a:ext>
            </a:extLst>
          </p:cNvPr>
          <p:cNvSpPr txBox="1"/>
          <p:nvPr/>
        </p:nvSpPr>
        <p:spPr>
          <a:xfrm>
            <a:off x="1767102" y="6526894"/>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pic>
        <p:nvPicPr>
          <p:cNvPr id="402" name="図 401" descr="グラフィカル ユーザー インターフェイス, アプリケーション&#10;&#10;自動的に生成された説明">
            <a:extLst>
              <a:ext uri="{FF2B5EF4-FFF2-40B4-BE49-F238E27FC236}">
                <a16:creationId xmlns:a16="http://schemas.microsoft.com/office/drawing/2014/main" id="{DE5BEA06-2355-42CA-8CB4-E9626F4347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296" y="3027101"/>
            <a:ext cx="1720880" cy="3291469"/>
          </a:xfrm>
          <a:prstGeom prst="rect">
            <a:avLst/>
          </a:prstGeom>
          <a:ln w="6350">
            <a:solidFill>
              <a:schemeClr val="accent3">
                <a:lumMod val="60000"/>
                <a:lumOff val="40000"/>
              </a:schemeClr>
            </a:solidFill>
          </a:ln>
        </p:spPr>
      </p:pic>
      <p:sp>
        <p:nvSpPr>
          <p:cNvPr id="411" name="フリーフォーム: 図形 410">
            <a:extLst>
              <a:ext uri="{FF2B5EF4-FFF2-40B4-BE49-F238E27FC236}">
                <a16:creationId xmlns:a16="http://schemas.microsoft.com/office/drawing/2014/main" id="{4D89860E-2101-4B3A-A47F-36ACCE96AB0E}"/>
              </a:ext>
            </a:extLst>
          </p:cNvPr>
          <p:cNvSpPr/>
          <p:nvPr/>
        </p:nvSpPr>
        <p:spPr>
          <a:xfrm>
            <a:off x="2267193" y="3335083"/>
            <a:ext cx="1774758" cy="687796"/>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51983" tIns="53996" rIns="107993" bIns="35998" rtlCol="0" anchor="ctr">
            <a:noAutofit/>
          </a:bodyPr>
          <a:lstStyle/>
          <a:p>
            <a:pPr algn="just"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読者が違和感なく読むことができるネイティブさを意識したデザイン</a:t>
            </a:r>
          </a:p>
        </p:txBody>
      </p:sp>
      <p:sp>
        <p:nvSpPr>
          <p:cNvPr id="2" name="正方形/長方形 1">
            <a:extLst>
              <a:ext uri="{FF2B5EF4-FFF2-40B4-BE49-F238E27FC236}">
                <a16:creationId xmlns:a16="http://schemas.microsoft.com/office/drawing/2014/main" id="{4E0CB3FF-4B86-4515-1DAE-B1D5462F609F}"/>
              </a:ext>
            </a:extLst>
          </p:cNvPr>
          <p:cNvSpPr/>
          <p:nvPr/>
        </p:nvSpPr>
        <p:spPr>
          <a:xfrm>
            <a:off x="4503441" y="2850236"/>
            <a:ext cx="7080742" cy="36734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D326706-75FE-7AEF-9A59-D53406B5956D}"/>
              </a:ext>
            </a:extLst>
          </p:cNvPr>
          <p:cNvSpPr txBox="1"/>
          <p:nvPr/>
        </p:nvSpPr>
        <p:spPr>
          <a:xfrm>
            <a:off x="4573206" y="2483819"/>
            <a:ext cx="2557693" cy="246221"/>
          </a:xfrm>
          <a:prstGeom prst="rect">
            <a:avLst/>
          </a:prstGeom>
          <a:noFill/>
        </p:spPr>
        <p:txBody>
          <a:bodyPr wrap="square" lIns="0" tIns="0" rIns="0" bIns="0" rtlCol="0" anchor="b">
            <a:spAutoFit/>
          </a:bodyPr>
          <a:lstStyle/>
          <a:p>
            <a:pPr algn="l" defTabSz="914358" rtl="0">
              <a:spcBef>
                <a:spcPts val="300"/>
              </a:spcBef>
              <a:defRPr/>
            </a:pP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制作費ネット</a:t>
            </a:r>
            <a:r>
              <a:rPr kumimoji="1" lang="en-US" altLang="ja-JP" sz="1600" b="1" kern="1200" spc="200">
                <a:solidFill>
                  <a:prstClr val="black"/>
                </a:solidFill>
                <a:latin typeface="游ゴシック" panose="020B0400000000000000" pitchFamily="50" charset="-128"/>
                <a:ea typeface="游ゴシック" panose="020B0400000000000000" pitchFamily="50" charset="-128"/>
                <a:cs typeface="+mn-cs"/>
              </a:rPr>
              <a:t>100</a:t>
            </a:r>
            <a:r>
              <a:rPr kumimoji="1" lang="ja-JP" altLang="en-US" sz="1300" b="1" kern="1200" spc="200">
                <a:solidFill>
                  <a:prstClr val="black"/>
                </a:solidFill>
                <a:latin typeface="游ゴシック" panose="020B0400000000000000" pitchFamily="50" charset="-128"/>
                <a:ea typeface="游ゴシック" panose="020B0400000000000000" pitchFamily="50" charset="-128"/>
                <a:cs typeface="+mn-cs"/>
              </a:rPr>
              <a:t>万円～</a:t>
            </a:r>
            <a:endParaRPr kumimoji="1" lang="en-US" altLang="ja-JP" sz="1300" b="1" kern="1200" spc="200">
              <a:solidFill>
                <a:prstClr val="black"/>
              </a:solidFill>
              <a:latin typeface="游ゴシック" panose="020B0400000000000000" pitchFamily="50" charset="-128"/>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CA85D224-B3AF-F6B8-14D9-F48021D7DE36}"/>
              </a:ext>
            </a:extLst>
          </p:cNvPr>
          <p:cNvGrpSpPr/>
          <p:nvPr/>
        </p:nvGrpSpPr>
        <p:grpSpPr>
          <a:xfrm>
            <a:off x="4706871" y="3022496"/>
            <a:ext cx="6671010" cy="3296072"/>
            <a:chOff x="8102271" y="4256538"/>
            <a:chExt cx="10440479" cy="5158527"/>
          </a:xfrm>
        </p:grpSpPr>
        <p:sp>
          <p:nvSpPr>
            <p:cNvPr id="11" name="テキスト ボックス 10">
              <a:extLst>
                <a:ext uri="{FF2B5EF4-FFF2-40B4-BE49-F238E27FC236}">
                  <a16:creationId xmlns:a16="http://schemas.microsoft.com/office/drawing/2014/main" id="{E5801EE3-BDE9-62FA-8A2B-EA96DF477F4B}"/>
                </a:ext>
              </a:extLst>
            </p:cNvPr>
            <p:cNvSpPr txBox="1"/>
            <p:nvPr/>
          </p:nvSpPr>
          <p:spPr>
            <a:xfrm>
              <a:off x="8102271" y="4256538"/>
              <a:ext cx="3315214" cy="317545"/>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marR="0" lvl="0" indent="0" algn="ctr" fontAlgn="auto">
                <a:lnSpc>
                  <a:spcPct val="100000"/>
                </a:lnSpc>
                <a:spcBef>
                  <a:spcPts val="300"/>
                </a:spcBef>
                <a:spcAft>
                  <a:spcPts val="0"/>
                </a:spcAft>
                <a:buClrTx/>
                <a:buSzTx/>
                <a:buFontTx/>
                <a:buNone/>
                <a:tabLst/>
                <a:defRPr sz="700" b="0" i="0" u="none" strike="noStrike" cap="none" spc="0" normalizeH="0" baseline="0">
                  <a:ln>
                    <a:noFill/>
                  </a:ln>
                  <a:solidFill>
                    <a:prstClr val="white"/>
                  </a:solidFill>
                  <a:effectLst/>
                  <a:uLnTx/>
                  <a:uFillTx/>
                  <a:latin typeface="游ゴシック Medium"/>
                  <a:ea typeface="游ゴシック Medium"/>
                </a:defRPr>
              </a:lvl1pPr>
            </a:lstStyle>
            <a:p>
              <a:pPr defTabSz="914358" rtl="0">
                <a:defRPr/>
              </a:pPr>
              <a:r>
                <a:rPr kumimoji="1" lang="ja-JP" altLang="en-US" sz="1000" b="1" kern="1200">
                  <a:latin typeface="游ゴシック" panose="020B0400000000000000" pitchFamily="50" charset="-128"/>
                  <a:ea typeface="游ゴシック" panose="020B0400000000000000" pitchFamily="50" charset="-128"/>
                  <a:cs typeface="+mn-cs"/>
                </a:rPr>
                <a:t>パターン①：</a:t>
              </a:r>
              <a:r>
                <a:rPr kumimoji="1" lang="en-US" altLang="ja-JP" sz="1000" b="1" kern="1200">
                  <a:latin typeface="游ゴシック" panose="020B0400000000000000" pitchFamily="50" charset="-128"/>
                  <a:ea typeface="游ゴシック" panose="020B0400000000000000" pitchFamily="50" charset="-128"/>
                  <a:cs typeface="+mn-cs"/>
                </a:rPr>
                <a:t>1</a:t>
              </a:r>
              <a:r>
                <a:rPr kumimoji="1" lang="ja-JP" altLang="en-US" sz="1000" b="1" kern="1200">
                  <a:latin typeface="游ゴシック" panose="020B0400000000000000" pitchFamily="50" charset="-128"/>
                  <a:ea typeface="游ゴシック" panose="020B0400000000000000" pitchFamily="50" charset="-128"/>
                  <a:cs typeface="+mn-cs"/>
                </a:rPr>
                <a:t>ページの場合</a:t>
              </a:r>
              <a:endParaRPr kumimoji="1" lang="en-US" altLang="ja-JP" sz="1000" b="1" kern="1200">
                <a:latin typeface="游ゴシック" panose="020B0400000000000000" pitchFamily="50" charset="-128"/>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F32BE852-2591-3BE8-74DF-FDA63D6B2F99}"/>
                </a:ext>
              </a:extLst>
            </p:cNvPr>
            <p:cNvSpPr txBox="1"/>
            <p:nvPr/>
          </p:nvSpPr>
          <p:spPr>
            <a:xfrm>
              <a:off x="8140857" y="4638209"/>
              <a:ext cx="3939972" cy="264627"/>
            </a:xfrm>
            <a:prstGeom prst="rect">
              <a:avLst/>
            </a:prstGeom>
            <a:noFill/>
          </p:spPr>
          <p:txBody>
            <a:bodyPr wrap="square" lIns="0" tIns="0" rIns="0" bIns="0" rtlCol="0" anchor="b">
              <a:spAutoFit/>
            </a:bodyPr>
            <a:lstStyle/>
            <a:p>
              <a:pPr algn="l" defTabSz="914358" rtl="0">
                <a:lnSpc>
                  <a:spcPct val="120000"/>
                </a:lnSpc>
                <a:spcAft>
                  <a:spcPts val="600"/>
                </a:spcAft>
                <a:defRPr/>
              </a:pP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制作費</a:t>
              </a:r>
              <a:r>
                <a:rPr kumimoji="1" lang="en-US" altLang="ja-JP" sz="970" b="1" kern="1200" spc="150">
                  <a:solidFill>
                    <a:srgbClr val="F5296C"/>
                  </a:solidFill>
                  <a:latin typeface="游ゴシック" panose="020B0400000000000000" pitchFamily="50" charset="-128"/>
                  <a:ea typeface="游ゴシック" panose="020B0400000000000000" pitchFamily="50" charset="-128"/>
                  <a:cs typeface="+mn-cs"/>
                </a:rPr>
                <a:t>100</a:t>
              </a: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万円のイメージ</a:t>
              </a:r>
            </a:p>
          </p:txBody>
        </p:sp>
        <p:sp>
          <p:nvSpPr>
            <p:cNvPr id="17" name="テキスト ボックス 16">
              <a:extLst>
                <a:ext uri="{FF2B5EF4-FFF2-40B4-BE49-F238E27FC236}">
                  <a16:creationId xmlns:a16="http://schemas.microsoft.com/office/drawing/2014/main" id="{E2027763-5429-F4C1-1673-71DFAB26EF45}"/>
                </a:ext>
              </a:extLst>
            </p:cNvPr>
            <p:cNvSpPr txBox="1"/>
            <p:nvPr/>
          </p:nvSpPr>
          <p:spPr>
            <a:xfrm>
              <a:off x="12911408" y="4256538"/>
              <a:ext cx="5613764" cy="317545"/>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marR="0" lvl="0" indent="0" algn="ctr" fontAlgn="auto">
                <a:lnSpc>
                  <a:spcPct val="100000"/>
                </a:lnSpc>
                <a:spcBef>
                  <a:spcPts val="300"/>
                </a:spcBef>
                <a:spcAft>
                  <a:spcPts val="0"/>
                </a:spcAft>
                <a:buClrTx/>
                <a:buSzTx/>
                <a:buFontTx/>
                <a:buNone/>
                <a:tabLst/>
                <a:defRPr sz="700" b="0" i="0" u="none" strike="noStrike" cap="none" spc="0" normalizeH="0" baseline="0">
                  <a:ln>
                    <a:noFill/>
                  </a:ln>
                  <a:solidFill>
                    <a:prstClr val="white"/>
                  </a:solidFill>
                  <a:effectLst/>
                  <a:uLnTx/>
                  <a:uFillTx/>
                  <a:latin typeface="游ゴシック Medium"/>
                  <a:ea typeface="游ゴシック Medium"/>
                </a:defRPr>
              </a:lvl1pPr>
            </a:lstStyle>
            <a:p>
              <a:pPr defTabSz="914358" rtl="0">
                <a:defRPr/>
              </a:pPr>
              <a:r>
                <a:rPr kumimoji="1" lang="ja-JP" altLang="en-US" sz="1000" b="1" kern="1200">
                  <a:latin typeface="游ゴシック" panose="020B0400000000000000" pitchFamily="50" charset="-128"/>
                  <a:ea typeface="游ゴシック" panose="020B0400000000000000" pitchFamily="50" charset="-128"/>
                  <a:cs typeface="+mn-cs"/>
                </a:rPr>
                <a:t>パターン②：企画トップページ＋複数記事の場合</a:t>
              </a:r>
              <a:endParaRPr kumimoji="1" lang="en-US" altLang="ja-JP" sz="1000" b="1" kern="1200">
                <a:latin typeface="游ゴシック" panose="020B0400000000000000" pitchFamily="50" charset="-128"/>
                <a:ea typeface="游ゴシック" panose="020B0400000000000000" pitchFamily="50" charset="-128"/>
                <a:cs typeface="+mn-cs"/>
              </a:endParaRPr>
            </a:p>
          </p:txBody>
        </p:sp>
        <p:grpSp>
          <p:nvGrpSpPr>
            <p:cNvPr id="22" name="グループ化 21">
              <a:extLst>
                <a:ext uri="{FF2B5EF4-FFF2-40B4-BE49-F238E27FC236}">
                  <a16:creationId xmlns:a16="http://schemas.microsoft.com/office/drawing/2014/main" id="{98AC88F5-DB7E-96F2-320B-A24584F354E7}"/>
                </a:ext>
              </a:extLst>
            </p:cNvPr>
            <p:cNvGrpSpPr/>
            <p:nvPr/>
          </p:nvGrpSpPr>
          <p:grpSpPr>
            <a:xfrm>
              <a:off x="16141545" y="6547591"/>
              <a:ext cx="2123503" cy="2756409"/>
              <a:chOff x="4865825" y="4746354"/>
              <a:chExt cx="1373805" cy="1783266"/>
            </a:xfrm>
          </p:grpSpPr>
          <p:pic>
            <p:nvPicPr>
              <p:cNvPr id="23" name="図 22">
                <a:extLst>
                  <a:ext uri="{FF2B5EF4-FFF2-40B4-BE49-F238E27FC236}">
                    <a16:creationId xmlns:a16="http://schemas.microsoft.com/office/drawing/2014/main" id="{1BDA7DA8-686F-C73A-9F30-37E92F0D25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5825" y="4746354"/>
                <a:ext cx="618462" cy="1004288"/>
              </a:xfrm>
              <a:prstGeom prst="rect">
                <a:avLst/>
              </a:prstGeom>
              <a:ln w="3175">
                <a:solidFill>
                  <a:schemeClr val="tx1">
                    <a:lumMod val="50000"/>
                    <a:lumOff val="50000"/>
                  </a:schemeClr>
                </a:solidFill>
              </a:ln>
            </p:spPr>
          </p:pic>
          <p:pic>
            <p:nvPicPr>
              <p:cNvPr id="24" name="図 23">
                <a:extLst>
                  <a:ext uri="{FF2B5EF4-FFF2-40B4-BE49-F238E27FC236}">
                    <a16:creationId xmlns:a16="http://schemas.microsoft.com/office/drawing/2014/main" id="{A0EF35F3-D984-52DB-C41B-2D31596C0B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2793" y="4941514"/>
                <a:ext cx="618462" cy="1004288"/>
              </a:xfrm>
              <a:prstGeom prst="rect">
                <a:avLst/>
              </a:prstGeom>
              <a:ln w="3175">
                <a:solidFill>
                  <a:schemeClr val="tx1">
                    <a:lumMod val="50000"/>
                    <a:lumOff val="50000"/>
                  </a:schemeClr>
                </a:solidFill>
              </a:ln>
            </p:spPr>
          </p:pic>
          <p:pic>
            <p:nvPicPr>
              <p:cNvPr id="25" name="図 24">
                <a:extLst>
                  <a:ext uri="{FF2B5EF4-FFF2-40B4-BE49-F238E27FC236}">
                    <a16:creationId xmlns:a16="http://schemas.microsoft.com/office/drawing/2014/main" id="{A80AE0D7-5282-9F5E-FE91-F527F2B979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27580" y="5163788"/>
                <a:ext cx="618462" cy="1004288"/>
              </a:xfrm>
              <a:prstGeom prst="rect">
                <a:avLst/>
              </a:prstGeom>
              <a:ln w="3175">
                <a:solidFill>
                  <a:schemeClr val="tx1">
                    <a:lumMod val="50000"/>
                    <a:lumOff val="50000"/>
                  </a:schemeClr>
                </a:solidFill>
              </a:ln>
            </p:spPr>
          </p:pic>
          <p:pic>
            <p:nvPicPr>
              <p:cNvPr id="26" name="図 25">
                <a:extLst>
                  <a:ext uri="{FF2B5EF4-FFF2-40B4-BE49-F238E27FC236}">
                    <a16:creationId xmlns:a16="http://schemas.microsoft.com/office/drawing/2014/main" id="{43845B65-33A9-F09F-BECC-E7CB437A4C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3773" y="5346079"/>
                <a:ext cx="618462" cy="1004288"/>
              </a:xfrm>
              <a:prstGeom prst="rect">
                <a:avLst/>
              </a:prstGeom>
              <a:ln w="3175">
                <a:solidFill>
                  <a:schemeClr val="tx1">
                    <a:lumMod val="50000"/>
                    <a:lumOff val="50000"/>
                  </a:schemeClr>
                </a:solidFill>
              </a:ln>
            </p:spPr>
          </p:pic>
          <p:pic>
            <p:nvPicPr>
              <p:cNvPr id="27" name="図 26">
                <a:extLst>
                  <a:ext uri="{FF2B5EF4-FFF2-40B4-BE49-F238E27FC236}">
                    <a16:creationId xmlns:a16="http://schemas.microsoft.com/office/drawing/2014/main" id="{50542DE1-7203-5359-6382-4BB67F2FE7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21168" y="5525332"/>
                <a:ext cx="618462" cy="1004288"/>
              </a:xfrm>
              <a:prstGeom prst="rect">
                <a:avLst/>
              </a:prstGeom>
              <a:ln w="3175">
                <a:solidFill>
                  <a:schemeClr val="tx1">
                    <a:lumMod val="50000"/>
                    <a:lumOff val="50000"/>
                  </a:schemeClr>
                </a:solidFill>
              </a:ln>
            </p:spPr>
          </p:pic>
        </p:grpSp>
        <p:pic>
          <p:nvPicPr>
            <p:cNvPr id="28" name="図 27">
              <a:extLst>
                <a:ext uri="{FF2B5EF4-FFF2-40B4-BE49-F238E27FC236}">
                  <a16:creationId xmlns:a16="http://schemas.microsoft.com/office/drawing/2014/main" id="{C0922534-55E0-58EB-9E1E-3BC6F6008F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38685" y="4943291"/>
              <a:ext cx="2660348" cy="4471768"/>
            </a:xfrm>
            <a:prstGeom prst="rect">
              <a:avLst/>
            </a:prstGeom>
            <a:ln w="6350">
              <a:solidFill>
                <a:schemeClr val="tx1">
                  <a:lumMod val="50000"/>
                  <a:lumOff val="50000"/>
                </a:schemeClr>
              </a:solidFill>
            </a:ln>
          </p:spPr>
        </p:pic>
        <p:sp>
          <p:nvSpPr>
            <p:cNvPr id="29" name="フリーフォーム: 図形 610">
              <a:extLst>
                <a:ext uri="{FF2B5EF4-FFF2-40B4-BE49-F238E27FC236}">
                  <a16:creationId xmlns:a16="http://schemas.microsoft.com/office/drawing/2014/main" id="{95F7175E-E369-4C92-AED8-F525D2239F93}"/>
                </a:ext>
              </a:extLst>
            </p:cNvPr>
            <p:cNvSpPr/>
            <p:nvPr/>
          </p:nvSpPr>
          <p:spPr>
            <a:xfrm flipV="1">
              <a:off x="13156728" y="5924722"/>
              <a:ext cx="2540733" cy="882809"/>
            </a:xfrm>
            <a:custGeom>
              <a:avLst/>
              <a:gdLst>
                <a:gd name="connsiteX0" fmla="*/ 0 w 1706668"/>
                <a:gd name="connsiteY0" fmla="*/ 0 h 484054"/>
                <a:gd name="connsiteX1" fmla="*/ 1706668 w 1706668"/>
                <a:gd name="connsiteY1" fmla="*/ 0 h 484054"/>
                <a:gd name="connsiteX2" fmla="*/ 1706668 w 1706668"/>
                <a:gd name="connsiteY2" fmla="*/ 299807 h 484054"/>
                <a:gd name="connsiteX3" fmla="*/ 663274 w 1706668"/>
                <a:gd name="connsiteY3" fmla="*/ 299807 h 484054"/>
                <a:gd name="connsiteX4" fmla="*/ 504440 w 1706668"/>
                <a:gd name="connsiteY4" fmla="*/ 484054 h 484054"/>
                <a:gd name="connsiteX5" fmla="*/ 522695 w 1706668"/>
                <a:gd name="connsiteY5" fmla="*/ 299807 h 484054"/>
                <a:gd name="connsiteX6" fmla="*/ 0 w 1706668"/>
                <a:gd name="connsiteY6" fmla="*/ 299807 h 48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6668" h="484054">
                  <a:moveTo>
                    <a:pt x="0" y="0"/>
                  </a:moveTo>
                  <a:lnTo>
                    <a:pt x="1706668" y="0"/>
                  </a:lnTo>
                  <a:lnTo>
                    <a:pt x="1706668" y="299807"/>
                  </a:lnTo>
                  <a:lnTo>
                    <a:pt x="663274" y="299807"/>
                  </a:lnTo>
                  <a:lnTo>
                    <a:pt x="504440" y="484054"/>
                  </a:lnTo>
                  <a:lnTo>
                    <a:pt x="522695" y="299807"/>
                  </a:lnTo>
                  <a:lnTo>
                    <a:pt x="0" y="299807"/>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53996" bIns="35998" rtlCol="0" anchor="t" anchorCtr="0">
              <a:noAutofit/>
            </a:bodyPr>
            <a:lstStyle/>
            <a:p>
              <a:pPr algn="l" defTabSz="914358" rtl="0">
                <a:defRPr/>
              </a:pPr>
              <a:endParaRPr kumimoji="1" lang="ja-JP" altLang="en-US" sz="700" kern="1200">
                <a:solidFill>
                  <a:prstClr val="black">
                    <a:lumMod val="50000"/>
                    <a:lumOff val="50000"/>
                  </a:prstClr>
                </a:solidFill>
                <a:latin typeface="游ゴシック" panose="020B0400000000000000" pitchFamily="50" charset="-128"/>
                <a:ea typeface="游ゴシック" panose="020B0400000000000000" pitchFamily="50" charset="-128"/>
              </a:endParaRPr>
            </a:p>
          </p:txBody>
        </p:sp>
        <p:sp>
          <p:nvSpPr>
            <p:cNvPr id="30" name="フリーフォーム: 図形 611">
              <a:extLst>
                <a:ext uri="{FF2B5EF4-FFF2-40B4-BE49-F238E27FC236}">
                  <a16:creationId xmlns:a16="http://schemas.microsoft.com/office/drawing/2014/main" id="{9C6CDC6B-6869-EEAA-76E0-57ADB3617388}"/>
                </a:ext>
              </a:extLst>
            </p:cNvPr>
            <p:cNvSpPr/>
            <p:nvPr/>
          </p:nvSpPr>
          <p:spPr>
            <a:xfrm>
              <a:off x="15814637" y="4902836"/>
              <a:ext cx="2728113" cy="1524754"/>
            </a:xfrm>
            <a:custGeom>
              <a:avLst/>
              <a:gdLst>
                <a:gd name="connsiteX0" fmla="*/ 0 w 1228010"/>
                <a:gd name="connsiteY0" fmla="*/ 0 h 516883"/>
                <a:gd name="connsiteX1" fmla="*/ 1228010 w 1228010"/>
                <a:gd name="connsiteY1" fmla="*/ 0 h 516883"/>
                <a:gd name="connsiteX2" fmla="*/ 1228010 w 1228010"/>
                <a:gd name="connsiteY2" fmla="*/ 357208 h 516883"/>
                <a:gd name="connsiteX3" fmla="*/ 750227 w 1228010"/>
                <a:gd name="connsiteY3" fmla="*/ 357208 h 516883"/>
                <a:gd name="connsiteX4" fmla="*/ 612576 w 1228010"/>
                <a:gd name="connsiteY4" fmla="*/ 516883 h 516883"/>
                <a:gd name="connsiteX5" fmla="*/ 628396 w 1228010"/>
                <a:gd name="connsiteY5" fmla="*/ 357208 h 516883"/>
                <a:gd name="connsiteX6" fmla="*/ 0 w 1228010"/>
                <a:gd name="connsiteY6" fmla="*/ 357208 h 51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010" h="516883">
                  <a:moveTo>
                    <a:pt x="0" y="0"/>
                  </a:moveTo>
                  <a:lnTo>
                    <a:pt x="1228010" y="0"/>
                  </a:lnTo>
                  <a:lnTo>
                    <a:pt x="1228010" y="357208"/>
                  </a:lnTo>
                  <a:lnTo>
                    <a:pt x="750227" y="357208"/>
                  </a:lnTo>
                  <a:lnTo>
                    <a:pt x="612576" y="516883"/>
                  </a:lnTo>
                  <a:lnTo>
                    <a:pt x="628396" y="357208"/>
                  </a:lnTo>
                  <a:lnTo>
                    <a:pt x="0" y="357208"/>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5998" rIns="35998" bIns="35998" rtlCol="0" anchor="t">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ネイティブデザインタイアップ広告のように、提供素材をもとに制作するシンプルなデザインの記事広告５ページへ誘導</a:t>
              </a:r>
            </a:p>
          </p:txBody>
        </p:sp>
        <p:sp>
          <p:nvSpPr>
            <p:cNvPr id="32" name="テキスト ボックス 31">
              <a:extLst>
                <a:ext uri="{FF2B5EF4-FFF2-40B4-BE49-F238E27FC236}">
                  <a16:creationId xmlns:a16="http://schemas.microsoft.com/office/drawing/2014/main" id="{451F51EE-B4F0-EBFC-3AC3-05B16DBF3F8F}"/>
                </a:ext>
              </a:extLst>
            </p:cNvPr>
            <p:cNvSpPr txBox="1"/>
            <p:nvPr/>
          </p:nvSpPr>
          <p:spPr>
            <a:xfrm>
              <a:off x="12967962" y="4637807"/>
              <a:ext cx="3878877" cy="265029"/>
            </a:xfrm>
            <a:prstGeom prst="rect">
              <a:avLst/>
            </a:prstGeom>
            <a:noFill/>
          </p:spPr>
          <p:txBody>
            <a:bodyPr wrap="square" lIns="0" tIns="0" rIns="0" bIns="0" rtlCol="0" anchor="b">
              <a:spAutoFit/>
            </a:bodyPr>
            <a:lstStyle/>
            <a:p>
              <a:pPr algn="l" defTabSz="914358" rtl="0">
                <a:lnSpc>
                  <a:spcPct val="120000"/>
                </a:lnSpc>
                <a:spcAft>
                  <a:spcPts val="600"/>
                </a:spcAft>
                <a:defRPr/>
              </a:pP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制作費</a:t>
              </a:r>
              <a:r>
                <a:rPr kumimoji="1" lang="en-US" altLang="ja-JP" sz="970" b="1" kern="1200" spc="150">
                  <a:solidFill>
                    <a:srgbClr val="F5296C"/>
                  </a:solidFill>
                  <a:latin typeface="游ゴシック" panose="020B0400000000000000" pitchFamily="50" charset="-128"/>
                  <a:ea typeface="游ゴシック" panose="020B0400000000000000" pitchFamily="50" charset="-128"/>
                  <a:cs typeface="+mn-cs"/>
                </a:rPr>
                <a:t>350</a:t>
              </a:r>
              <a:r>
                <a:rPr kumimoji="1" lang="ja-JP" altLang="en-US" sz="970" b="1" kern="1200" spc="150">
                  <a:solidFill>
                    <a:srgbClr val="F5296C"/>
                  </a:solidFill>
                  <a:latin typeface="游ゴシック" panose="020B0400000000000000" pitchFamily="50" charset="-128"/>
                  <a:ea typeface="游ゴシック" panose="020B0400000000000000" pitchFamily="50" charset="-128"/>
                  <a:cs typeface="+mn-cs"/>
                </a:rPr>
                <a:t>万円のイメージ</a:t>
              </a:r>
              <a:endParaRPr kumimoji="1" lang="ja-JP" altLang="en-US" sz="970" kern="1200" spc="150">
                <a:solidFill>
                  <a:srgbClr val="F5296C"/>
                </a:solidFill>
                <a:latin typeface="游ゴシック" panose="020B0400000000000000" pitchFamily="50" charset="-128"/>
                <a:ea typeface="游ゴシック" panose="020B0400000000000000" pitchFamily="50" charset="-128"/>
                <a:cs typeface="+mn-cs"/>
              </a:endParaRPr>
            </a:p>
          </p:txBody>
        </p:sp>
        <p:cxnSp>
          <p:nvCxnSpPr>
            <p:cNvPr id="33" name="直線矢印コネクタ 32">
              <a:extLst>
                <a:ext uri="{FF2B5EF4-FFF2-40B4-BE49-F238E27FC236}">
                  <a16:creationId xmlns:a16="http://schemas.microsoft.com/office/drawing/2014/main" id="{65ABB447-234B-59B3-CEE6-761D575D238F}"/>
                </a:ext>
              </a:extLst>
            </p:cNvPr>
            <p:cNvCxnSpPr>
              <a:cxnSpLocks/>
            </p:cNvCxnSpPr>
            <p:nvPr/>
          </p:nvCxnSpPr>
          <p:spPr>
            <a:xfrm>
              <a:off x="14765052" y="7651590"/>
              <a:ext cx="1200755" cy="0"/>
            </a:xfrm>
            <a:prstGeom prst="straightConnector1">
              <a:avLst/>
            </a:prstGeom>
            <a:ln w="44450" cap="rnd">
              <a:solidFill>
                <a:schemeClr val="accent1">
                  <a:lumMod val="60000"/>
                  <a:lumOff val="40000"/>
                </a:schemeClr>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3DC5C812-6768-5295-F012-6D669DF9CC68}"/>
                </a:ext>
              </a:extLst>
            </p:cNvPr>
            <p:cNvGrpSpPr/>
            <p:nvPr/>
          </p:nvGrpSpPr>
          <p:grpSpPr>
            <a:xfrm>
              <a:off x="8121318" y="4948567"/>
              <a:ext cx="3230764" cy="4466498"/>
              <a:chOff x="8928258" y="3244439"/>
              <a:chExt cx="1822531" cy="2519628"/>
            </a:xfrm>
          </p:grpSpPr>
          <p:pic>
            <p:nvPicPr>
              <p:cNvPr id="13" name="図 12">
                <a:extLst>
                  <a:ext uri="{FF2B5EF4-FFF2-40B4-BE49-F238E27FC236}">
                    <a16:creationId xmlns:a16="http://schemas.microsoft.com/office/drawing/2014/main" id="{2C632D06-9C4E-3AC7-3B40-81B8469A98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28685" y="3347846"/>
                <a:ext cx="1818309" cy="2416221"/>
              </a:xfrm>
              <a:prstGeom prst="rect">
                <a:avLst/>
              </a:prstGeom>
              <a:ln w="3175">
                <a:solidFill>
                  <a:schemeClr val="tx1">
                    <a:lumMod val="50000"/>
                    <a:lumOff val="50000"/>
                  </a:schemeClr>
                </a:solidFill>
              </a:ln>
            </p:spPr>
          </p:pic>
          <p:pic>
            <p:nvPicPr>
              <p:cNvPr id="34" name="図 33">
                <a:extLst>
                  <a:ext uri="{FF2B5EF4-FFF2-40B4-BE49-F238E27FC236}">
                    <a16:creationId xmlns:a16="http://schemas.microsoft.com/office/drawing/2014/main" id="{5FC809DC-4AAE-A777-BCAF-1929313BF5B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28258" y="3244439"/>
                <a:ext cx="1822531" cy="558281"/>
              </a:xfrm>
              <a:prstGeom prst="rect">
                <a:avLst/>
              </a:prstGeom>
              <a:ln w="6350">
                <a:solidFill>
                  <a:schemeClr val="tx1">
                    <a:lumMod val="50000"/>
                    <a:lumOff val="50000"/>
                  </a:schemeClr>
                </a:solidFill>
              </a:ln>
            </p:spPr>
          </p:pic>
        </p:grpSp>
        <p:sp>
          <p:nvSpPr>
            <p:cNvPr id="35" name="フリーフォーム: 図形 607">
              <a:extLst>
                <a:ext uri="{FF2B5EF4-FFF2-40B4-BE49-F238E27FC236}">
                  <a16:creationId xmlns:a16="http://schemas.microsoft.com/office/drawing/2014/main" id="{0158DBEF-B781-F1C2-2A94-7BD051BA75B9}"/>
                </a:ext>
              </a:extLst>
            </p:cNvPr>
            <p:cNvSpPr/>
            <p:nvPr/>
          </p:nvSpPr>
          <p:spPr>
            <a:xfrm>
              <a:off x="9529342" y="5735577"/>
              <a:ext cx="3047905" cy="832760"/>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87980" tIns="53996" rIns="35998" bIns="35998" rtlCol="0" anchor="ctr">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通常の記事とは異なるファーストビューに目立つデザインをすることも可能</a:t>
              </a:r>
            </a:p>
          </p:txBody>
        </p:sp>
        <p:sp>
          <p:nvSpPr>
            <p:cNvPr id="36" name="フリーフォーム: 図形 607">
              <a:extLst>
                <a:ext uri="{FF2B5EF4-FFF2-40B4-BE49-F238E27FC236}">
                  <a16:creationId xmlns:a16="http://schemas.microsoft.com/office/drawing/2014/main" id="{2B06A9EB-56F9-D395-57A4-173C186E9646}"/>
                </a:ext>
              </a:extLst>
            </p:cNvPr>
            <p:cNvSpPr/>
            <p:nvPr/>
          </p:nvSpPr>
          <p:spPr>
            <a:xfrm>
              <a:off x="9580610" y="6959556"/>
              <a:ext cx="2996634" cy="543549"/>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87980" tIns="53996" rIns="35998" bIns="35998" rtlCol="0" anchor="ctr">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メイン画像を大きく見せ込むデザイン</a:t>
              </a:r>
            </a:p>
          </p:txBody>
        </p:sp>
        <p:sp>
          <p:nvSpPr>
            <p:cNvPr id="37" name="フリーフォーム: 図形 607">
              <a:extLst>
                <a:ext uri="{FF2B5EF4-FFF2-40B4-BE49-F238E27FC236}">
                  <a16:creationId xmlns:a16="http://schemas.microsoft.com/office/drawing/2014/main" id="{E991079C-B2CB-1762-F131-49D653813ED2}"/>
                </a:ext>
              </a:extLst>
            </p:cNvPr>
            <p:cNvSpPr/>
            <p:nvPr/>
          </p:nvSpPr>
          <p:spPr>
            <a:xfrm>
              <a:off x="9609291" y="7728393"/>
              <a:ext cx="2967954" cy="818881"/>
            </a:xfrm>
            <a:custGeom>
              <a:avLst/>
              <a:gdLst>
                <a:gd name="connsiteX0" fmla="*/ 201493 w 1868250"/>
                <a:gd name="connsiteY0" fmla="*/ 0 h 294662"/>
                <a:gd name="connsiteX1" fmla="*/ 1868250 w 1868250"/>
                <a:gd name="connsiteY1" fmla="*/ 0 h 294662"/>
                <a:gd name="connsiteX2" fmla="*/ 1868250 w 1868250"/>
                <a:gd name="connsiteY2" fmla="*/ 294662 h 294662"/>
                <a:gd name="connsiteX3" fmla="*/ 201493 w 1868250"/>
                <a:gd name="connsiteY3" fmla="*/ 294662 h 294662"/>
                <a:gd name="connsiteX4" fmla="*/ 201493 w 1868250"/>
                <a:gd name="connsiteY4" fmla="*/ 188888 h 294662"/>
                <a:gd name="connsiteX5" fmla="*/ 0 w 1868250"/>
                <a:gd name="connsiteY5" fmla="*/ 84449 h 294662"/>
                <a:gd name="connsiteX6" fmla="*/ 201493 w 1868250"/>
                <a:gd name="connsiteY6" fmla="*/ 80830 h 2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50" h="294662">
                  <a:moveTo>
                    <a:pt x="201493" y="0"/>
                  </a:moveTo>
                  <a:lnTo>
                    <a:pt x="1868250" y="0"/>
                  </a:lnTo>
                  <a:lnTo>
                    <a:pt x="1868250" y="294662"/>
                  </a:lnTo>
                  <a:lnTo>
                    <a:pt x="201493" y="294662"/>
                  </a:lnTo>
                  <a:lnTo>
                    <a:pt x="201493" y="188888"/>
                  </a:lnTo>
                  <a:lnTo>
                    <a:pt x="0" y="84449"/>
                  </a:lnTo>
                  <a:lnTo>
                    <a:pt x="201493" y="80830"/>
                  </a:lnTo>
                  <a:close/>
                </a:path>
              </a:pathLst>
            </a:cu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87980" tIns="53996" rIns="35998" bIns="35998" rtlCol="0" anchor="ctr">
              <a:no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rPr>
                <a:t>提供記事素材をもとに、記事の中に自然に入れ込むこともできます</a:t>
              </a:r>
            </a:p>
          </p:txBody>
        </p:sp>
        <p:sp>
          <p:nvSpPr>
            <p:cNvPr id="41" name="テキスト ボックス 40">
              <a:extLst>
                <a:ext uri="{FF2B5EF4-FFF2-40B4-BE49-F238E27FC236}">
                  <a16:creationId xmlns:a16="http://schemas.microsoft.com/office/drawing/2014/main" id="{E5C1A262-C9D1-FC6E-CD11-B9B8E632AAB8}"/>
                </a:ext>
              </a:extLst>
            </p:cNvPr>
            <p:cNvSpPr txBox="1"/>
            <p:nvPr/>
          </p:nvSpPr>
          <p:spPr>
            <a:xfrm>
              <a:off x="13193990" y="6262538"/>
              <a:ext cx="2503470" cy="578024"/>
            </a:xfrm>
            <a:prstGeom prst="rect">
              <a:avLst/>
            </a:prstGeom>
            <a:noFill/>
          </p:spPr>
          <p:txBody>
            <a:bodyPr wrap="square">
              <a:spAutoFit/>
            </a:bodyPr>
            <a:lstStyle/>
            <a:p>
              <a:pPr algn="l" defTabSz="914358" rtl="0">
                <a:defRPr/>
              </a:pPr>
              <a:r>
                <a:rPr kumimoji="1" lang="ja-JP" altLang="en-US" sz="900" kern="1200">
                  <a:solidFill>
                    <a:prstClr val="black">
                      <a:lumMod val="50000"/>
                      <a:lumOff val="50000"/>
                    </a:prstClr>
                  </a:solidFill>
                  <a:latin typeface="游ゴシック" panose="020B0400000000000000" pitchFamily="50" charset="-128"/>
                  <a:ea typeface="游ゴシック" panose="020B0400000000000000" pitchFamily="50" charset="-128"/>
                  <a:cs typeface="+mn-cs"/>
                </a:rPr>
                <a:t>提供素材をもとにしたリッチなトップページデザイン</a:t>
              </a: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dirty="0"/>
              <a:pPr/>
              <a:t>5</a:t>
            </a:fld>
            <a:endParaRPr lang="ja-JP" altLang="en-US"/>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a:xfrm>
            <a:off x="533401" y="255643"/>
            <a:ext cx="9105900" cy="425395"/>
          </a:xfrm>
        </p:spPr>
        <p:txBody>
          <a:bodyPr>
            <a:noAutofit/>
          </a:bodyPr>
          <a:lstStyle/>
          <a:p>
            <a:r>
              <a:rPr lang="ja-JP" altLang="en-US" dirty="0"/>
              <a:t>タイアップ広告</a:t>
            </a:r>
          </a:p>
        </p:txBody>
      </p:sp>
      <p:sp>
        <p:nvSpPr>
          <p:cNvPr id="398" name="テキスト ボックス 397">
            <a:extLst>
              <a:ext uri="{FF2B5EF4-FFF2-40B4-BE49-F238E27FC236}">
                <a16:creationId xmlns:a16="http://schemas.microsoft.com/office/drawing/2014/main" id="{C3F245CD-76C2-4AE1-BC4C-B8EF9AAB2313}"/>
              </a:ext>
            </a:extLst>
          </p:cNvPr>
          <p:cNvSpPr txBox="1"/>
          <p:nvPr/>
        </p:nvSpPr>
        <p:spPr>
          <a:xfrm>
            <a:off x="694203" y="1352756"/>
            <a:ext cx="3000821" cy="200055"/>
          </a:xfrm>
          <a:prstGeom prst="rect">
            <a:avLst/>
          </a:prstGeom>
          <a:noFill/>
        </p:spPr>
        <p:txBody>
          <a:bodyPr wrap="none" lIns="0" tIns="0" rIns="0" bIns="0" rtlCol="0" anchor="t" anchorCtr="0">
            <a:spAutoFit/>
          </a:bodyPr>
          <a:lstStyle/>
          <a:p>
            <a:pPr algn="l" defTabSz="914358" rtl="0">
              <a:defRPr/>
            </a:pPr>
            <a:r>
              <a:rPr kumimoji="1" lang="ja-JP" altLang="en-US" sz="1300" b="1" kern="1200" dirty="0">
                <a:solidFill>
                  <a:prstClr val="black"/>
                </a:solidFill>
                <a:latin typeface="游ゴシック" panose="020B0400000000000000" pitchFamily="50" charset="-128"/>
                <a:ea typeface="游ゴシック" panose="020B0400000000000000" pitchFamily="50" charset="-128"/>
                <a:cs typeface="+mn-cs"/>
              </a:rPr>
              <a:t>ネイティブデザインの定型フォーマット</a:t>
            </a:r>
          </a:p>
        </p:txBody>
      </p:sp>
      <p:sp>
        <p:nvSpPr>
          <p:cNvPr id="493" name="テキスト プレースホルダー 1">
            <a:extLst>
              <a:ext uri="{FF2B5EF4-FFF2-40B4-BE49-F238E27FC236}">
                <a16:creationId xmlns:a16="http://schemas.microsoft.com/office/drawing/2014/main" id="{AC262507-7AD7-B540-9761-49E888D7791B}"/>
              </a:ext>
            </a:extLst>
          </p:cNvPr>
          <p:cNvSpPr txBox="1">
            <a:spLocks/>
          </p:cNvSpPr>
          <p:nvPr/>
        </p:nvSpPr>
        <p:spPr>
          <a:xfrm>
            <a:off x="601305" y="1776989"/>
            <a:ext cx="3511979" cy="705244"/>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20000"/>
              </a:lnSpc>
              <a:defRPr/>
            </a:pPr>
            <a:r>
              <a:rPr lang="ja-JP" altLang="en-US" sz="1092" b="1" u="sng">
                <a:solidFill>
                  <a:srgbClr val="F5296C"/>
                </a:solidFill>
                <a:latin typeface="游ゴシック"/>
                <a:ea typeface="游ゴシック"/>
              </a:rPr>
              <a:t>掲載メディアにネイティブ</a:t>
            </a:r>
            <a:r>
              <a:rPr lang="ja-JP" altLang="en-US" sz="1092">
                <a:solidFill>
                  <a:prstClr val="black"/>
                </a:solidFill>
                <a:latin typeface="游ゴシック"/>
                <a:ea typeface="游ゴシック"/>
              </a:rPr>
              <a:t>なデザインの</a:t>
            </a:r>
            <a:r>
              <a:rPr lang="ja-JP" altLang="en-US" sz="1092" b="1" u="sng">
                <a:solidFill>
                  <a:srgbClr val="F5296C"/>
                </a:solidFill>
                <a:latin typeface="游ゴシック"/>
                <a:ea typeface="游ゴシック"/>
              </a:rPr>
              <a:t>定型フォーマット</a:t>
            </a:r>
            <a:r>
              <a:rPr lang="ja-JP" altLang="en-US" sz="1092">
                <a:solidFill>
                  <a:prstClr val="black"/>
                </a:solidFill>
                <a:latin typeface="游ゴシック"/>
                <a:ea typeface="游ゴシック"/>
              </a:rPr>
              <a:t>でタイアップページを制作、掲載いたします。</a:t>
            </a:r>
            <a:endParaRPr lang="en-US" altLang="ja-JP" sz="1092">
              <a:solidFill>
                <a:prstClr val="black"/>
              </a:solidFill>
              <a:latin typeface="游ゴシック"/>
              <a:ea typeface="游ゴシック"/>
            </a:endParaRPr>
          </a:p>
        </p:txBody>
      </p:sp>
      <p:cxnSp>
        <p:nvCxnSpPr>
          <p:cNvPr id="816" name="直線コネクタ 815">
            <a:extLst>
              <a:ext uri="{FF2B5EF4-FFF2-40B4-BE49-F238E27FC236}">
                <a16:creationId xmlns:a16="http://schemas.microsoft.com/office/drawing/2014/main" id="{8B48C96B-CAD2-A145-87E7-8CF401D976E9}"/>
              </a:ext>
            </a:extLst>
          </p:cNvPr>
          <p:cNvCxnSpPr>
            <a:cxnSpLocks/>
          </p:cNvCxnSpPr>
          <p:nvPr/>
        </p:nvCxnSpPr>
        <p:spPr>
          <a:xfrm>
            <a:off x="612585" y="1601627"/>
            <a:ext cx="351197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4FE00C0-CF8C-BD32-81AF-FC856119E0D7}"/>
              </a:ext>
            </a:extLst>
          </p:cNvPr>
          <p:cNvSpPr txBox="1"/>
          <p:nvPr/>
        </p:nvSpPr>
        <p:spPr>
          <a:xfrm>
            <a:off x="4573206" y="1352756"/>
            <a:ext cx="2834109" cy="200055"/>
          </a:xfrm>
          <a:prstGeom prst="rect">
            <a:avLst/>
          </a:prstGeom>
          <a:noFill/>
        </p:spPr>
        <p:txBody>
          <a:bodyPr wrap="none" lIns="0" tIns="0" rIns="0" bIns="0" rtlCol="0" anchor="t" anchorCtr="0">
            <a:spAutoFit/>
          </a:bodyPr>
          <a:lstStyle/>
          <a:p>
            <a:pPr algn="l" defTabSz="914358" rtl="0">
              <a:defRPr/>
            </a:pPr>
            <a:r>
              <a:rPr kumimoji="1" lang="ja-JP" altLang="en-US" sz="1300" b="1" kern="1200">
                <a:solidFill>
                  <a:prstClr val="black"/>
                </a:solidFill>
                <a:latin typeface="游ゴシック" panose="020B0400000000000000" pitchFamily="50" charset="-128"/>
                <a:ea typeface="游ゴシック" panose="020B0400000000000000" pitchFamily="50" charset="-128"/>
                <a:cs typeface="+mn-cs"/>
              </a:rPr>
              <a:t>カスタマイズ可能なリッチなデザイン</a:t>
            </a:r>
          </a:p>
        </p:txBody>
      </p:sp>
      <p:cxnSp>
        <p:nvCxnSpPr>
          <p:cNvPr id="9" name="直線コネクタ 8">
            <a:extLst>
              <a:ext uri="{FF2B5EF4-FFF2-40B4-BE49-F238E27FC236}">
                <a16:creationId xmlns:a16="http://schemas.microsoft.com/office/drawing/2014/main" id="{5EC67AD2-9BAA-F715-D934-DCD5F62A354A}"/>
              </a:ext>
            </a:extLst>
          </p:cNvPr>
          <p:cNvCxnSpPr>
            <a:cxnSpLocks/>
          </p:cNvCxnSpPr>
          <p:nvPr/>
        </p:nvCxnSpPr>
        <p:spPr>
          <a:xfrm>
            <a:off x="4505919" y="1601627"/>
            <a:ext cx="690867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テキスト プレースホルダー 1">
            <a:extLst>
              <a:ext uri="{FF2B5EF4-FFF2-40B4-BE49-F238E27FC236}">
                <a16:creationId xmlns:a16="http://schemas.microsoft.com/office/drawing/2014/main" id="{3CC06CE9-4DEE-ADB7-0179-54327F65A624}"/>
              </a:ext>
            </a:extLst>
          </p:cNvPr>
          <p:cNvSpPr txBox="1">
            <a:spLocks/>
          </p:cNvSpPr>
          <p:nvPr/>
        </p:nvSpPr>
        <p:spPr>
          <a:xfrm>
            <a:off x="4508437" y="1767060"/>
            <a:ext cx="6908677" cy="661702"/>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en-US" altLang="ja-JP" sz="1100">
                <a:solidFill>
                  <a:prstClr val="black"/>
                </a:solidFill>
                <a:latin typeface="游ゴシック" panose="020B0400000000000000" pitchFamily="50" charset="-128"/>
                <a:ea typeface="游ゴシック" panose="020B0400000000000000" pitchFamily="50" charset="-128"/>
              </a:rPr>
              <a:t>HTML</a:t>
            </a:r>
            <a:r>
              <a:rPr lang="ja-JP" altLang="en-US" sz="1100">
                <a:solidFill>
                  <a:prstClr val="black"/>
                </a:solidFill>
                <a:latin typeface="游ゴシック" panose="020B0400000000000000" pitchFamily="50" charset="-128"/>
                <a:ea typeface="游ゴシック" panose="020B0400000000000000" pitchFamily="50" charset="-128"/>
              </a:rPr>
              <a:t>による</a:t>
            </a:r>
            <a:r>
              <a:rPr lang="ja-JP" altLang="en-US" sz="1100" b="1" u="sng">
                <a:solidFill>
                  <a:srgbClr val="F5296C"/>
                </a:solidFill>
                <a:latin typeface="游ゴシック" panose="020B0400000000000000" pitchFamily="50" charset="-128"/>
                <a:ea typeface="游ゴシック" panose="020B0400000000000000" pitchFamily="50" charset="-128"/>
              </a:rPr>
              <a:t>デザインのカスタマイズ可能</a:t>
            </a:r>
            <a:r>
              <a:rPr lang="ja-JP" altLang="en-US" sz="1100">
                <a:solidFill>
                  <a:prstClr val="black"/>
                </a:solidFill>
                <a:latin typeface="游ゴシック" panose="020B0400000000000000" pitchFamily="50" charset="-128"/>
                <a:ea typeface="游ゴシック" panose="020B0400000000000000" pitchFamily="50" charset="-128"/>
              </a:rPr>
              <a:t>なタイアップページを制作、掲載いたします。自由にデザインできることで</a:t>
            </a:r>
            <a:r>
              <a:rPr lang="ja-JP" altLang="en-US" sz="1100" b="1" u="sng">
                <a:solidFill>
                  <a:srgbClr val="F5296C"/>
                </a:solidFill>
                <a:latin typeface="游ゴシック" panose="020B0400000000000000" pitchFamily="50" charset="-128"/>
                <a:ea typeface="游ゴシック" panose="020B0400000000000000" pitchFamily="50" charset="-128"/>
              </a:rPr>
              <a:t>リッチな表現が可能</a:t>
            </a:r>
            <a:r>
              <a:rPr lang="ja-JP" altLang="en-US" sz="1100">
                <a:solidFill>
                  <a:prstClr val="black"/>
                </a:solidFill>
                <a:latin typeface="游ゴシック" panose="020B0400000000000000" pitchFamily="50" charset="-128"/>
                <a:ea typeface="游ゴシック" panose="020B0400000000000000" pitchFamily="50" charset="-128"/>
              </a:rPr>
              <a:t>となり、</a:t>
            </a:r>
            <a:r>
              <a:rPr lang="ja-JP" altLang="en-US" sz="1100" b="1" u="sng">
                <a:solidFill>
                  <a:srgbClr val="F5296C"/>
                </a:solidFill>
                <a:latin typeface="游ゴシック" panose="020B0400000000000000" pitchFamily="50" charset="-128"/>
                <a:ea typeface="游ゴシック" panose="020B0400000000000000" pitchFamily="50" charset="-128"/>
              </a:rPr>
              <a:t>広告主様の</a:t>
            </a:r>
            <a:r>
              <a:rPr lang="en-US" altLang="ja-JP" sz="1100" b="1" u="sng">
                <a:solidFill>
                  <a:srgbClr val="F5296C"/>
                </a:solidFill>
                <a:latin typeface="游ゴシック" panose="020B0400000000000000" pitchFamily="50" charset="-128"/>
                <a:ea typeface="游ゴシック" panose="020B0400000000000000" pitchFamily="50" charset="-128"/>
              </a:rPr>
              <a:t>KPI</a:t>
            </a:r>
            <a:r>
              <a:rPr lang="ja-JP" altLang="en-US" sz="1100" b="1" u="sng">
                <a:solidFill>
                  <a:srgbClr val="F5296C"/>
                </a:solidFill>
                <a:latin typeface="游ゴシック" panose="020B0400000000000000" pitchFamily="50" charset="-128"/>
                <a:ea typeface="游ゴシック" panose="020B0400000000000000" pitchFamily="50" charset="-128"/>
              </a:rPr>
              <a:t>に合わせた</a:t>
            </a:r>
            <a:r>
              <a:rPr lang="ja-JP" altLang="en-US" sz="1100">
                <a:solidFill>
                  <a:prstClr val="black"/>
                </a:solidFill>
                <a:latin typeface="游ゴシック" panose="020B0400000000000000" pitchFamily="50" charset="-128"/>
                <a:ea typeface="游ゴシック" panose="020B0400000000000000" pitchFamily="50" charset="-128"/>
              </a:rPr>
              <a:t>ページを制作することができます。</a:t>
            </a:r>
          </a:p>
        </p:txBody>
      </p:sp>
      <p:sp>
        <p:nvSpPr>
          <p:cNvPr id="46" name="テキスト ボックス 45">
            <a:extLst>
              <a:ext uri="{FF2B5EF4-FFF2-40B4-BE49-F238E27FC236}">
                <a16:creationId xmlns:a16="http://schemas.microsoft.com/office/drawing/2014/main" id="{B8530518-A5EB-B31C-BE6A-8970613BECB4}"/>
              </a:ext>
            </a:extLst>
          </p:cNvPr>
          <p:cNvSpPr txBox="1"/>
          <p:nvPr/>
        </p:nvSpPr>
        <p:spPr>
          <a:xfrm>
            <a:off x="600256" y="900412"/>
            <a:ext cx="2423740"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❶シンプルデザイン</a:t>
            </a:r>
          </a:p>
        </p:txBody>
      </p:sp>
      <p:sp>
        <p:nvSpPr>
          <p:cNvPr id="47" name="テキスト ボックス 46">
            <a:extLst>
              <a:ext uri="{FF2B5EF4-FFF2-40B4-BE49-F238E27FC236}">
                <a16:creationId xmlns:a16="http://schemas.microsoft.com/office/drawing/2014/main" id="{EB2E0A0E-5BFA-F976-6401-763DAAFFE27F}"/>
              </a:ext>
            </a:extLst>
          </p:cNvPr>
          <p:cNvSpPr txBox="1"/>
          <p:nvPr/>
        </p:nvSpPr>
        <p:spPr>
          <a:xfrm>
            <a:off x="4503441" y="900412"/>
            <a:ext cx="2154436"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❷リッチデザイン</a:t>
            </a:r>
          </a:p>
        </p:txBody>
      </p:sp>
      <p:sp>
        <p:nvSpPr>
          <p:cNvPr id="20" name="テキスト プレースホルダー 1">
            <a:extLst>
              <a:ext uri="{FF2B5EF4-FFF2-40B4-BE49-F238E27FC236}">
                <a16:creationId xmlns:a16="http://schemas.microsoft.com/office/drawing/2014/main" id="{FD1B8ED1-9A49-9FD4-3FE0-64A85A8C6D5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grpSp>
        <p:nvGrpSpPr>
          <p:cNvPr id="15" name="グループ化 14">
            <a:extLst>
              <a:ext uri="{FF2B5EF4-FFF2-40B4-BE49-F238E27FC236}">
                <a16:creationId xmlns:a16="http://schemas.microsoft.com/office/drawing/2014/main" id="{89D68D5F-D103-CEB2-A33D-7973DDB3BCAF}"/>
              </a:ext>
            </a:extLst>
          </p:cNvPr>
          <p:cNvGrpSpPr/>
          <p:nvPr/>
        </p:nvGrpSpPr>
        <p:grpSpPr>
          <a:xfrm>
            <a:off x="700884" y="5043018"/>
            <a:ext cx="1989575" cy="148767"/>
            <a:chOff x="848046" y="4146997"/>
            <a:chExt cx="1679513" cy="148767"/>
          </a:xfrm>
        </p:grpSpPr>
        <p:sp>
          <p:nvSpPr>
            <p:cNvPr id="16" name="フリーフォーム 559">
              <a:extLst>
                <a:ext uri="{FF2B5EF4-FFF2-40B4-BE49-F238E27FC236}">
                  <a16:creationId xmlns:a16="http://schemas.microsoft.com/office/drawing/2014/main" id="{A16BF8AC-0BC8-D715-1BE4-9F5E9AFB8E80}"/>
                </a:ext>
              </a:extLst>
            </p:cNvPr>
            <p:cNvSpPr/>
            <p:nvPr/>
          </p:nvSpPr>
          <p:spPr>
            <a:xfrm>
              <a:off x="848046" y="4162513"/>
              <a:ext cx="1679513" cy="106705"/>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8" name="フリーフォーム 560">
              <a:extLst>
                <a:ext uri="{FF2B5EF4-FFF2-40B4-BE49-F238E27FC236}">
                  <a16:creationId xmlns:a16="http://schemas.microsoft.com/office/drawing/2014/main" id="{F3959C97-A16E-A8EF-CE0F-AA6512FE4CBC}"/>
                </a:ext>
              </a:extLst>
            </p:cNvPr>
            <p:cNvSpPr/>
            <p:nvPr/>
          </p:nvSpPr>
          <p:spPr>
            <a:xfrm>
              <a:off x="848046" y="4146997"/>
              <a:ext cx="1679513" cy="106705"/>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フリーフォーム 561">
              <a:extLst>
                <a:ext uri="{FF2B5EF4-FFF2-40B4-BE49-F238E27FC236}">
                  <a16:creationId xmlns:a16="http://schemas.microsoft.com/office/drawing/2014/main" id="{C730D166-9B67-8DE7-9CD0-4107C27E0597}"/>
                </a:ext>
              </a:extLst>
            </p:cNvPr>
            <p:cNvSpPr/>
            <p:nvPr/>
          </p:nvSpPr>
          <p:spPr>
            <a:xfrm>
              <a:off x="848046" y="4189059"/>
              <a:ext cx="1679513" cy="106705"/>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20385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D3980-D0EF-460D-99A7-47083329A835}"/>
              </a:ext>
            </a:extLst>
          </p:cNvPr>
          <p:cNvSpPr>
            <a:spLocks noGrp="1"/>
          </p:cNvSpPr>
          <p:nvPr>
            <p:ph type="ctrTitle"/>
          </p:nvPr>
        </p:nvSpPr>
        <p:spPr>
          <a:xfrm>
            <a:off x="-2" y="2350220"/>
            <a:ext cx="7974648" cy="575859"/>
          </a:xfrm>
        </p:spPr>
        <p:txBody>
          <a:bodyPr>
            <a:normAutofit fontScale="90000"/>
          </a:bodyPr>
          <a:lstStyle/>
          <a:p>
            <a:pPr algn="ctr"/>
            <a:r>
              <a:rPr lang="ja-JP" altLang="en-US" sz="3200" dirty="0">
                <a:solidFill>
                  <a:schemeClr val="tx1">
                    <a:lumMod val="85000"/>
                    <a:lumOff val="15000"/>
                  </a:schemeClr>
                </a:solidFill>
                <a:latin typeface="Yu Gothic"/>
                <a:ea typeface="Yu Gothic"/>
              </a:rPr>
              <a:t>広告についてのお問い合わせ</a:t>
            </a:r>
          </a:p>
        </p:txBody>
      </p:sp>
      <p:sp>
        <p:nvSpPr>
          <p:cNvPr id="13" name="テキスト ボックス 12">
            <a:extLst>
              <a:ext uri="{FF2B5EF4-FFF2-40B4-BE49-F238E27FC236}">
                <a16:creationId xmlns:a16="http://schemas.microsoft.com/office/drawing/2014/main" id="{5FD62786-A93D-4F6B-C73C-D2EA87998AB1}"/>
              </a:ext>
            </a:extLst>
          </p:cNvPr>
          <p:cNvSpPr txBox="1"/>
          <p:nvPr/>
        </p:nvSpPr>
        <p:spPr>
          <a:xfrm>
            <a:off x="-1" y="3696790"/>
            <a:ext cx="7974647" cy="1154162"/>
          </a:xfrm>
          <a:prstGeom prst="rect">
            <a:avLst/>
          </a:prstGeom>
          <a:noFill/>
        </p:spPr>
        <p:txBody>
          <a:bodyPr wrap="square">
            <a:spAutoFit/>
          </a:bodyPr>
          <a:lstStyle/>
          <a:p>
            <a:pPr algn="ctr" defTabSz="914358" rtl="0">
              <a:lnSpc>
                <a:spcPct val="150000"/>
              </a:lnSpc>
              <a:defRPr/>
            </a:pPr>
            <a:r>
              <a:rPr kumimoji="1" lang="ja-JP" altLang="en-US" b="1" kern="12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朝日新聞社 メディア事業本部プランニング部</a:t>
            </a:r>
            <a:endParaRPr kumimoji="1" lang="en-US" altLang="ja-JP" b="1" kern="1200" dirty="0">
              <a:solidFill>
                <a:schemeClr val="tx1">
                  <a:lumMod val="85000"/>
                  <a:lumOff val="15000"/>
                </a:schemeClr>
              </a:solidFill>
              <a:latin typeface="游ゴシック" panose="020B0400000000000000" pitchFamily="50" charset="-128"/>
              <a:ea typeface="游ゴシック" panose="020B0400000000000000" pitchFamily="50" charset="-128"/>
              <a:cs typeface="+mn-cs"/>
            </a:endParaRPr>
          </a:p>
          <a:p>
            <a:pPr algn="ctr" defTabSz="914358" rtl="0">
              <a:defRPr/>
            </a:pPr>
            <a:endParaRPr kumimoji="1" lang="ja-JP" altLang="en-US"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endParaRPr>
          </a:p>
          <a:p>
            <a:pPr algn="ctr" defTabSz="914358" rtl="0">
              <a:defRPr/>
            </a:pPr>
            <a:r>
              <a:rPr kumimoji="1" lang="en-US" altLang="ja-JP"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E-mail</a:t>
            </a:r>
            <a:r>
              <a:rPr kumimoji="1" lang="ja-JP" altLang="en-US"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a:t>
            </a:r>
            <a:r>
              <a:rPr kumimoji="1" lang="en-US" altLang="ja-JP" sz="2400" b="1" kern="1200" spc="300" dirty="0">
                <a:solidFill>
                  <a:schemeClr val="tx1">
                    <a:lumMod val="85000"/>
                    <a:lumOff val="15000"/>
                  </a:schemeClr>
                </a:solidFill>
                <a:latin typeface="游ゴシック" panose="020B0400000000000000" pitchFamily="50" charset="-128"/>
                <a:ea typeface="游ゴシック" panose="020B0400000000000000" pitchFamily="50" charset="-128"/>
                <a:cs typeface="+mn-cs"/>
              </a:rPr>
              <a:t>ad-info@asahi.com</a:t>
            </a:r>
          </a:p>
        </p:txBody>
      </p:sp>
    </p:spTree>
    <p:extLst>
      <p:ext uri="{BB962C8B-B14F-4D97-AF65-F5344CB8AC3E}">
        <p14:creationId xmlns:p14="http://schemas.microsoft.com/office/powerpoint/2010/main" val="198291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4F4A185-0816-A508-9E3E-9A5995BD09D2}"/>
              </a:ext>
            </a:extLst>
          </p:cNvPr>
          <p:cNvSpPr/>
          <p:nvPr/>
        </p:nvSpPr>
        <p:spPr>
          <a:xfrm>
            <a:off x="547167" y="4636477"/>
            <a:ext cx="11274328" cy="1916411"/>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dirty="0"/>
              <a:pPr/>
              <a:t>6</a:t>
            </a:fld>
            <a:endParaRPr lang="ja-JP" altLang="en-US"/>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a:xfrm>
            <a:off x="533401" y="255643"/>
            <a:ext cx="9105900" cy="425395"/>
          </a:xfrm>
        </p:spPr>
        <p:txBody>
          <a:bodyPr>
            <a:noAutofit/>
          </a:bodyPr>
          <a:lstStyle/>
          <a:p>
            <a:r>
              <a:rPr lang="ja-JP" altLang="en-US"/>
              <a:t>①シンプルデザイン</a:t>
            </a:r>
          </a:p>
        </p:txBody>
      </p:sp>
      <p:grpSp>
        <p:nvGrpSpPr>
          <p:cNvPr id="500" name="グループ化 499">
            <a:extLst>
              <a:ext uri="{FF2B5EF4-FFF2-40B4-BE49-F238E27FC236}">
                <a16:creationId xmlns:a16="http://schemas.microsoft.com/office/drawing/2014/main" id="{3B60F6B6-2303-4445-A761-9DA72798A5B6}"/>
              </a:ext>
            </a:extLst>
          </p:cNvPr>
          <p:cNvGrpSpPr>
            <a:grpSpLocks noChangeAspect="1"/>
          </p:cNvGrpSpPr>
          <p:nvPr/>
        </p:nvGrpSpPr>
        <p:grpSpPr>
          <a:xfrm>
            <a:off x="9508895" y="1499288"/>
            <a:ext cx="1758801" cy="963045"/>
            <a:chOff x="-161666" y="2365305"/>
            <a:chExt cx="7062362" cy="3867053"/>
          </a:xfrm>
        </p:grpSpPr>
        <p:grpSp>
          <p:nvGrpSpPr>
            <p:cNvPr id="501" name="グループ化 500">
              <a:extLst>
                <a:ext uri="{FF2B5EF4-FFF2-40B4-BE49-F238E27FC236}">
                  <a16:creationId xmlns:a16="http://schemas.microsoft.com/office/drawing/2014/main" id="{353F2614-53BB-466F-944E-D1C5732A40FD}"/>
                </a:ext>
              </a:extLst>
            </p:cNvPr>
            <p:cNvGrpSpPr/>
            <p:nvPr/>
          </p:nvGrpSpPr>
          <p:grpSpPr>
            <a:xfrm>
              <a:off x="-161666" y="2365305"/>
              <a:ext cx="6600987" cy="3867053"/>
              <a:chOff x="-161666" y="2365305"/>
              <a:chExt cx="6600987" cy="3867053"/>
            </a:xfrm>
          </p:grpSpPr>
          <p:grpSp>
            <p:nvGrpSpPr>
              <p:cNvPr id="535" name="グループ化 534">
                <a:extLst>
                  <a:ext uri="{FF2B5EF4-FFF2-40B4-BE49-F238E27FC236}">
                    <a16:creationId xmlns:a16="http://schemas.microsoft.com/office/drawing/2014/main" id="{5F471073-26B6-48CC-A744-E107D52CEDE7}"/>
                  </a:ext>
                </a:extLst>
              </p:cNvPr>
              <p:cNvGrpSpPr/>
              <p:nvPr/>
            </p:nvGrpSpPr>
            <p:grpSpPr>
              <a:xfrm>
                <a:off x="-161666" y="2365305"/>
                <a:ext cx="6600987" cy="3867053"/>
                <a:chOff x="-161666" y="2365305"/>
                <a:chExt cx="6600987" cy="3867053"/>
              </a:xfrm>
            </p:grpSpPr>
            <p:sp>
              <p:nvSpPr>
                <p:cNvPr id="569" name="フリーフォーム 362">
                  <a:extLst>
                    <a:ext uri="{FF2B5EF4-FFF2-40B4-BE49-F238E27FC236}">
                      <a16:creationId xmlns:a16="http://schemas.microsoft.com/office/drawing/2014/main" id="{C1663613-2041-44D4-AEAA-B38302B99CBE}"/>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0" name="フリーフォーム 363">
                  <a:extLst>
                    <a:ext uri="{FF2B5EF4-FFF2-40B4-BE49-F238E27FC236}">
                      <a16:creationId xmlns:a16="http://schemas.microsoft.com/office/drawing/2014/main" id="{52EC05A3-B040-4401-86BE-2CD763417B2A}"/>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1" name="フリーフォーム 364">
                  <a:extLst>
                    <a:ext uri="{FF2B5EF4-FFF2-40B4-BE49-F238E27FC236}">
                      <a16:creationId xmlns:a16="http://schemas.microsoft.com/office/drawing/2014/main" id="{EC41CC9F-C9BB-45B0-939F-F236FC6FEC36}"/>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2" name="フリーフォーム 365">
                  <a:extLst>
                    <a:ext uri="{FF2B5EF4-FFF2-40B4-BE49-F238E27FC236}">
                      <a16:creationId xmlns:a16="http://schemas.microsoft.com/office/drawing/2014/main" id="{6981D24F-B2A5-48E3-B919-603DE0B38543}"/>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73" name="正方形/長方形 572">
                  <a:extLst>
                    <a:ext uri="{FF2B5EF4-FFF2-40B4-BE49-F238E27FC236}">
                      <a16:creationId xmlns:a16="http://schemas.microsoft.com/office/drawing/2014/main" id="{448BBEB3-1E4B-4C88-8A3A-27EB92AF9F7C}"/>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536" name="グループ化 535">
                <a:extLst>
                  <a:ext uri="{FF2B5EF4-FFF2-40B4-BE49-F238E27FC236}">
                    <a16:creationId xmlns:a16="http://schemas.microsoft.com/office/drawing/2014/main" id="{CD71A255-1D5B-4C26-82AC-C6AE700BDA01}"/>
                  </a:ext>
                </a:extLst>
              </p:cNvPr>
              <p:cNvGrpSpPr/>
              <p:nvPr/>
            </p:nvGrpSpPr>
            <p:grpSpPr>
              <a:xfrm>
                <a:off x="634637" y="2584616"/>
                <a:ext cx="5008381" cy="3212526"/>
                <a:chOff x="634637" y="2584616"/>
                <a:chExt cx="5008381" cy="3212526"/>
              </a:xfrm>
            </p:grpSpPr>
            <p:sp>
              <p:nvSpPr>
                <p:cNvPr id="537" name="正方形/長方形 536">
                  <a:extLst>
                    <a:ext uri="{FF2B5EF4-FFF2-40B4-BE49-F238E27FC236}">
                      <a16:creationId xmlns:a16="http://schemas.microsoft.com/office/drawing/2014/main" id="{9C7C5945-F71D-4D2D-87B3-E056F4AACDDE}"/>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8" name="角丸四角形 331">
                  <a:extLst>
                    <a:ext uri="{FF2B5EF4-FFF2-40B4-BE49-F238E27FC236}">
                      <a16:creationId xmlns:a16="http://schemas.microsoft.com/office/drawing/2014/main" id="{6AE92AF5-B0B2-4B1B-928A-380B7E1771CD}"/>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9" name="正方形/長方形 538">
                  <a:extLst>
                    <a:ext uri="{FF2B5EF4-FFF2-40B4-BE49-F238E27FC236}">
                      <a16:creationId xmlns:a16="http://schemas.microsoft.com/office/drawing/2014/main" id="{894BB826-00AE-4DF7-B7E4-50A78F722219}"/>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40" name="グループ化 539">
                  <a:extLst>
                    <a:ext uri="{FF2B5EF4-FFF2-40B4-BE49-F238E27FC236}">
                      <a16:creationId xmlns:a16="http://schemas.microsoft.com/office/drawing/2014/main" id="{96D0CD1D-95D4-4396-AEB8-D77C3F425584}"/>
                    </a:ext>
                  </a:extLst>
                </p:cNvPr>
                <p:cNvGrpSpPr/>
                <p:nvPr/>
              </p:nvGrpSpPr>
              <p:grpSpPr>
                <a:xfrm>
                  <a:off x="5275532" y="2888046"/>
                  <a:ext cx="200695" cy="197638"/>
                  <a:chOff x="5618772" y="1633827"/>
                  <a:chExt cx="180000" cy="165940"/>
                </a:xfrm>
                <a:solidFill>
                  <a:schemeClr val="bg1">
                    <a:lumMod val="85000"/>
                  </a:schemeClr>
                </a:solidFill>
              </p:grpSpPr>
              <p:sp>
                <p:nvSpPr>
                  <p:cNvPr id="566" name="正方形/長方形 565">
                    <a:extLst>
                      <a:ext uri="{FF2B5EF4-FFF2-40B4-BE49-F238E27FC236}">
                        <a16:creationId xmlns:a16="http://schemas.microsoft.com/office/drawing/2014/main" id="{5A1C67DB-C802-4C67-95D6-FF4B850B6324}"/>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7" name="正方形/長方形 566">
                    <a:extLst>
                      <a:ext uri="{FF2B5EF4-FFF2-40B4-BE49-F238E27FC236}">
                        <a16:creationId xmlns:a16="http://schemas.microsoft.com/office/drawing/2014/main" id="{90DACBB8-3B60-4EAF-A169-42C83454A468}"/>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8" name="正方形/長方形 567">
                    <a:extLst>
                      <a:ext uri="{FF2B5EF4-FFF2-40B4-BE49-F238E27FC236}">
                        <a16:creationId xmlns:a16="http://schemas.microsoft.com/office/drawing/2014/main" id="{8DF47238-3855-4C85-BD33-300BA53FF877}"/>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541" name="正方形/長方形 540">
                  <a:extLst>
                    <a:ext uri="{FF2B5EF4-FFF2-40B4-BE49-F238E27FC236}">
                      <a16:creationId xmlns:a16="http://schemas.microsoft.com/office/drawing/2014/main" id="{CC7EC491-87FE-48CA-AACB-1C27B7A55AD1}"/>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42" name="グループ化 541">
                  <a:extLst>
                    <a:ext uri="{FF2B5EF4-FFF2-40B4-BE49-F238E27FC236}">
                      <a16:creationId xmlns:a16="http://schemas.microsoft.com/office/drawing/2014/main" id="{06D82474-B2C2-4398-8085-73905A20F263}"/>
                    </a:ext>
                  </a:extLst>
                </p:cNvPr>
                <p:cNvGrpSpPr/>
                <p:nvPr/>
              </p:nvGrpSpPr>
              <p:grpSpPr>
                <a:xfrm>
                  <a:off x="3216837" y="3044510"/>
                  <a:ext cx="1791663" cy="41174"/>
                  <a:chOff x="3216837" y="3044510"/>
                  <a:chExt cx="1791663" cy="41174"/>
                </a:xfrm>
              </p:grpSpPr>
              <p:sp>
                <p:nvSpPr>
                  <p:cNvPr id="562" name="正方形/長方形 561">
                    <a:extLst>
                      <a:ext uri="{FF2B5EF4-FFF2-40B4-BE49-F238E27FC236}">
                        <a16:creationId xmlns:a16="http://schemas.microsoft.com/office/drawing/2014/main" id="{BC22AB41-4063-40A2-9EF0-C8FA07655615}"/>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3" name="正方形/長方形 562">
                    <a:extLst>
                      <a:ext uri="{FF2B5EF4-FFF2-40B4-BE49-F238E27FC236}">
                        <a16:creationId xmlns:a16="http://schemas.microsoft.com/office/drawing/2014/main" id="{5755FD01-C1D6-4AF5-86E7-4BEB2E81499D}"/>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4" name="正方形/長方形 563">
                    <a:extLst>
                      <a:ext uri="{FF2B5EF4-FFF2-40B4-BE49-F238E27FC236}">
                        <a16:creationId xmlns:a16="http://schemas.microsoft.com/office/drawing/2014/main" id="{5400BB3A-D0E9-40E5-B57D-A1EA7E25E19B}"/>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65" name="正方形/長方形 564">
                    <a:extLst>
                      <a:ext uri="{FF2B5EF4-FFF2-40B4-BE49-F238E27FC236}">
                        <a16:creationId xmlns:a16="http://schemas.microsoft.com/office/drawing/2014/main" id="{3F74560B-991E-48C0-975D-0B120265DEA6}"/>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543" name="正方形/長方形 542">
                  <a:extLst>
                    <a:ext uri="{FF2B5EF4-FFF2-40B4-BE49-F238E27FC236}">
                      <a16:creationId xmlns:a16="http://schemas.microsoft.com/office/drawing/2014/main" id="{FF5FE49A-C035-4848-91EA-3FAD2FA615AE}"/>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44" name="正方形/長方形 543">
                  <a:extLst>
                    <a:ext uri="{FF2B5EF4-FFF2-40B4-BE49-F238E27FC236}">
                      <a16:creationId xmlns:a16="http://schemas.microsoft.com/office/drawing/2014/main" id="{0BF8BB15-C2FD-41B4-A6A1-A66B64505C45}"/>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45" name="正方形/長方形 544">
                  <a:extLst>
                    <a:ext uri="{FF2B5EF4-FFF2-40B4-BE49-F238E27FC236}">
                      <a16:creationId xmlns:a16="http://schemas.microsoft.com/office/drawing/2014/main" id="{4E45AEBB-74D9-4AFA-B58C-237C73366928}"/>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46" name="グループ化 545">
                  <a:extLst>
                    <a:ext uri="{FF2B5EF4-FFF2-40B4-BE49-F238E27FC236}">
                      <a16:creationId xmlns:a16="http://schemas.microsoft.com/office/drawing/2014/main" id="{18AD3AD3-CA6D-4DA5-B2C9-83057DD2D666}"/>
                    </a:ext>
                  </a:extLst>
                </p:cNvPr>
                <p:cNvGrpSpPr/>
                <p:nvPr/>
              </p:nvGrpSpPr>
              <p:grpSpPr>
                <a:xfrm>
                  <a:off x="2679551" y="5250138"/>
                  <a:ext cx="918554" cy="79582"/>
                  <a:chOff x="2512794" y="5250138"/>
                  <a:chExt cx="918554" cy="79582"/>
                </a:xfrm>
              </p:grpSpPr>
              <p:sp>
                <p:nvSpPr>
                  <p:cNvPr id="554" name="円/楕円 347">
                    <a:extLst>
                      <a:ext uri="{FF2B5EF4-FFF2-40B4-BE49-F238E27FC236}">
                        <a16:creationId xmlns:a16="http://schemas.microsoft.com/office/drawing/2014/main" id="{60028659-E357-47B5-8F53-18B96A5F0BFD}"/>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5" name="円/楕円 348">
                    <a:extLst>
                      <a:ext uri="{FF2B5EF4-FFF2-40B4-BE49-F238E27FC236}">
                        <a16:creationId xmlns:a16="http://schemas.microsoft.com/office/drawing/2014/main" id="{4DFD134C-2D7D-4006-975C-9415F346F5A0}"/>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6" name="円/楕円 349">
                    <a:extLst>
                      <a:ext uri="{FF2B5EF4-FFF2-40B4-BE49-F238E27FC236}">
                        <a16:creationId xmlns:a16="http://schemas.microsoft.com/office/drawing/2014/main" id="{7074FDAD-E5AF-4BAD-B262-982D75C2BFCD}"/>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7" name="円/楕円 350">
                    <a:extLst>
                      <a:ext uri="{FF2B5EF4-FFF2-40B4-BE49-F238E27FC236}">
                        <a16:creationId xmlns:a16="http://schemas.microsoft.com/office/drawing/2014/main" id="{BC0AAC1C-5C41-46B7-9890-4784F917C910}"/>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8" name="円/楕円 351">
                    <a:extLst>
                      <a:ext uri="{FF2B5EF4-FFF2-40B4-BE49-F238E27FC236}">
                        <a16:creationId xmlns:a16="http://schemas.microsoft.com/office/drawing/2014/main" id="{C2DAADDD-2F89-43C2-BD7F-B3625F4B8EDB}"/>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59" name="円/楕円 352">
                    <a:extLst>
                      <a:ext uri="{FF2B5EF4-FFF2-40B4-BE49-F238E27FC236}">
                        <a16:creationId xmlns:a16="http://schemas.microsoft.com/office/drawing/2014/main" id="{59C2CAA0-3A52-4F28-B84B-69D2416A1CF3}"/>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60" name="フリーフォーム 353">
                    <a:extLst>
                      <a:ext uri="{FF2B5EF4-FFF2-40B4-BE49-F238E27FC236}">
                        <a16:creationId xmlns:a16="http://schemas.microsoft.com/office/drawing/2014/main" id="{0B234567-C1A8-44AB-B7EA-0637D9AC1061}"/>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61" name="フリーフォーム 354">
                    <a:extLst>
                      <a:ext uri="{FF2B5EF4-FFF2-40B4-BE49-F238E27FC236}">
                        <a16:creationId xmlns:a16="http://schemas.microsoft.com/office/drawing/2014/main" id="{6E9FFA5D-85F7-4E8F-B734-F9E637AD4082}"/>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547" name="グループ化 546">
                  <a:extLst>
                    <a:ext uri="{FF2B5EF4-FFF2-40B4-BE49-F238E27FC236}">
                      <a16:creationId xmlns:a16="http://schemas.microsoft.com/office/drawing/2014/main" id="{37EB4E54-5939-4012-9990-1A8DA5BE99DA}"/>
                    </a:ext>
                  </a:extLst>
                </p:cNvPr>
                <p:cNvGrpSpPr/>
                <p:nvPr/>
              </p:nvGrpSpPr>
              <p:grpSpPr>
                <a:xfrm>
                  <a:off x="1268669" y="3476758"/>
                  <a:ext cx="3740318" cy="1616096"/>
                  <a:chOff x="1192009" y="3418939"/>
                  <a:chExt cx="3740318" cy="1616096"/>
                </a:xfrm>
              </p:grpSpPr>
              <p:grpSp>
                <p:nvGrpSpPr>
                  <p:cNvPr id="548" name="グループ化 547">
                    <a:extLst>
                      <a:ext uri="{FF2B5EF4-FFF2-40B4-BE49-F238E27FC236}">
                        <a16:creationId xmlns:a16="http://schemas.microsoft.com/office/drawing/2014/main" id="{5EB7F033-EA5B-4140-AB26-DF7E48E740DA}"/>
                      </a:ext>
                    </a:extLst>
                  </p:cNvPr>
                  <p:cNvGrpSpPr/>
                  <p:nvPr/>
                </p:nvGrpSpPr>
                <p:grpSpPr>
                  <a:xfrm>
                    <a:off x="1192009" y="3418939"/>
                    <a:ext cx="979386" cy="927618"/>
                    <a:chOff x="1075829" y="3395202"/>
                    <a:chExt cx="979386" cy="927618"/>
                  </a:xfrm>
                </p:grpSpPr>
                <p:cxnSp>
                  <p:nvCxnSpPr>
                    <p:cNvPr id="552" name="直線コネクタ 551">
                      <a:extLst>
                        <a:ext uri="{FF2B5EF4-FFF2-40B4-BE49-F238E27FC236}">
                          <a16:creationId xmlns:a16="http://schemas.microsoft.com/office/drawing/2014/main" id="{FCCBA80A-ADF4-4824-9AC1-5D2819F2BEC0}"/>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3" name="直線コネクタ 552">
                      <a:extLst>
                        <a:ext uri="{FF2B5EF4-FFF2-40B4-BE49-F238E27FC236}">
                          <a16:creationId xmlns:a16="http://schemas.microsoft.com/office/drawing/2014/main" id="{7A7D9924-184B-498B-BFA7-731EBC7654F0}"/>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9" name="グループ化 548">
                    <a:extLst>
                      <a:ext uri="{FF2B5EF4-FFF2-40B4-BE49-F238E27FC236}">
                        <a16:creationId xmlns:a16="http://schemas.microsoft.com/office/drawing/2014/main" id="{BB13423D-1291-4711-8099-4917D376CF21}"/>
                      </a:ext>
                    </a:extLst>
                  </p:cNvPr>
                  <p:cNvGrpSpPr/>
                  <p:nvPr/>
                </p:nvGrpSpPr>
                <p:grpSpPr>
                  <a:xfrm flipH="1" flipV="1">
                    <a:off x="3952941" y="4107417"/>
                    <a:ext cx="979386" cy="927618"/>
                    <a:chOff x="1075829" y="3395202"/>
                    <a:chExt cx="979386" cy="927618"/>
                  </a:xfrm>
                </p:grpSpPr>
                <p:cxnSp>
                  <p:nvCxnSpPr>
                    <p:cNvPr id="550" name="直線コネクタ 549">
                      <a:extLst>
                        <a:ext uri="{FF2B5EF4-FFF2-40B4-BE49-F238E27FC236}">
                          <a16:creationId xmlns:a16="http://schemas.microsoft.com/office/drawing/2014/main" id="{73A02166-270C-477E-9CB3-85B08D8E843B}"/>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1" name="直線コネクタ 550">
                      <a:extLst>
                        <a:ext uri="{FF2B5EF4-FFF2-40B4-BE49-F238E27FC236}">
                          <a16:creationId xmlns:a16="http://schemas.microsoft.com/office/drawing/2014/main" id="{575B4222-DA1F-4B82-84CB-8FC6F45B4E33}"/>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502" name="グループ化 501">
              <a:extLst>
                <a:ext uri="{FF2B5EF4-FFF2-40B4-BE49-F238E27FC236}">
                  <a16:creationId xmlns:a16="http://schemas.microsoft.com/office/drawing/2014/main" id="{81A3C89C-B813-4543-AE27-EA01206AC384}"/>
                </a:ext>
              </a:extLst>
            </p:cNvPr>
            <p:cNvGrpSpPr/>
            <p:nvPr/>
          </p:nvGrpSpPr>
          <p:grpSpPr>
            <a:xfrm>
              <a:off x="5424432" y="3305078"/>
              <a:ext cx="1476264" cy="2927280"/>
              <a:chOff x="5424432" y="3305078"/>
              <a:chExt cx="1476264" cy="2927280"/>
            </a:xfrm>
          </p:grpSpPr>
          <p:sp>
            <p:nvSpPr>
              <p:cNvPr id="503" name="角丸四角形 296">
                <a:extLst>
                  <a:ext uri="{FF2B5EF4-FFF2-40B4-BE49-F238E27FC236}">
                    <a16:creationId xmlns:a16="http://schemas.microsoft.com/office/drawing/2014/main" id="{4261C970-3EC5-445F-81FA-D11A7EB43FB4}"/>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04" name="グループ化 503">
                <a:extLst>
                  <a:ext uri="{FF2B5EF4-FFF2-40B4-BE49-F238E27FC236}">
                    <a16:creationId xmlns:a16="http://schemas.microsoft.com/office/drawing/2014/main" id="{CB72F8C9-D721-4C50-8BB9-7D06BEABE8AC}"/>
                  </a:ext>
                </a:extLst>
              </p:cNvPr>
              <p:cNvGrpSpPr/>
              <p:nvPr/>
            </p:nvGrpSpPr>
            <p:grpSpPr>
              <a:xfrm>
                <a:off x="5583361" y="3609349"/>
                <a:ext cx="1165074" cy="2417177"/>
                <a:chOff x="5583361" y="3521550"/>
                <a:chExt cx="1165074" cy="2417177"/>
              </a:xfrm>
            </p:grpSpPr>
            <p:sp>
              <p:nvSpPr>
                <p:cNvPr id="506" name="フリーフォーム 299">
                  <a:extLst>
                    <a:ext uri="{FF2B5EF4-FFF2-40B4-BE49-F238E27FC236}">
                      <a16:creationId xmlns:a16="http://schemas.microsoft.com/office/drawing/2014/main" id="{99832E7B-0C30-4768-9669-BF1C69860BB6}"/>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07" name="グループ化 506">
                  <a:extLst>
                    <a:ext uri="{FF2B5EF4-FFF2-40B4-BE49-F238E27FC236}">
                      <a16:creationId xmlns:a16="http://schemas.microsoft.com/office/drawing/2014/main" id="{9E274CAC-929B-4D64-B645-EEDFA66FEABF}"/>
                    </a:ext>
                  </a:extLst>
                </p:cNvPr>
                <p:cNvGrpSpPr/>
                <p:nvPr/>
              </p:nvGrpSpPr>
              <p:grpSpPr>
                <a:xfrm>
                  <a:off x="5583361" y="5701414"/>
                  <a:ext cx="1165074" cy="237313"/>
                  <a:chOff x="725858" y="4832000"/>
                  <a:chExt cx="1440000" cy="285936"/>
                </a:xfrm>
                <a:solidFill>
                  <a:schemeClr val="bg1">
                    <a:lumMod val="85000"/>
                  </a:schemeClr>
                </a:solidFill>
              </p:grpSpPr>
              <p:sp>
                <p:nvSpPr>
                  <p:cNvPr id="532" name="正方形/長方形 531">
                    <a:extLst>
                      <a:ext uri="{FF2B5EF4-FFF2-40B4-BE49-F238E27FC236}">
                        <a16:creationId xmlns:a16="http://schemas.microsoft.com/office/drawing/2014/main" id="{BA89571F-6A7C-4B36-A774-E34E102598A5}"/>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3" name="正方形/長方形 532">
                    <a:extLst>
                      <a:ext uri="{FF2B5EF4-FFF2-40B4-BE49-F238E27FC236}">
                        <a16:creationId xmlns:a16="http://schemas.microsoft.com/office/drawing/2014/main" id="{AC4058F1-4516-400A-BD5B-0F5697FD48CB}"/>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4" name="正方形/長方形 533">
                    <a:extLst>
                      <a:ext uri="{FF2B5EF4-FFF2-40B4-BE49-F238E27FC236}">
                        <a16:creationId xmlns:a16="http://schemas.microsoft.com/office/drawing/2014/main" id="{A62EC097-72D8-43B6-BB0A-B10FFFDE8B94}"/>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508" name="角丸四角形 301">
                  <a:extLst>
                    <a:ext uri="{FF2B5EF4-FFF2-40B4-BE49-F238E27FC236}">
                      <a16:creationId xmlns:a16="http://schemas.microsoft.com/office/drawing/2014/main" id="{7FE73634-DF49-4D3B-9F79-59DB33C81688}"/>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509" name="グループ化 508">
                  <a:extLst>
                    <a:ext uri="{FF2B5EF4-FFF2-40B4-BE49-F238E27FC236}">
                      <a16:creationId xmlns:a16="http://schemas.microsoft.com/office/drawing/2014/main" id="{6D8CBFF0-EBE1-4951-A501-F605949A6508}"/>
                    </a:ext>
                  </a:extLst>
                </p:cNvPr>
                <p:cNvGrpSpPr/>
                <p:nvPr/>
              </p:nvGrpSpPr>
              <p:grpSpPr>
                <a:xfrm>
                  <a:off x="5583361" y="3521550"/>
                  <a:ext cx="783250" cy="180597"/>
                  <a:chOff x="1059173" y="2959469"/>
                  <a:chExt cx="1208355" cy="278615"/>
                </a:xfrm>
              </p:grpSpPr>
              <p:sp>
                <p:nvSpPr>
                  <p:cNvPr id="530" name="角丸四角形 323">
                    <a:extLst>
                      <a:ext uri="{FF2B5EF4-FFF2-40B4-BE49-F238E27FC236}">
                        <a16:creationId xmlns:a16="http://schemas.microsoft.com/office/drawing/2014/main" id="{D8A5C0B8-BBC5-48E6-B773-822DE5F05C29}"/>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31" name="正方形/長方形 530">
                    <a:extLst>
                      <a:ext uri="{FF2B5EF4-FFF2-40B4-BE49-F238E27FC236}">
                        <a16:creationId xmlns:a16="http://schemas.microsoft.com/office/drawing/2014/main" id="{1677A05D-17D7-4C5B-BFF8-62ADB38D6741}"/>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510" name="グループ化 509">
                  <a:extLst>
                    <a:ext uri="{FF2B5EF4-FFF2-40B4-BE49-F238E27FC236}">
                      <a16:creationId xmlns:a16="http://schemas.microsoft.com/office/drawing/2014/main" id="{D1239747-C157-435F-A7D5-C0E9D9797F50}"/>
                    </a:ext>
                  </a:extLst>
                </p:cNvPr>
                <p:cNvGrpSpPr/>
                <p:nvPr/>
              </p:nvGrpSpPr>
              <p:grpSpPr>
                <a:xfrm>
                  <a:off x="6583680" y="3552559"/>
                  <a:ext cx="146973" cy="144734"/>
                  <a:chOff x="5618772" y="1633827"/>
                  <a:chExt cx="180000" cy="165940"/>
                </a:xfrm>
                <a:solidFill>
                  <a:schemeClr val="bg1">
                    <a:lumMod val="85000"/>
                  </a:schemeClr>
                </a:solidFill>
              </p:grpSpPr>
              <p:sp>
                <p:nvSpPr>
                  <p:cNvPr id="527" name="正方形/長方形 526">
                    <a:extLst>
                      <a:ext uri="{FF2B5EF4-FFF2-40B4-BE49-F238E27FC236}">
                        <a16:creationId xmlns:a16="http://schemas.microsoft.com/office/drawing/2014/main" id="{46F9DC63-FB43-4254-9563-7F4EB008E232}"/>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28" name="正方形/長方形 527">
                    <a:extLst>
                      <a:ext uri="{FF2B5EF4-FFF2-40B4-BE49-F238E27FC236}">
                        <a16:creationId xmlns:a16="http://schemas.microsoft.com/office/drawing/2014/main" id="{0A6BA3D3-9E5F-43D1-B99B-FAC82B24584E}"/>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529" name="正方形/長方形 528">
                    <a:extLst>
                      <a:ext uri="{FF2B5EF4-FFF2-40B4-BE49-F238E27FC236}">
                        <a16:creationId xmlns:a16="http://schemas.microsoft.com/office/drawing/2014/main" id="{E8DE72E0-7883-44F4-BB16-581201BA3C9B}"/>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511" name="グループ化 510">
                  <a:extLst>
                    <a:ext uri="{FF2B5EF4-FFF2-40B4-BE49-F238E27FC236}">
                      <a16:creationId xmlns:a16="http://schemas.microsoft.com/office/drawing/2014/main" id="{08D90B62-C902-4145-B986-238204FF7E74}"/>
                    </a:ext>
                  </a:extLst>
                </p:cNvPr>
                <p:cNvGrpSpPr/>
                <p:nvPr/>
              </p:nvGrpSpPr>
              <p:grpSpPr>
                <a:xfrm>
                  <a:off x="5831845" y="5480719"/>
                  <a:ext cx="660054" cy="57186"/>
                  <a:chOff x="2512794" y="5250138"/>
                  <a:chExt cx="918554" cy="79582"/>
                </a:xfrm>
              </p:grpSpPr>
              <p:sp>
                <p:nvSpPr>
                  <p:cNvPr id="519" name="円/楕円 312">
                    <a:extLst>
                      <a:ext uri="{FF2B5EF4-FFF2-40B4-BE49-F238E27FC236}">
                        <a16:creationId xmlns:a16="http://schemas.microsoft.com/office/drawing/2014/main" id="{765A2A7E-3B00-46CD-892A-BBA8BF9D191F}"/>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0" name="円/楕円 313">
                    <a:extLst>
                      <a:ext uri="{FF2B5EF4-FFF2-40B4-BE49-F238E27FC236}">
                        <a16:creationId xmlns:a16="http://schemas.microsoft.com/office/drawing/2014/main" id="{CF720155-3680-4801-B200-A9D155EC03A0}"/>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1" name="円/楕円 314">
                    <a:extLst>
                      <a:ext uri="{FF2B5EF4-FFF2-40B4-BE49-F238E27FC236}">
                        <a16:creationId xmlns:a16="http://schemas.microsoft.com/office/drawing/2014/main" id="{CD56599D-3AB4-4659-B0FA-FDBCC6AE8F3C}"/>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2" name="円/楕円 315">
                    <a:extLst>
                      <a:ext uri="{FF2B5EF4-FFF2-40B4-BE49-F238E27FC236}">
                        <a16:creationId xmlns:a16="http://schemas.microsoft.com/office/drawing/2014/main" id="{C56D4BDB-D5C1-4CD8-83D1-DB0F3FCD1A5F}"/>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3" name="円/楕円 316">
                    <a:extLst>
                      <a:ext uri="{FF2B5EF4-FFF2-40B4-BE49-F238E27FC236}">
                        <a16:creationId xmlns:a16="http://schemas.microsoft.com/office/drawing/2014/main" id="{7D38607E-F066-4E3D-BFC8-FD570B9661D8}"/>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4" name="円/楕円 317">
                    <a:extLst>
                      <a:ext uri="{FF2B5EF4-FFF2-40B4-BE49-F238E27FC236}">
                        <a16:creationId xmlns:a16="http://schemas.microsoft.com/office/drawing/2014/main" id="{6ED95A12-3013-4581-8E20-8C80A91B66A6}"/>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5" name="フリーフォーム 318">
                    <a:extLst>
                      <a:ext uri="{FF2B5EF4-FFF2-40B4-BE49-F238E27FC236}">
                        <a16:creationId xmlns:a16="http://schemas.microsoft.com/office/drawing/2014/main" id="{D8BE0C01-4AA9-471B-B62E-78C58A1C4C51}"/>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26" name="フリーフォーム 319">
                    <a:extLst>
                      <a:ext uri="{FF2B5EF4-FFF2-40B4-BE49-F238E27FC236}">
                        <a16:creationId xmlns:a16="http://schemas.microsoft.com/office/drawing/2014/main" id="{3B01C356-FB43-4D22-8FD5-7518F61149E8}"/>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512" name="グループ化 511">
                  <a:extLst>
                    <a:ext uri="{FF2B5EF4-FFF2-40B4-BE49-F238E27FC236}">
                      <a16:creationId xmlns:a16="http://schemas.microsoft.com/office/drawing/2014/main" id="{3EFD36B2-3378-428D-B752-D16ED7F2FF59}"/>
                    </a:ext>
                  </a:extLst>
                </p:cNvPr>
                <p:cNvGrpSpPr/>
                <p:nvPr/>
              </p:nvGrpSpPr>
              <p:grpSpPr>
                <a:xfrm>
                  <a:off x="5677991" y="3977781"/>
                  <a:ext cx="967762" cy="1310419"/>
                  <a:chOff x="5676967" y="3977781"/>
                  <a:chExt cx="967762" cy="1310419"/>
                </a:xfrm>
              </p:grpSpPr>
              <p:grpSp>
                <p:nvGrpSpPr>
                  <p:cNvPr id="513" name="グループ化 512">
                    <a:extLst>
                      <a:ext uri="{FF2B5EF4-FFF2-40B4-BE49-F238E27FC236}">
                        <a16:creationId xmlns:a16="http://schemas.microsoft.com/office/drawing/2014/main" id="{192AFA9A-B40A-4BB1-8A19-31E738E2FDF3}"/>
                      </a:ext>
                    </a:extLst>
                  </p:cNvPr>
                  <p:cNvGrpSpPr/>
                  <p:nvPr/>
                </p:nvGrpSpPr>
                <p:grpSpPr>
                  <a:xfrm>
                    <a:off x="5676967" y="3977781"/>
                    <a:ext cx="640022" cy="606192"/>
                    <a:chOff x="1075829" y="3395202"/>
                    <a:chExt cx="979386" cy="927618"/>
                  </a:xfrm>
                </p:grpSpPr>
                <p:cxnSp>
                  <p:nvCxnSpPr>
                    <p:cNvPr id="517" name="直線コネクタ 516">
                      <a:extLst>
                        <a:ext uri="{FF2B5EF4-FFF2-40B4-BE49-F238E27FC236}">
                          <a16:creationId xmlns:a16="http://schemas.microsoft.com/office/drawing/2014/main" id="{91834703-BE99-433D-A64E-56EA82519FF7}"/>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8" name="直線コネクタ 517">
                      <a:extLst>
                        <a:ext uri="{FF2B5EF4-FFF2-40B4-BE49-F238E27FC236}">
                          <a16:creationId xmlns:a16="http://schemas.microsoft.com/office/drawing/2014/main" id="{3D0345C9-129C-46D1-A96C-37C59523B59D}"/>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14" name="グループ化 513">
                    <a:extLst>
                      <a:ext uri="{FF2B5EF4-FFF2-40B4-BE49-F238E27FC236}">
                        <a16:creationId xmlns:a16="http://schemas.microsoft.com/office/drawing/2014/main" id="{C04C412C-1760-4DBF-AEEF-AF8D70E09665}"/>
                      </a:ext>
                    </a:extLst>
                  </p:cNvPr>
                  <p:cNvGrpSpPr/>
                  <p:nvPr/>
                </p:nvGrpSpPr>
                <p:grpSpPr>
                  <a:xfrm flipH="1" flipV="1">
                    <a:off x="6004707" y="4682008"/>
                    <a:ext cx="640022" cy="606192"/>
                    <a:chOff x="1075829" y="3395202"/>
                    <a:chExt cx="979386" cy="927618"/>
                  </a:xfrm>
                </p:grpSpPr>
                <p:cxnSp>
                  <p:nvCxnSpPr>
                    <p:cNvPr id="515" name="直線コネクタ 514">
                      <a:extLst>
                        <a:ext uri="{FF2B5EF4-FFF2-40B4-BE49-F238E27FC236}">
                          <a16:creationId xmlns:a16="http://schemas.microsoft.com/office/drawing/2014/main" id="{B5A4A771-34FB-47C4-8AD7-149F57DD3C4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6" name="直線コネクタ 515">
                      <a:extLst>
                        <a:ext uri="{FF2B5EF4-FFF2-40B4-BE49-F238E27FC236}">
                          <a16:creationId xmlns:a16="http://schemas.microsoft.com/office/drawing/2014/main" id="{22F92663-D3C0-4080-B723-24DB91AC654A}"/>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05" name="フリーフォーム 298">
                <a:extLst>
                  <a:ext uri="{FF2B5EF4-FFF2-40B4-BE49-F238E27FC236}">
                    <a16:creationId xmlns:a16="http://schemas.microsoft.com/office/drawing/2014/main" id="{1C85622A-8037-4486-A6CE-67B844B02FEF}"/>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574" name="テキスト ボックス 573">
            <a:extLst>
              <a:ext uri="{FF2B5EF4-FFF2-40B4-BE49-F238E27FC236}">
                <a16:creationId xmlns:a16="http://schemas.microsoft.com/office/drawing/2014/main" id="{579C1B56-EB0D-4CA6-A1E1-DFEF6B555E33}"/>
              </a:ext>
            </a:extLst>
          </p:cNvPr>
          <p:cNvSpPr txBox="1"/>
          <p:nvPr/>
        </p:nvSpPr>
        <p:spPr>
          <a:xfrm>
            <a:off x="9498218" y="811717"/>
            <a:ext cx="1795363"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広告主様ホームページ</a:t>
            </a:r>
          </a:p>
        </p:txBody>
      </p:sp>
      <p:sp>
        <p:nvSpPr>
          <p:cNvPr id="602" name="テキスト ボックス 601">
            <a:extLst>
              <a:ext uri="{FF2B5EF4-FFF2-40B4-BE49-F238E27FC236}">
                <a16:creationId xmlns:a16="http://schemas.microsoft.com/office/drawing/2014/main" id="{D971B968-9CCB-4CE7-929E-8C481946DC19}"/>
              </a:ext>
            </a:extLst>
          </p:cNvPr>
          <p:cNvSpPr txBox="1"/>
          <p:nvPr/>
        </p:nvSpPr>
        <p:spPr>
          <a:xfrm>
            <a:off x="6524086" y="4835693"/>
            <a:ext cx="5140783" cy="1533048"/>
          </a:xfrm>
          <a:prstGeom prst="rect">
            <a:avLst/>
          </a:prstGeom>
          <a:noFill/>
        </p:spPr>
        <p:txBody>
          <a:bodyPr wrap="square" lIns="0" tIns="0" rIns="0" bIns="0" rtlCol="0" anchor="t">
            <a:spAutoFit/>
          </a:bodyPr>
          <a:lstStyle/>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定型フォーマットのデザインでの掲載となります。デザインを指定することはできません。</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記事本数は１本のみの商品です。</a:t>
            </a:r>
          </a:p>
          <a:p>
            <a:pPr marL="99060" indent="-99060" algn="l" defTabSz="914358" rtl="0">
              <a:lnSpc>
                <a:spcPct val="114000"/>
              </a:lnSpc>
              <a:spcBef>
                <a:spcPts val="200"/>
              </a:spcBef>
              <a:buFont typeface="Arial" panose="020B0604020202020204" pitchFamily="34" charset="0"/>
              <a:buChar char="•"/>
              <a:defRPr/>
            </a:pP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2</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万</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保証の場合、誘導期間は約</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1</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か月です。その他の</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保証の場合は担当営業までお問い合わせください。</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spcBef>
                <a:spcPts val="200"/>
              </a:spcBef>
              <a:defRPr/>
            </a:pPr>
            <a:endParaRPr kumimoji="1" lang="en-US" altLang="ja-JP" sz="3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著名人ブッキングや取材を伴う制作、二次利用、外部誘導、分析タグの設置は別途お見積もりいたします。</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予定稿での制作期間も含みますので、早めにご準備することは可能です。ただし、見積りよりも短い制作期間をご希望の際は、特急料金</a:t>
            </a:r>
            <a:r>
              <a:rPr kumimoji="1" lang="en-US" altLang="ja-JP" sz="700" kern="1200" dirty="0">
                <a:solidFill>
                  <a:srgbClr val="787871"/>
                </a:solidFill>
                <a:latin typeface="游ゴシック"/>
                <a:ea typeface="游ゴシック"/>
                <a:cs typeface="+mn-cs"/>
              </a:rPr>
              <a:t>(N30</a:t>
            </a:r>
            <a:r>
              <a:rPr kumimoji="1" lang="ja-JP" altLang="en-US" sz="700" kern="1200" dirty="0">
                <a:solidFill>
                  <a:srgbClr val="787871"/>
                </a:solidFill>
                <a:latin typeface="游ゴシック"/>
                <a:ea typeface="游ゴシック"/>
                <a:cs typeface="+mn-cs"/>
              </a:rPr>
              <a:t>万円～</a:t>
            </a:r>
            <a:r>
              <a:rPr kumimoji="1" lang="en-US" altLang="ja-JP" sz="700" kern="1200" dirty="0">
                <a:solidFill>
                  <a:srgbClr val="787871"/>
                </a:solidFill>
                <a:latin typeface="游ゴシック"/>
                <a:ea typeface="游ゴシック"/>
                <a:cs typeface="+mn-cs"/>
              </a:rPr>
              <a:t>)</a:t>
            </a:r>
            <a:r>
              <a:rPr kumimoji="1" lang="ja-JP" altLang="en-US" sz="700" kern="1200" dirty="0">
                <a:solidFill>
                  <a:srgbClr val="787871"/>
                </a:solidFill>
                <a:latin typeface="游ゴシック"/>
                <a:ea typeface="游ゴシック"/>
                <a:cs typeface="+mn-cs"/>
              </a:rPr>
              <a:t>をご案内します。</a:t>
            </a:r>
            <a:endParaRPr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誘導終了後も記事は公開されます。誘導終了後に非公開をご希望される場合は事前にお申し付けください。</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外部誘導は弊社経由での発注となります。もし広告主様独自で外部誘導をかける希望がある場合は原則</a:t>
            </a:r>
            <a:r>
              <a:rPr kumimoji="1" lang="en-US" altLang="ja-JP" sz="700" kern="1200" dirty="0">
                <a:solidFill>
                  <a:srgbClr val="787871"/>
                </a:solidFill>
                <a:latin typeface="游ゴシック"/>
                <a:ea typeface="游ゴシック"/>
                <a:cs typeface="+mn-cs"/>
              </a:rPr>
              <a:t>NG</a:t>
            </a:r>
            <a:r>
              <a:rPr kumimoji="1" lang="ja-JP" altLang="en-US" sz="700" kern="1200" dirty="0">
                <a:solidFill>
                  <a:srgbClr val="787871"/>
                </a:solidFill>
                <a:latin typeface="游ゴシック"/>
                <a:ea typeface="游ゴシック"/>
                <a:cs typeface="+mn-cs"/>
              </a:rPr>
              <a:t>ですが担当者にお問合せください。</a:t>
            </a:r>
            <a:endParaRPr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誘導枠の表示回数やクリック数などのレポートは出ません。</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p:txBody>
      </p:sp>
      <p:sp>
        <p:nvSpPr>
          <p:cNvPr id="396" name="正方形/長方形 395">
            <a:extLst>
              <a:ext uri="{FF2B5EF4-FFF2-40B4-BE49-F238E27FC236}">
                <a16:creationId xmlns:a16="http://schemas.microsoft.com/office/drawing/2014/main" id="{61AC6322-6C99-418E-B1D4-6CE7E6505840}"/>
              </a:ext>
            </a:extLst>
          </p:cNvPr>
          <p:cNvSpPr/>
          <p:nvPr/>
        </p:nvSpPr>
        <p:spPr>
          <a:xfrm>
            <a:off x="6524426" y="1230498"/>
            <a:ext cx="2008400" cy="3228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98" name="テキスト ボックス 397">
            <a:extLst>
              <a:ext uri="{FF2B5EF4-FFF2-40B4-BE49-F238E27FC236}">
                <a16:creationId xmlns:a16="http://schemas.microsoft.com/office/drawing/2014/main" id="{C3F245CD-76C2-4AE1-BC4C-B8EF9AAB2313}"/>
              </a:ext>
            </a:extLst>
          </p:cNvPr>
          <p:cNvSpPr txBox="1"/>
          <p:nvPr/>
        </p:nvSpPr>
        <p:spPr>
          <a:xfrm>
            <a:off x="6900249" y="811717"/>
            <a:ext cx="1256754"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タイアップ広告</a:t>
            </a:r>
          </a:p>
        </p:txBody>
      </p:sp>
      <p:sp>
        <p:nvSpPr>
          <p:cNvPr id="400" name="テキスト ボックス 399">
            <a:extLst>
              <a:ext uri="{FF2B5EF4-FFF2-40B4-BE49-F238E27FC236}">
                <a16:creationId xmlns:a16="http://schemas.microsoft.com/office/drawing/2014/main" id="{F8E2DD10-713E-4339-BAD8-7B2B999DF53B}"/>
              </a:ext>
            </a:extLst>
          </p:cNvPr>
          <p:cNvSpPr txBox="1"/>
          <p:nvPr/>
        </p:nvSpPr>
        <p:spPr>
          <a:xfrm>
            <a:off x="6824161" y="5367560"/>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nvGrpSpPr>
          <p:cNvPr id="11" name="グループ化 10">
            <a:extLst>
              <a:ext uri="{FF2B5EF4-FFF2-40B4-BE49-F238E27FC236}">
                <a16:creationId xmlns:a16="http://schemas.microsoft.com/office/drawing/2014/main" id="{5F547AFF-7C3C-EF67-DD38-F3247AF5FA13}"/>
              </a:ext>
            </a:extLst>
          </p:cNvPr>
          <p:cNvGrpSpPr/>
          <p:nvPr/>
        </p:nvGrpSpPr>
        <p:grpSpPr>
          <a:xfrm>
            <a:off x="6729065" y="1412610"/>
            <a:ext cx="1642583" cy="2895354"/>
            <a:chOff x="9576545" y="3462749"/>
            <a:chExt cx="3215118" cy="5667236"/>
          </a:xfrm>
        </p:grpSpPr>
        <p:pic>
          <p:nvPicPr>
            <p:cNvPr id="402" name="図 401" descr="グラフィカル ユーザー インターフェイス, アプリケーション&#10;&#10;自動的に生成された説明">
              <a:extLst>
                <a:ext uri="{FF2B5EF4-FFF2-40B4-BE49-F238E27FC236}">
                  <a16:creationId xmlns:a16="http://schemas.microsoft.com/office/drawing/2014/main" id="{DE5BEA06-2355-42CA-8CB4-E9626F4347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09559" y="3462749"/>
              <a:ext cx="2963003" cy="5667236"/>
            </a:xfrm>
            <a:prstGeom prst="rect">
              <a:avLst/>
            </a:prstGeom>
            <a:ln w="6350">
              <a:solidFill>
                <a:schemeClr val="accent3">
                  <a:lumMod val="60000"/>
                  <a:lumOff val="40000"/>
                </a:schemeClr>
              </a:solidFill>
            </a:ln>
          </p:spPr>
        </p:pic>
        <p:grpSp>
          <p:nvGrpSpPr>
            <p:cNvPr id="403" name="グループ化 402">
              <a:extLst>
                <a:ext uri="{FF2B5EF4-FFF2-40B4-BE49-F238E27FC236}">
                  <a16:creationId xmlns:a16="http://schemas.microsoft.com/office/drawing/2014/main" id="{46D5386D-8097-466A-94BE-708299F89E69}"/>
                </a:ext>
              </a:extLst>
            </p:cNvPr>
            <p:cNvGrpSpPr/>
            <p:nvPr/>
          </p:nvGrpSpPr>
          <p:grpSpPr>
            <a:xfrm>
              <a:off x="9576545" y="7675876"/>
              <a:ext cx="3215118" cy="262896"/>
              <a:chOff x="445491" y="4115955"/>
              <a:chExt cx="1676204" cy="134016"/>
            </a:xfrm>
          </p:grpSpPr>
          <p:sp>
            <p:nvSpPr>
              <p:cNvPr id="404" name="フリーフォーム 559">
                <a:extLst>
                  <a:ext uri="{FF2B5EF4-FFF2-40B4-BE49-F238E27FC236}">
                    <a16:creationId xmlns:a16="http://schemas.microsoft.com/office/drawing/2014/main" id="{F4B3BB00-5E0C-455B-A2C3-FAC4C5A7E03F}"/>
                  </a:ext>
                </a:extLst>
              </p:cNvPr>
              <p:cNvSpPr/>
              <p:nvPr/>
            </p:nvSpPr>
            <p:spPr>
              <a:xfrm>
                <a:off x="449127" y="4127093"/>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5" name="フリーフォーム 560">
                <a:extLst>
                  <a:ext uri="{FF2B5EF4-FFF2-40B4-BE49-F238E27FC236}">
                    <a16:creationId xmlns:a16="http://schemas.microsoft.com/office/drawing/2014/main" id="{4B3E6D7F-53D4-446D-AFC2-1B233A0BB8E5}"/>
                  </a:ext>
                </a:extLst>
              </p:cNvPr>
              <p:cNvSpPr/>
              <p:nvPr/>
            </p:nvSpPr>
            <p:spPr>
              <a:xfrm>
                <a:off x="449127" y="41159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6" name="フリーフォーム 561">
                <a:extLst>
                  <a:ext uri="{FF2B5EF4-FFF2-40B4-BE49-F238E27FC236}">
                    <a16:creationId xmlns:a16="http://schemas.microsoft.com/office/drawing/2014/main" id="{1EB86C38-AD14-4CE7-901A-A8EB24222CEE}"/>
                  </a:ext>
                </a:extLst>
              </p:cNvPr>
              <p:cNvSpPr/>
              <p:nvPr/>
            </p:nvSpPr>
            <p:spPr>
              <a:xfrm>
                <a:off x="445491" y="414606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sp>
        <p:nvSpPr>
          <p:cNvPr id="416" name="正方形/長方形 415">
            <a:extLst>
              <a:ext uri="{FF2B5EF4-FFF2-40B4-BE49-F238E27FC236}">
                <a16:creationId xmlns:a16="http://schemas.microsoft.com/office/drawing/2014/main" id="{062B6BD3-7162-48AA-A799-6D36CF4B8B48}"/>
              </a:ext>
            </a:extLst>
          </p:cNvPr>
          <p:cNvSpPr/>
          <p:nvPr/>
        </p:nvSpPr>
        <p:spPr>
          <a:xfrm>
            <a:off x="547167" y="1230498"/>
            <a:ext cx="5525539" cy="3240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7" name="テキスト ボックス 416">
            <a:extLst>
              <a:ext uri="{FF2B5EF4-FFF2-40B4-BE49-F238E27FC236}">
                <a16:creationId xmlns:a16="http://schemas.microsoft.com/office/drawing/2014/main" id="{7CA7B096-9ABD-4F45-BFB7-8D84A8F2B4DB}"/>
              </a:ext>
            </a:extLst>
          </p:cNvPr>
          <p:cNvSpPr txBox="1"/>
          <p:nvPr/>
        </p:nvSpPr>
        <p:spPr>
          <a:xfrm>
            <a:off x="1649287" y="811717"/>
            <a:ext cx="538609"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誘導枠</a:t>
            </a:r>
          </a:p>
        </p:txBody>
      </p:sp>
      <p:sp>
        <p:nvSpPr>
          <p:cNvPr id="777" name="テキスト ボックス 776">
            <a:extLst>
              <a:ext uri="{FF2B5EF4-FFF2-40B4-BE49-F238E27FC236}">
                <a16:creationId xmlns:a16="http://schemas.microsoft.com/office/drawing/2014/main" id="{96DC961C-6948-46A6-BA28-5B22032864E2}"/>
              </a:ext>
            </a:extLst>
          </p:cNvPr>
          <p:cNvSpPr txBox="1"/>
          <p:nvPr/>
        </p:nvSpPr>
        <p:spPr>
          <a:xfrm>
            <a:off x="2367610" y="858182"/>
            <a:ext cx="3705096" cy="161583"/>
          </a:xfrm>
          <a:prstGeom prst="rect">
            <a:avLst/>
          </a:prstGeom>
          <a:noFill/>
        </p:spPr>
        <p:txBody>
          <a:bodyPr wrap="square" lIns="0" tIns="0" rIns="0" bIns="0" rtlCol="0" anchor="t" anchorCtr="0">
            <a:spAutoFit/>
          </a:bodyPr>
          <a:lstStyle/>
          <a:p>
            <a:pPr algn="l" defTabSz="914358" rtl="0">
              <a:defRPr/>
            </a:pPr>
            <a:r>
              <a:rPr kumimoji="1" lang="ja-JP" altLang="en-US" sz="1050" kern="1200">
                <a:solidFill>
                  <a:prstClr val="black"/>
                </a:solidFill>
                <a:latin typeface="游ゴシック" panose="020B0400000000000000" pitchFamily="50" charset="-128"/>
                <a:ea typeface="游ゴシック" panose="020B0400000000000000" pitchFamily="50" charset="-128"/>
                <a:cs typeface="+mn-cs"/>
              </a:rPr>
              <a:t>テキスト・バナーなど様々な枠から誘導をかけます</a:t>
            </a:r>
            <a:endParaRPr kumimoji="1" lang="en-US" altLang="ja-JP" sz="1050" kern="1200">
              <a:solidFill>
                <a:prstClr val="black"/>
              </a:solidFill>
              <a:latin typeface="游ゴシック" panose="020B0400000000000000" pitchFamily="50" charset="-128"/>
              <a:ea typeface="游ゴシック" panose="020B0400000000000000" pitchFamily="50" charset="-128"/>
              <a:cs typeface="+mn-cs"/>
            </a:endParaRPr>
          </a:p>
        </p:txBody>
      </p:sp>
      <p:cxnSp>
        <p:nvCxnSpPr>
          <p:cNvPr id="815" name="直線コネクタ 814">
            <a:extLst>
              <a:ext uri="{FF2B5EF4-FFF2-40B4-BE49-F238E27FC236}">
                <a16:creationId xmlns:a16="http://schemas.microsoft.com/office/drawing/2014/main" id="{9532FE28-41FF-7947-B769-A013DAE1D64B}"/>
              </a:ext>
            </a:extLst>
          </p:cNvPr>
          <p:cNvCxnSpPr>
            <a:cxnSpLocks/>
          </p:cNvCxnSpPr>
          <p:nvPr/>
        </p:nvCxnSpPr>
        <p:spPr>
          <a:xfrm>
            <a:off x="547168" y="1090391"/>
            <a:ext cx="5525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6" name="直線コネクタ 815">
            <a:extLst>
              <a:ext uri="{FF2B5EF4-FFF2-40B4-BE49-F238E27FC236}">
                <a16:creationId xmlns:a16="http://schemas.microsoft.com/office/drawing/2014/main" id="{8B48C96B-CAD2-A145-87E7-8CF401D976E9}"/>
              </a:ext>
            </a:extLst>
          </p:cNvPr>
          <p:cNvCxnSpPr>
            <a:cxnSpLocks/>
          </p:cNvCxnSpPr>
          <p:nvPr/>
        </p:nvCxnSpPr>
        <p:spPr>
          <a:xfrm>
            <a:off x="6524426" y="1090391"/>
            <a:ext cx="20084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7" name="直線コネクタ 816">
            <a:extLst>
              <a:ext uri="{FF2B5EF4-FFF2-40B4-BE49-F238E27FC236}">
                <a16:creationId xmlns:a16="http://schemas.microsoft.com/office/drawing/2014/main" id="{99D2BBC1-4A1C-BF40-96A9-ADBC06CF64B3}"/>
              </a:ext>
            </a:extLst>
          </p:cNvPr>
          <p:cNvCxnSpPr>
            <a:cxnSpLocks/>
          </p:cNvCxnSpPr>
          <p:nvPr/>
        </p:nvCxnSpPr>
        <p:spPr>
          <a:xfrm>
            <a:off x="9093495" y="1090391"/>
            <a:ext cx="237091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75" name="テキスト ボックス 774">
            <a:extLst>
              <a:ext uri="{FF2B5EF4-FFF2-40B4-BE49-F238E27FC236}">
                <a16:creationId xmlns:a16="http://schemas.microsoft.com/office/drawing/2014/main" id="{C86FE897-2749-4E11-B78A-8722C51FB1AA}"/>
              </a:ext>
            </a:extLst>
          </p:cNvPr>
          <p:cNvSpPr txBox="1"/>
          <p:nvPr/>
        </p:nvSpPr>
        <p:spPr>
          <a:xfrm>
            <a:off x="1014478" y="1407346"/>
            <a:ext cx="1957731" cy="153931"/>
          </a:xfrm>
          <a:prstGeom prst="roundRect">
            <a:avLst>
              <a:gd name="adj" fmla="val 50000"/>
            </a:avLst>
          </a:prstGeom>
          <a:solidFill>
            <a:schemeClr val="tx1"/>
          </a:solidFill>
        </p:spPr>
        <p:txBody>
          <a:bodyPr wrap="none" lIns="0" tIns="35998" rIns="0" bIns="35998" rtlCol="0" anchor="ctr" anchorCtr="0">
            <a:noAutofit/>
          </a:bodyPr>
          <a:lstStyle/>
          <a:p>
            <a:pPr algn="ctr" defTabSz="914358" rtl="0">
              <a:spcBef>
                <a:spcPts val="300"/>
              </a:spcBef>
              <a:defRPr/>
            </a:pPr>
            <a:r>
              <a:rPr kumimoji="1" lang="ja-JP" altLang="en-US" sz="900" b="1" kern="1200" spc="300">
                <a:solidFill>
                  <a:prstClr val="white"/>
                </a:solidFill>
                <a:latin typeface="游ゴシック" panose="020B0400000000000000" pitchFamily="50" charset="-128"/>
                <a:ea typeface="游ゴシック" panose="020B0400000000000000" pitchFamily="50" charset="-128"/>
                <a:cs typeface="+mn-cs"/>
              </a:rPr>
              <a:t>トップページ</a:t>
            </a:r>
            <a:endParaRPr kumimoji="1" lang="en-US" altLang="ja-JP" sz="900" b="1" kern="1200" spc="300">
              <a:solidFill>
                <a:prstClr val="white"/>
              </a:solidFill>
              <a:latin typeface="游ゴシック" panose="020B0400000000000000" pitchFamily="50" charset="-128"/>
              <a:ea typeface="游ゴシック" panose="020B0400000000000000" pitchFamily="50" charset="-128"/>
              <a:cs typeface="+mn-cs"/>
            </a:endParaRPr>
          </a:p>
        </p:txBody>
      </p:sp>
      <p:sp>
        <p:nvSpPr>
          <p:cNvPr id="776" name="テキスト ボックス 775">
            <a:extLst>
              <a:ext uri="{FF2B5EF4-FFF2-40B4-BE49-F238E27FC236}">
                <a16:creationId xmlns:a16="http://schemas.microsoft.com/office/drawing/2014/main" id="{15B0925F-8C1C-497D-B7F5-CFE18816B164}"/>
              </a:ext>
            </a:extLst>
          </p:cNvPr>
          <p:cNvSpPr txBox="1"/>
          <p:nvPr/>
        </p:nvSpPr>
        <p:spPr>
          <a:xfrm>
            <a:off x="3522737" y="1407802"/>
            <a:ext cx="1957731" cy="153932"/>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b="1" kern="1200" spc="300">
                <a:solidFill>
                  <a:prstClr val="white"/>
                </a:solidFill>
                <a:latin typeface="游ゴシック" panose="020B0400000000000000" pitchFamily="50" charset="-128"/>
                <a:ea typeface="游ゴシック" panose="020B0400000000000000" pitchFamily="50" charset="-128"/>
                <a:cs typeface="+mn-cs"/>
              </a:rPr>
              <a:t>編集記事</a:t>
            </a:r>
            <a:endParaRPr kumimoji="1" lang="en-US" altLang="ja-JP" b="1" kern="1200" spc="300">
              <a:solidFill>
                <a:prstClr val="white"/>
              </a:solidFill>
              <a:latin typeface="游ゴシック" panose="020B0400000000000000" pitchFamily="50" charset="-128"/>
              <a:ea typeface="游ゴシック" panose="020B0400000000000000" pitchFamily="50" charset="-128"/>
              <a:cs typeface="+mn-cs"/>
            </a:endParaRPr>
          </a:p>
        </p:txBody>
      </p:sp>
      <p:grpSp>
        <p:nvGrpSpPr>
          <p:cNvPr id="19" name="グループ化 18">
            <a:extLst>
              <a:ext uri="{FF2B5EF4-FFF2-40B4-BE49-F238E27FC236}">
                <a16:creationId xmlns:a16="http://schemas.microsoft.com/office/drawing/2014/main" id="{D26E7EC0-05C3-8617-E35D-5F27D45D00A5}"/>
              </a:ext>
            </a:extLst>
          </p:cNvPr>
          <p:cNvGrpSpPr/>
          <p:nvPr/>
        </p:nvGrpSpPr>
        <p:grpSpPr>
          <a:xfrm>
            <a:off x="1014478" y="1652258"/>
            <a:ext cx="4467957" cy="1082095"/>
            <a:chOff x="1866791" y="2683564"/>
            <a:chExt cx="6066884" cy="1469339"/>
          </a:xfrm>
        </p:grpSpPr>
        <p:grpSp>
          <p:nvGrpSpPr>
            <p:cNvPr id="418" name="グループ化 417">
              <a:extLst>
                <a:ext uri="{FF2B5EF4-FFF2-40B4-BE49-F238E27FC236}">
                  <a16:creationId xmlns:a16="http://schemas.microsoft.com/office/drawing/2014/main" id="{258745B2-135B-4C13-B788-071FB05C4B15}"/>
                </a:ext>
              </a:extLst>
            </p:cNvPr>
            <p:cNvGrpSpPr/>
            <p:nvPr/>
          </p:nvGrpSpPr>
          <p:grpSpPr>
            <a:xfrm>
              <a:off x="1866791" y="2683564"/>
              <a:ext cx="2658335" cy="1469339"/>
              <a:chOff x="431756" y="1910540"/>
              <a:chExt cx="1661793" cy="918521"/>
            </a:xfrm>
          </p:grpSpPr>
          <p:grpSp>
            <p:nvGrpSpPr>
              <p:cNvPr id="419" name="グループ化 418">
                <a:extLst>
                  <a:ext uri="{FF2B5EF4-FFF2-40B4-BE49-F238E27FC236}">
                    <a16:creationId xmlns:a16="http://schemas.microsoft.com/office/drawing/2014/main" id="{A7A0740A-F819-4598-B66F-612AE0800BDD}"/>
                  </a:ext>
                </a:extLst>
              </p:cNvPr>
              <p:cNvGrpSpPr>
                <a:grpSpLocks noChangeAspect="1"/>
              </p:cNvGrpSpPr>
              <p:nvPr/>
            </p:nvGrpSpPr>
            <p:grpSpPr>
              <a:xfrm>
                <a:off x="989926" y="2235061"/>
                <a:ext cx="1084817" cy="594000"/>
                <a:chOff x="-161666" y="2365305"/>
                <a:chExt cx="7062362" cy="3867053"/>
              </a:xfrm>
            </p:grpSpPr>
            <p:grpSp>
              <p:nvGrpSpPr>
                <p:cNvPr id="487" name="グループ化 486">
                  <a:extLst>
                    <a:ext uri="{FF2B5EF4-FFF2-40B4-BE49-F238E27FC236}">
                      <a16:creationId xmlns:a16="http://schemas.microsoft.com/office/drawing/2014/main" id="{38DF669F-22C3-4BDA-A333-0D80BD3A7B88}"/>
                    </a:ext>
                  </a:extLst>
                </p:cNvPr>
                <p:cNvGrpSpPr/>
                <p:nvPr/>
              </p:nvGrpSpPr>
              <p:grpSpPr>
                <a:xfrm>
                  <a:off x="-161666" y="2365305"/>
                  <a:ext cx="6600987" cy="3867053"/>
                  <a:chOff x="-161666" y="2365305"/>
                  <a:chExt cx="6600987" cy="3867053"/>
                </a:xfrm>
              </p:grpSpPr>
              <p:grpSp>
                <p:nvGrpSpPr>
                  <p:cNvPr id="663" name="グループ化 662">
                    <a:extLst>
                      <a:ext uri="{FF2B5EF4-FFF2-40B4-BE49-F238E27FC236}">
                        <a16:creationId xmlns:a16="http://schemas.microsoft.com/office/drawing/2014/main" id="{7E81AD2F-64CD-4E12-818D-7057B2CFFE3B}"/>
                      </a:ext>
                    </a:extLst>
                  </p:cNvPr>
                  <p:cNvGrpSpPr/>
                  <p:nvPr/>
                </p:nvGrpSpPr>
                <p:grpSpPr>
                  <a:xfrm>
                    <a:off x="-161666" y="2365305"/>
                    <a:ext cx="6600987" cy="3867053"/>
                    <a:chOff x="-161666" y="2365305"/>
                    <a:chExt cx="6600987" cy="3867053"/>
                  </a:xfrm>
                </p:grpSpPr>
                <p:sp>
                  <p:nvSpPr>
                    <p:cNvPr id="697" name="フリーフォーム 362">
                      <a:extLst>
                        <a:ext uri="{FF2B5EF4-FFF2-40B4-BE49-F238E27FC236}">
                          <a16:creationId xmlns:a16="http://schemas.microsoft.com/office/drawing/2014/main" id="{3898F1DF-5F93-4817-A48A-75739E177B79}"/>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8" name="フリーフォーム 363">
                      <a:extLst>
                        <a:ext uri="{FF2B5EF4-FFF2-40B4-BE49-F238E27FC236}">
                          <a16:creationId xmlns:a16="http://schemas.microsoft.com/office/drawing/2014/main" id="{41FBE2B0-63F1-4F24-BA84-45F3017D00BB}"/>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9" name="フリーフォーム 364">
                      <a:extLst>
                        <a:ext uri="{FF2B5EF4-FFF2-40B4-BE49-F238E27FC236}">
                          <a16:creationId xmlns:a16="http://schemas.microsoft.com/office/drawing/2014/main" id="{933BE94E-DC27-4E53-9B6A-DBA5874F7A85}"/>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700" name="フリーフォーム 365">
                      <a:extLst>
                        <a:ext uri="{FF2B5EF4-FFF2-40B4-BE49-F238E27FC236}">
                          <a16:creationId xmlns:a16="http://schemas.microsoft.com/office/drawing/2014/main" id="{5E37FDB3-FB54-4AA0-81F6-3FC56239E64A}"/>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701" name="正方形/長方形 700">
                      <a:extLst>
                        <a:ext uri="{FF2B5EF4-FFF2-40B4-BE49-F238E27FC236}">
                          <a16:creationId xmlns:a16="http://schemas.microsoft.com/office/drawing/2014/main" id="{58DFB774-35AD-49A9-B8FC-7133F15ACA24}"/>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664" name="グループ化 663">
                    <a:extLst>
                      <a:ext uri="{FF2B5EF4-FFF2-40B4-BE49-F238E27FC236}">
                        <a16:creationId xmlns:a16="http://schemas.microsoft.com/office/drawing/2014/main" id="{21B35CCD-F23B-477D-8C0A-44A14498B689}"/>
                      </a:ext>
                    </a:extLst>
                  </p:cNvPr>
                  <p:cNvGrpSpPr/>
                  <p:nvPr/>
                </p:nvGrpSpPr>
                <p:grpSpPr>
                  <a:xfrm>
                    <a:off x="634637" y="2584616"/>
                    <a:ext cx="5008381" cy="3212526"/>
                    <a:chOff x="634637" y="2584616"/>
                    <a:chExt cx="5008381" cy="3212526"/>
                  </a:xfrm>
                </p:grpSpPr>
                <p:sp>
                  <p:nvSpPr>
                    <p:cNvPr id="665" name="正方形/長方形 664">
                      <a:extLst>
                        <a:ext uri="{FF2B5EF4-FFF2-40B4-BE49-F238E27FC236}">
                          <a16:creationId xmlns:a16="http://schemas.microsoft.com/office/drawing/2014/main" id="{16D83885-48ED-4495-BD44-24C2FC4F62F7}"/>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6" name="角丸四角形 331">
                      <a:extLst>
                        <a:ext uri="{FF2B5EF4-FFF2-40B4-BE49-F238E27FC236}">
                          <a16:creationId xmlns:a16="http://schemas.microsoft.com/office/drawing/2014/main" id="{50A875A4-03A4-4DAC-9C5E-6C81C214CB7F}"/>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7" name="正方形/長方形 666">
                      <a:extLst>
                        <a:ext uri="{FF2B5EF4-FFF2-40B4-BE49-F238E27FC236}">
                          <a16:creationId xmlns:a16="http://schemas.microsoft.com/office/drawing/2014/main" id="{C8BCD650-8813-4BB0-8171-5DDADB46EB27}"/>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68" name="グループ化 667">
                      <a:extLst>
                        <a:ext uri="{FF2B5EF4-FFF2-40B4-BE49-F238E27FC236}">
                          <a16:creationId xmlns:a16="http://schemas.microsoft.com/office/drawing/2014/main" id="{3D433731-943D-44B1-B03B-10851513E4BB}"/>
                        </a:ext>
                      </a:extLst>
                    </p:cNvPr>
                    <p:cNvGrpSpPr/>
                    <p:nvPr/>
                  </p:nvGrpSpPr>
                  <p:grpSpPr>
                    <a:xfrm>
                      <a:off x="5275532" y="2888046"/>
                      <a:ext cx="200695" cy="197638"/>
                      <a:chOff x="5618772" y="1633827"/>
                      <a:chExt cx="180000" cy="165940"/>
                    </a:xfrm>
                    <a:solidFill>
                      <a:schemeClr val="bg1">
                        <a:lumMod val="85000"/>
                      </a:schemeClr>
                    </a:solidFill>
                  </p:grpSpPr>
                  <p:sp>
                    <p:nvSpPr>
                      <p:cNvPr id="694" name="正方形/長方形 693">
                        <a:extLst>
                          <a:ext uri="{FF2B5EF4-FFF2-40B4-BE49-F238E27FC236}">
                            <a16:creationId xmlns:a16="http://schemas.microsoft.com/office/drawing/2014/main" id="{8D98DA7A-73A3-41F3-BC53-D21F0623CFD6}"/>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5" name="正方形/長方形 694">
                        <a:extLst>
                          <a:ext uri="{FF2B5EF4-FFF2-40B4-BE49-F238E27FC236}">
                            <a16:creationId xmlns:a16="http://schemas.microsoft.com/office/drawing/2014/main" id="{C462B28E-F68D-4EDE-AEF7-479446B1367E}"/>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6" name="正方形/長方形 695">
                        <a:extLst>
                          <a:ext uri="{FF2B5EF4-FFF2-40B4-BE49-F238E27FC236}">
                            <a16:creationId xmlns:a16="http://schemas.microsoft.com/office/drawing/2014/main" id="{6D70C385-EF7F-41F1-862C-CBF3327B4A52}"/>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669" name="正方形/長方形 668">
                      <a:extLst>
                        <a:ext uri="{FF2B5EF4-FFF2-40B4-BE49-F238E27FC236}">
                          <a16:creationId xmlns:a16="http://schemas.microsoft.com/office/drawing/2014/main" id="{C5548024-F4E2-4480-B41A-09FC915D6008}"/>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70" name="グループ化 669">
                      <a:extLst>
                        <a:ext uri="{FF2B5EF4-FFF2-40B4-BE49-F238E27FC236}">
                          <a16:creationId xmlns:a16="http://schemas.microsoft.com/office/drawing/2014/main" id="{F91A23D5-7CA3-4975-B815-4ED0EB4866D5}"/>
                        </a:ext>
                      </a:extLst>
                    </p:cNvPr>
                    <p:cNvGrpSpPr/>
                    <p:nvPr/>
                  </p:nvGrpSpPr>
                  <p:grpSpPr>
                    <a:xfrm>
                      <a:off x="3216837" y="3044510"/>
                      <a:ext cx="1791663" cy="41174"/>
                      <a:chOff x="3216837" y="3044510"/>
                      <a:chExt cx="1791663" cy="41174"/>
                    </a:xfrm>
                  </p:grpSpPr>
                  <p:sp>
                    <p:nvSpPr>
                      <p:cNvPr id="690" name="正方形/長方形 689">
                        <a:extLst>
                          <a:ext uri="{FF2B5EF4-FFF2-40B4-BE49-F238E27FC236}">
                            <a16:creationId xmlns:a16="http://schemas.microsoft.com/office/drawing/2014/main" id="{0DD67857-C805-4DC8-99CA-7EAF30D5936D}"/>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1" name="正方形/長方形 690">
                        <a:extLst>
                          <a:ext uri="{FF2B5EF4-FFF2-40B4-BE49-F238E27FC236}">
                            <a16:creationId xmlns:a16="http://schemas.microsoft.com/office/drawing/2014/main" id="{C835997A-6226-4A46-9CD4-335FA0F2C5FC}"/>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2" name="正方形/長方形 691">
                        <a:extLst>
                          <a:ext uri="{FF2B5EF4-FFF2-40B4-BE49-F238E27FC236}">
                            <a16:creationId xmlns:a16="http://schemas.microsoft.com/office/drawing/2014/main" id="{454092FE-09A9-45F3-AB92-2186CDCCE9F8}"/>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93" name="正方形/長方形 692">
                        <a:extLst>
                          <a:ext uri="{FF2B5EF4-FFF2-40B4-BE49-F238E27FC236}">
                            <a16:creationId xmlns:a16="http://schemas.microsoft.com/office/drawing/2014/main" id="{1FAF8EF7-98BF-4387-BE1B-7785258E0652}"/>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671" name="正方形/長方形 670">
                      <a:extLst>
                        <a:ext uri="{FF2B5EF4-FFF2-40B4-BE49-F238E27FC236}">
                          <a16:creationId xmlns:a16="http://schemas.microsoft.com/office/drawing/2014/main" id="{590E7590-5472-4715-9482-4D141DDB29BB}"/>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72" name="正方形/長方形 671">
                      <a:extLst>
                        <a:ext uri="{FF2B5EF4-FFF2-40B4-BE49-F238E27FC236}">
                          <a16:creationId xmlns:a16="http://schemas.microsoft.com/office/drawing/2014/main" id="{B0914BDB-8A67-4783-A96D-14EA2DB963C9}"/>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73" name="正方形/長方形 672">
                      <a:extLst>
                        <a:ext uri="{FF2B5EF4-FFF2-40B4-BE49-F238E27FC236}">
                          <a16:creationId xmlns:a16="http://schemas.microsoft.com/office/drawing/2014/main" id="{8CBB1CC4-3959-4BEA-9805-9FD7B326792F}"/>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74" name="グループ化 673">
                      <a:extLst>
                        <a:ext uri="{FF2B5EF4-FFF2-40B4-BE49-F238E27FC236}">
                          <a16:creationId xmlns:a16="http://schemas.microsoft.com/office/drawing/2014/main" id="{F0802FA9-77FC-4D5E-811B-5D01049DE296}"/>
                        </a:ext>
                      </a:extLst>
                    </p:cNvPr>
                    <p:cNvGrpSpPr/>
                    <p:nvPr/>
                  </p:nvGrpSpPr>
                  <p:grpSpPr>
                    <a:xfrm>
                      <a:off x="2679551" y="5250138"/>
                      <a:ext cx="918554" cy="79582"/>
                      <a:chOff x="2512794" y="5250138"/>
                      <a:chExt cx="918554" cy="79582"/>
                    </a:xfrm>
                  </p:grpSpPr>
                  <p:sp>
                    <p:nvSpPr>
                      <p:cNvPr id="682" name="円/楕円 347">
                        <a:extLst>
                          <a:ext uri="{FF2B5EF4-FFF2-40B4-BE49-F238E27FC236}">
                            <a16:creationId xmlns:a16="http://schemas.microsoft.com/office/drawing/2014/main" id="{5D77DBAA-8472-4D82-A405-3F54E198164C}"/>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3" name="円/楕円 348">
                        <a:extLst>
                          <a:ext uri="{FF2B5EF4-FFF2-40B4-BE49-F238E27FC236}">
                            <a16:creationId xmlns:a16="http://schemas.microsoft.com/office/drawing/2014/main" id="{215830B7-58B4-4EB8-8ABF-90CBC7CC77D2}"/>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4" name="円/楕円 349">
                        <a:extLst>
                          <a:ext uri="{FF2B5EF4-FFF2-40B4-BE49-F238E27FC236}">
                            <a16:creationId xmlns:a16="http://schemas.microsoft.com/office/drawing/2014/main" id="{3FBFD98C-033E-42F4-9499-2849CA2A1A36}"/>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5" name="円/楕円 350">
                        <a:extLst>
                          <a:ext uri="{FF2B5EF4-FFF2-40B4-BE49-F238E27FC236}">
                            <a16:creationId xmlns:a16="http://schemas.microsoft.com/office/drawing/2014/main" id="{77481070-EF3E-4AC5-B48B-68B2550B7910}"/>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6" name="円/楕円 351">
                        <a:extLst>
                          <a:ext uri="{FF2B5EF4-FFF2-40B4-BE49-F238E27FC236}">
                            <a16:creationId xmlns:a16="http://schemas.microsoft.com/office/drawing/2014/main" id="{43E9A66A-E2B7-459B-8AD2-B98F341CE205}"/>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7" name="円/楕円 352">
                        <a:extLst>
                          <a:ext uri="{FF2B5EF4-FFF2-40B4-BE49-F238E27FC236}">
                            <a16:creationId xmlns:a16="http://schemas.microsoft.com/office/drawing/2014/main" id="{6D8694C0-4249-4519-BC96-0710827484E2}"/>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8" name="フリーフォーム 353">
                        <a:extLst>
                          <a:ext uri="{FF2B5EF4-FFF2-40B4-BE49-F238E27FC236}">
                            <a16:creationId xmlns:a16="http://schemas.microsoft.com/office/drawing/2014/main" id="{E7D1DA8A-B670-48B1-8923-4E29C65A0374}"/>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89" name="フリーフォーム 354">
                        <a:extLst>
                          <a:ext uri="{FF2B5EF4-FFF2-40B4-BE49-F238E27FC236}">
                            <a16:creationId xmlns:a16="http://schemas.microsoft.com/office/drawing/2014/main" id="{1F804967-CBF5-46F3-956A-EB0CCB51434F}"/>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675" name="グループ化 674">
                      <a:extLst>
                        <a:ext uri="{FF2B5EF4-FFF2-40B4-BE49-F238E27FC236}">
                          <a16:creationId xmlns:a16="http://schemas.microsoft.com/office/drawing/2014/main" id="{C68F6187-AC3E-44F5-B35B-66DE846D8599}"/>
                        </a:ext>
                      </a:extLst>
                    </p:cNvPr>
                    <p:cNvGrpSpPr/>
                    <p:nvPr/>
                  </p:nvGrpSpPr>
                  <p:grpSpPr>
                    <a:xfrm>
                      <a:off x="1268669" y="3476758"/>
                      <a:ext cx="3740318" cy="1616096"/>
                      <a:chOff x="1192009" y="3418939"/>
                      <a:chExt cx="3740318" cy="1616096"/>
                    </a:xfrm>
                  </p:grpSpPr>
                  <p:grpSp>
                    <p:nvGrpSpPr>
                      <p:cNvPr id="676" name="グループ化 675">
                        <a:extLst>
                          <a:ext uri="{FF2B5EF4-FFF2-40B4-BE49-F238E27FC236}">
                            <a16:creationId xmlns:a16="http://schemas.microsoft.com/office/drawing/2014/main" id="{C6742192-3162-4EBC-ACB9-8C54BFE259CE}"/>
                          </a:ext>
                        </a:extLst>
                      </p:cNvPr>
                      <p:cNvGrpSpPr/>
                      <p:nvPr/>
                    </p:nvGrpSpPr>
                    <p:grpSpPr>
                      <a:xfrm>
                        <a:off x="1192009" y="3418939"/>
                        <a:ext cx="979386" cy="927618"/>
                        <a:chOff x="1075829" y="3395202"/>
                        <a:chExt cx="979386" cy="927618"/>
                      </a:xfrm>
                    </p:grpSpPr>
                    <p:cxnSp>
                      <p:nvCxnSpPr>
                        <p:cNvPr id="680" name="直線コネクタ 679">
                          <a:extLst>
                            <a:ext uri="{FF2B5EF4-FFF2-40B4-BE49-F238E27FC236}">
                              <a16:creationId xmlns:a16="http://schemas.microsoft.com/office/drawing/2014/main" id="{14131934-87E5-4BE3-8F7A-B26D4E8DF3AD}"/>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1" name="直線コネクタ 680">
                          <a:extLst>
                            <a:ext uri="{FF2B5EF4-FFF2-40B4-BE49-F238E27FC236}">
                              <a16:creationId xmlns:a16="http://schemas.microsoft.com/office/drawing/2014/main" id="{F957EEE2-A7F7-4511-8A3B-9759FF6AA14C}"/>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7" name="グループ化 676">
                        <a:extLst>
                          <a:ext uri="{FF2B5EF4-FFF2-40B4-BE49-F238E27FC236}">
                            <a16:creationId xmlns:a16="http://schemas.microsoft.com/office/drawing/2014/main" id="{C6638EF3-E197-400C-A4E9-37BFEC564F42}"/>
                          </a:ext>
                        </a:extLst>
                      </p:cNvPr>
                      <p:cNvGrpSpPr/>
                      <p:nvPr/>
                    </p:nvGrpSpPr>
                    <p:grpSpPr>
                      <a:xfrm flipH="1" flipV="1">
                        <a:off x="3952941" y="4107417"/>
                        <a:ext cx="979386" cy="927618"/>
                        <a:chOff x="1075829" y="3395202"/>
                        <a:chExt cx="979386" cy="927618"/>
                      </a:xfrm>
                    </p:grpSpPr>
                    <p:cxnSp>
                      <p:nvCxnSpPr>
                        <p:cNvPr id="678" name="直線コネクタ 677">
                          <a:extLst>
                            <a:ext uri="{FF2B5EF4-FFF2-40B4-BE49-F238E27FC236}">
                              <a16:creationId xmlns:a16="http://schemas.microsoft.com/office/drawing/2014/main" id="{87731D78-5D23-40A6-9240-09193CDA6EA0}"/>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9" name="直線コネクタ 678">
                          <a:extLst>
                            <a:ext uri="{FF2B5EF4-FFF2-40B4-BE49-F238E27FC236}">
                              <a16:creationId xmlns:a16="http://schemas.microsoft.com/office/drawing/2014/main" id="{E7B80073-9EE0-4D9B-9752-3B66D9B84E26}"/>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488" name="グループ化 487">
                  <a:extLst>
                    <a:ext uri="{FF2B5EF4-FFF2-40B4-BE49-F238E27FC236}">
                      <a16:creationId xmlns:a16="http://schemas.microsoft.com/office/drawing/2014/main" id="{532E8954-5C47-4F0A-810B-511CD9A1B33F}"/>
                    </a:ext>
                  </a:extLst>
                </p:cNvPr>
                <p:cNvGrpSpPr/>
                <p:nvPr/>
              </p:nvGrpSpPr>
              <p:grpSpPr>
                <a:xfrm>
                  <a:off x="5424432" y="3305078"/>
                  <a:ext cx="1476264" cy="2927280"/>
                  <a:chOff x="5424432" y="3305078"/>
                  <a:chExt cx="1476264" cy="2927280"/>
                </a:xfrm>
              </p:grpSpPr>
              <p:sp>
                <p:nvSpPr>
                  <p:cNvPr id="489" name="角丸四角形 296">
                    <a:extLst>
                      <a:ext uri="{FF2B5EF4-FFF2-40B4-BE49-F238E27FC236}">
                        <a16:creationId xmlns:a16="http://schemas.microsoft.com/office/drawing/2014/main" id="{E6005369-60BE-4C42-AA62-3B4C9124990E}"/>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97" name="グループ化 496">
                    <a:extLst>
                      <a:ext uri="{FF2B5EF4-FFF2-40B4-BE49-F238E27FC236}">
                        <a16:creationId xmlns:a16="http://schemas.microsoft.com/office/drawing/2014/main" id="{CC5240A8-20F5-494F-8763-CB8B36FCC048}"/>
                      </a:ext>
                    </a:extLst>
                  </p:cNvPr>
                  <p:cNvGrpSpPr/>
                  <p:nvPr/>
                </p:nvGrpSpPr>
                <p:grpSpPr>
                  <a:xfrm>
                    <a:off x="5583361" y="3609349"/>
                    <a:ext cx="1165074" cy="2417177"/>
                    <a:chOff x="5583361" y="3521550"/>
                    <a:chExt cx="1165074" cy="2417177"/>
                  </a:xfrm>
                </p:grpSpPr>
                <p:sp>
                  <p:nvSpPr>
                    <p:cNvPr id="604" name="フリーフォーム 299">
                      <a:extLst>
                        <a:ext uri="{FF2B5EF4-FFF2-40B4-BE49-F238E27FC236}">
                          <a16:creationId xmlns:a16="http://schemas.microsoft.com/office/drawing/2014/main" id="{EFC15E40-1989-41DD-8AC2-416B45433723}"/>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05" name="グループ化 604">
                      <a:extLst>
                        <a:ext uri="{FF2B5EF4-FFF2-40B4-BE49-F238E27FC236}">
                          <a16:creationId xmlns:a16="http://schemas.microsoft.com/office/drawing/2014/main" id="{A23A7F2B-4CDC-466A-8D75-B5ACC5704AB0}"/>
                        </a:ext>
                      </a:extLst>
                    </p:cNvPr>
                    <p:cNvGrpSpPr/>
                    <p:nvPr/>
                  </p:nvGrpSpPr>
                  <p:grpSpPr>
                    <a:xfrm>
                      <a:off x="5583361" y="5701414"/>
                      <a:ext cx="1165074" cy="237313"/>
                      <a:chOff x="725858" y="4832000"/>
                      <a:chExt cx="1440000" cy="285936"/>
                    </a:xfrm>
                    <a:solidFill>
                      <a:schemeClr val="bg1">
                        <a:lumMod val="85000"/>
                      </a:schemeClr>
                    </a:solidFill>
                  </p:grpSpPr>
                  <p:sp>
                    <p:nvSpPr>
                      <p:cNvPr id="660" name="正方形/長方形 659">
                        <a:extLst>
                          <a:ext uri="{FF2B5EF4-FFF2-40B4-BE49-F238E27FC236}">
                            <a16:creationId xmlns:a16="http://schemas.microsoft.com/office/drawing/2014/main" id="{DE867647-F1DC-4DA9-AEF1-66A510531AC3}"/>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1" name="正方形/長方形 660">
                        <a:extLst>
                          <a:ext uri="{FF2B5EF4-FFF2-40B4-BE49-F238E27FC236}">
                            <a16:creationId xmlns:a16="http://schemas.microsoft.com/office/drawing/2014/main" id="{BDDABE2D-E1AB-4254-BD8F-35150B4F0918}"/>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62" name="正方形/長方形 661">
                        <a:extLst>
                          <a:ext uri="{FF2B5EF4-FFF2-40B4-BE49-F238E27FC236}">
                            <a16:creationId xmlns:a16="http://schemas.microsoft.com/office/drawing/2014/main" id="{A647099C-BD2D-46F8-9849-432F0DAF4CEE}"/>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609" name="角丸四角形 301">
                      <a:extLst>
                        <a:ext uri="{FF2B5EF4-FFF2-40B4-BE49-F238E27FC236}">
                          <a16:creationId xmlns:a16="http://schemas.microsoft.com/office/drawing/2014/main" id="{BBAA14CA-A3D9-4460-892C-898452DDD740}"/>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622" name="グループ化 621">
                      <a:extLst>
                        <a:ext uri="{FF2B5EF4-FFF2-40B4-BE49-F238E27FC236}">
                          <a16:creationId xmlns:a16="http://schemas.microsoft.com/office/drawing/2014/main" id="{6E6E126C-EC09-4A73-9962-1261AE9799F8}"/>
                        </a:ext>
                      </a:extLst>
                    </p:cNvPr>
                    <p:cNvGrpSpPr/>
                    <p:nvPr/>
                  </p:nvGrpSpPr>
                  <p:grpSpPr>
                    <a:xfrm>
                      <a:off x="5583361" y="3521550"/>
                      <a:ext cx="783250" cy="180597"/>
                      <a:chOff x="1059173" y="2959469"/>
                      <a:chExt cx="1208355" cy="278615"/>
                    </a:xfrm>
                  </p:grpSpPr>
                  <p:sp>
                    <p:nvSpPr>
                      <p:cNvPr id="658" name="角丸四角形 323">
                        <a:extLst>
                          <a:ext uri="{FF2B5EF4-FFF2-40B4-BE49-F238E27FC236}">
                            <a16:creationId xmlns:a16="http://schemas.microsoft.com/office/drawing/2014/main" id="{43E652A4-9289-45BB-B0C1-CDD0F0DABBC3}"/>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59" name="正方形/長方形 658">
                        <a:extLst>
                          <a:ext uri="{FF2B5EF4-FFF2-40B4-BE49-F238E27FC236}">
                            <a16:creationId xmlns:a16="http://schemas.microsoft.com/office/drawing/2014/main" id="{26EF5694-3D0F-4C2A-AE1E-E159FFA57A13}"/>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624" name="グループ化 623">
                      <a:extLst>
                        <a:ext uri="{FF2B5EF4-FFF2-40B4-BE49-F238E27FC236}">
                          <a16:creationId xmlns:a16="http://schemas.microsoft.com/office/drawing/2014/main" id="{5E7F3F81-8A92-4577-B065-3EB8FBD4E2B4}"/>
                        </a:ext>
                      </a:extLst>
                    </p:cNvPr>
                    <p:cNvGrpSpPr/>
                    <p:nvPr/>
                  </p:nvGrpSpPr>
                  <p:grpSpPr>
                    <a:xfrm>
                      <a:off x="6583680" y="3552559"/>
                      <a:ext cx="146973" cy="144734"/>
                      <a:chOff x="5618772" y="1633827"/>
                      <a:chExt cx="180000" cy="165940"/>
                    </a:xfrm>
                    <a:solidFill>
                      <a:schemeClr val="bg1">
                        <a:lumMod val="85000"/>
                      </a:schemeClr>
                    </a:solidFill>
                  </p:grpSpPr>
                  <p:sp>
                    <p:nvSpPr>
                      <p:cNvPr id="655" name="正方形/長方形 654">
                        <a:extLst>
                          <a:ext uri="{FF2B5EF4-FFF2-40B4-BE49-F238E27FC236}">
                            <a16:creationId xmlns:a16="http://schemas.microsoft.com/office/drawing/2014/main" id="{FBE78C03-2B9E-4372-AA93-BAF8586FAD0B}"/>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56" name="正方形/長方形 655">
                        <a:extLst>
                          <a:ext uri="{FF2B5EF4-FFF2-40B4-BE49-F238E27FC236}">
                            <a16:creationId xmlns:a16="http://schemas.microsoft.com/office/drawing/2014/main" id="{71033F21-692B-47C4-A4C3-A62B2DD2915F}"/>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657" name="正方形/長方形 656">
                        <a:extLst>
                          <a:ext uri="{FF2B5EF4-FFF2-40B4-BE49-F238E27FC236}">
                            <a16:creationId xmlns:a16="http://schemas.microsoft.com/office/drawing/2014/main" id="{72F57A53-2C68-4579-A7C9-064C4B547496}"/>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625" name="グループ化 624">
                      <a:extLst>
                        <a:ext uri="{FF2B5EF4-FFF2-40B4-BE49-F238E27FC236}">
                          <a16:creationId xmlns:a16="http://schemas.microsoft.com/office/drawing/2014/main" id="{9DE46879-B45C-479B-9995-8A5C95E9EFCD}"/>
                        </a:ext>
                      </a:extLst>
                    </p:cNvPr>
                    <p:cNvGrpSpPr/>
                    <p:nvPr/>
                  </p:nvGrpSpPr>
                  <p:grpSpPr>
                    <a:xfrm>
                      <a:off x="5831845" y="5480719"/>
                      <a:ext cx="660054" cy="57186"/>
                      <a:chOff x="2512794" y="5250138"/>
                      <a:chExt cx="918554" cy="79582"/>
                    </a:xfrm>
                  </p:grpSpPr>
                  <p:sp>
                    <p:nvSpPr>
                      <p:cNvPr id="647" name="円/楕円 312">
                        <a:extLst>
                          <a:ext uri="{FF2B5EF4-FFF2-40B4-BE49-F238E27FC236}">
                            <a16:creationId xmlns:a16="http://schemas.microsoft.com/office/drawing/2014/main" id="{003DE5F9-9F81-4A55-BBAC-F3D8601C7CC6}"/>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48" name="円/楕円 313">
                        <a:extLst>
                          <a:ext uri="{FF2B5EF4-FFF2-40B4-BE49-F238E27FC236}">
                            <a16:creationId xmlns:a16="http://schemas.microsoft.com/office/drawing/2014/main" id="{248F08FE-C1B1-43B9-9237-8795E0DA9DD6}"/>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49" name="円/楕円 314">
                        <a:extLst>
                          <a:ext uri="{FF2B5EF4-FFF2-40B4-BE49-F238E27FC236}">
                            <a16:creationId xmlns:a16="http://schemas.microsoft.com/office/drawing/2014/main" id="{87C6DA2D-F6CC-4EF7-AA71-39FB7387E0AB}"/>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0" name="円/楕円 315">
                        <a:extLst>
                          <a:ext uri="{FF2B5EF4-FFF2-40B4-BE49-F238E27FC236}">
                            <a16:creationId xmlns:a16="http://schemas.microsoft.com/office/drawing/2014/main" id="{10E54B7C-2C42-485D-90D1-FA72EB4F5F91}"/>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1" name="円/楕円 316">
                        <a:extLst>
                          <a:ext uri="{FF2B5EF4-FFF2-40B4-BE49-F238E27FC236}">
                            <a16:creationId xmlns:a16="http://schemas.microsoft.com/office/drawing/2014/main" id="{1B563EF8-28CF-470D-9C7B-A0442C6A5890}"/>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2" name="円/楕円 317">
                        <a:extLst>
                          <a:ext uri="{FF2B5EF4-FFF2-40B4-BE49-F238E27FC236}">
                            <a16:creationId xmlns:a16="http://schemas.microsoft.com/office/drawing/2014/main" id="{1228393E-3D12-4CB3-ADBA-65D1A54758D6}"/>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3" name="フリーフォーム 318">
                        <a:extLst>
                          <a:ext uri="{FF2B5EF4-FFF2-40B4-BE49-F238E27FC236}">
                            <a16:creationId xmlns:a16="http://schemas.microsoft.com/office/drawing/2014/main" id="{559669D5-2D77-44C1-91BC-09163F394033}"/>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54" name="フリーフォーム 319">
                        <a:extLst>
                          <a:ext uri="{FF2B5EF4-FFF2-40B4-BE49-F238E27FC236}">
                            <a16:creationId xmlns:a16="http://schemas.microsoft.com/office/drawing/2014/main" id="{7510B89A-1021-45D3-BD5B-9E73D5DC3E31}"/>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626" name="グループ化 625">
                      <a:extLst>
                        <a:ext uri="{FF2B5EF4-FFF2-40B4-BE49-F238E27FC236}">
                          <a16:creationId xmlns:a16="http://schemas.microsoft.com/office/drawing/2014/main" id="{D7DDA767-8FD9-4006-A82A-B158BA850A72}"/>
                        </a:ext>
                      </a:extLst>
                    </p:cNvPr>
                    <p:cNvGrpSpPr/>
                    <p:nvPr/>
                  </p:nvGrpSpPr>
                  <p:grpSpPr>
                    <a:xfrm>
                      <a:off x="5677991" y="3977781"/>
                      <a:ext cx="967762" cy="1310419"/>
                      <a:chOff x="5676967" y="3977781"/>
                      <a:chExt cx="967762" cy="1310419"/>
                    </a:xfrm>
                  </p:grpSpPr>
                  <p:grpSp>
                    <p:nvGrpSpPr>
                      <p:cNvPr id="627" name="グループ化 626">
                        <a:extLst>
                          <a:ext uri="{FF2B5EF4-FFF2-40B4-BE49-F238E27FC236}">
                            <a16:creationId xmlns:a16="http://schemas.microsoft.com/office/drawing/2014/main" id="{EC4E1041-48EC-4D5A-8AFB-59EC0BAF16EC}"/>
                          </a:ext>
                        </a:extLst>
                      </p:cNvPr>
                      <p:cNvGrpSpPr/>
                      <p:nvPr/>
                    </p:nvGrpSpPr>
                    <p:grpSpPr>
                      <a:xfrm>
                        <a:off x="5676967" y="3977781"/>
                        <a:ext cx="640022" cy="606192"/>
                        <a:chOff x="1075829" y="3395202"/>
                        <a:chExt cx="979386" cy="927618"/>
                      </a:xfrm>
                    </p:grpSpPr>
                    <p:cxnSp>
                      <p:nvCxnSpPr>
                        <p:cNvPr id="645" name="直線コネクタ 644">
                          <a:extLst>
                            <a:ext uri="{FF2B5EF4-FFF2-40B4-BE49-F238E27FC236}">
                              <a16:creationId xmlns:a16="http://schemas.microsoft.com/office/drawing/2014/main" id="{5AAADBB0-CA86-426B-8D99-CB9F14BCBA30}"/>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6" name="直線コネクタ 645">
                          <a:extLst>
                            <a:ext uri="{FF2B5EF4-FFF2-40B4-BE49-F238E27FC236}">
                              <a16:creationId xmlns:a16="http://schemas.microsoft.com/office/drawing/2014/main" id="{0260B41D-506F-4D48-8158-EE49BFAF91F0}"/>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28" name="グループ化 627">
                        <a:extLst>
                          <a:ext uri="{FF2B5EF4-FFF2-40B4-BE49-F238E27FC236}">
                            <a16:creationId xmlns:a16="http://schemas.microsoft.com/office/drawing/2014/main" id="{0BB7D8AB-6F9A-473E-8EFF-77BECBA05D88}"/>
                          </a:ext>
                        </a:extLst>
                      </p:cNvPr>
                      <p:cNvGrpSpPr/>
                      <p:nvPr/>
                    </p:nvGrpSpPr>
                    <p:grpSpPr>
                      <a:xfrm flipH="1" flipV="1">
                        <a:off x="6004707" y="4682008"/>
                        <a:ext cx="640022" cy="606192"/>
                        <a:chOff x="1075829" y="3395202"/>
                        <a:chExt cx="979386" cy="927618"/>
                      </a:xfrm>
                    </p:grpSpPr>
                    <p:cxnSp>
                      <p:nvCxnSpPr>
                        <p:cNvPr id="629" name="直線コネクタ 628">
                          <a:extLst>
                            <a:ext uri="{FF2B5EF4-FFF2-40B4-BE49-F238E27FC236}">
                              <a16:creationId xmlns:a16="http://schemas.microsoft.com/office/drawing/2014/main" id="{331C2C98-53C8-41CA-886C-B26929E2D8F4}"/>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0" name="直線コネクタ 629">
                          <a:extLst>
                            <a:ext uri="{FF2B5EF4-FFF2-40B4-BE49-F238E27FC236}">
                              <a16:creationId xmlns:a16="http://schemas.microsoft.com/office/drawing/2014/main" id="{8E43F04F-5A77-4561-B3A5-FF1874037FC2}"/>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03" name="フリーフォーム 298">
                    <a:extLst>
                      <a:ext uri="{FF2B5EF4-FFF2-40B4-BE49-F238E27FC236}">
                        <a16:creationId xmlns:a16="http://schemas.microsoft.com/office/drawing/2014/main" id="{EBF46FE7-7C9E-400E-A0DC-FDF4BA9F8ABB}"/>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420" name="グループ化 419">
                <a:extLst>
                  <a:ext uri="{FF2B5EF4-FFF2-40B4-BE49-F238E27FC236}">
                    <a16:creationId xmlns:a16="http://schemas.microsoft.com/office/drawing/2014/main" id="{37F61BF1-CB43-48DD-A673-BD001EA076CF}"/>
                  </a:ext>
                </a:extLst>
              </p:cNvPr>
              <p:cNvGrpSpPr>
                <a:grpSpLocks noChangeAspect="1"/>
              </p:cNvGrpSpPr>
              <p:nvPr/>
            </p:nvGrpSpPr>
            <p:grpSpPr>
              <a:xfrm>
                <a:off x="431756" y="1910540"/>
                <a:ext cx="1661793" cy="909928"/>
                <a:chOff x="414748" y="2365306"/>
                <a:chExt cx="1082124" cy="592526"/>
              </a:xfrm>
            </p:grpSpPr>
            <p:grpSp>
              <p:nvGrpSpPr>
                <p:cNvPr id="421" name="グループ化 420">
                  <a:extLst>
                    <a:ext uri="{FF2B5EF4-FFF2-40B4-BE49-F238E27FC236}">
                      <a16:creationId xmlns:a16="http://schemas.microsoft.com/office/drawing/2014/main" id="{268C62F3-7F1E-460C-8999-50D18E5F43BF}"/>
                    </a:ext>
                  </a:extLst>
                </p:cNvPr>
                <p:cNvGrpSpPr/>
                <p:nvPr/>
              </p:nvGrpSpPr>
              <p:grpSpPr>
                <a:xfrm>
                  <a:off x="414748" y="2365306"/>
                  <a:ext cx="1011431" cy="592526"/>
                  <a:chOff x="944811" y="2218073"/>
                  <a:chExt cx="5007529" cy="2859782"/>
                </a:xfrm>
              </p:grpSpPr>
              <p:sp>
                <p:nvSpPr>
                  <p:cNvPr id="448" name="フリーフォーム 711">
                    <a:extLst>
                      <a:ext uri="{FF2B5EF4-FFF2-40B4-BE49-F238E27FC236}">
                        <a16:creationId xmlns:a16="http://schemas.microsoft.com/office/drawing/2014/main" id="{8136854C-CD5D-457F-82FD-1DE6CD10CD15}"/>
                      </a:ext>
                    </a:extLst>
                  </p:cNvPr>
                  <p:cNvSpPr/>
                  <p:nvPr/>
                </p:nvSpPr>
                <p:spPr>
                  <a:xfrm>
                    <a:off x="1412031" y="2218073"/>
                    <a:ext cx="4073087" cy="2718950"/>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9" name="フリーフォーム 712">
                    <a:extLst>
                      <a:ext uri="{FF2B5EF4-FFF2-40B4-BE49-F238E27FC236}">
                        <a16:creationId xmlns:a16="http://schemas.microsoft.com/office/drawing/2014/main" id="{DE6F8716-6556-4DE6-8C65-D636E9D5D724}"/>
                      </a:ext>
                    </a:extLst>
                  </p:cNvPr>
                  <p:cNvSpPr/>
                  <p:nvPr/>
                </p:nvSpPr>
                <p:spPr>
                  <a:xfrm>
                    <a:off x="958692" y="5025980"/>
                    <a:ext cx="4979768" cy="51875"/>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0" name="フリーフォーム 713">
                    <a:extLst>
                      <a:ext uri="{FF2B5EF4-FFF2-40B4-BE49-F238E27FC236}">
                        <a16:creationId xmlns:a16="http://schemas.microsoft.com/office/drawing/2014/main" id="{AB3A213A-F5BC-417B-A102-DAE53E808E9D}"/>
                      </a:ext>
                    </a:extLst>
                  </p:cNvPr>
                  <p:cNvSpPr/>
                  <p:nvPr/>
                </p:nvSpPr>
                <p:spPr>
                  <a:xfrm>
                    <a:off x="944811" y="4937021"/>
                    <a:ext cx="5007529" cy="89921"/>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1" name="正方形/長方形 450">
                    <a:extLst>
                      <a:ext uri="{FF2B5EF4-FFF2-40B4-BE49-F238E27FC236}">
                        <a16:creationId xmlns:a16="http://schemas.microsoft.com/office/drawing/2014/main" id="{B4B8DDEA-6F45-40A8-8506-C6DC0415E4D6}"/>
                      </a:ext>
                    </a:extLst>
                  </p:cNvPr>
                  <p:cNvSpPr/>
                  <p:nvPr/>
                </p:nvSpPr>
                <p:spPr>
                  <a:xfrm>
                    <a:off x="1548889" y="2380259"/>
                    <a:ext cx="3799373" cy="2373447"/>
                  </a:xfrm>
                  <a:prstGeom prst="rect">
                    <a:avLst/>
                  </a:prstGeom>
                  <a:solidFill>
                    <a:schemeClr val="bg1">
                      <a:lumMod val="95000"/>
                    </a:schemeClr>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2" name="フリーフォーム 715">
                    <a:extLst>
                      <a:ext uri="{FF2B5EF4-FFF2-40B4-BE49-F238E27FC236}">
                        <a16:creationId xmlns:a16="http://schemas.microsoft.com/office/drawing/2014/main" id="{78E6ED05-F747-4AD1-8E83-DD1D0E3116D4}"/>
                      </a:ext>
                    </a:extLst>
                  </p:cNvPr>
                  <p:cNvSpPr/>
                  <p:nvPr/>
                </p:nvSpPr>
                <p:spPr>
                  <a:xfrm>
                    <a:off x="3095751" y="4937023"/>
                    <a:ext cx="705649" cy="44118"/>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3" name="円/楕円 716">
                    <a:extLst>
                      <a:ext uri="{FF2B5EF4-FFF2-40B4-BE49-F238E27FC236}">
                        <a16:creationId xmlns:a16="http://schemas.microsoft.com/office/drawing/2014/main" id="{CE66A818-315E-4931-BD85-0B1190242ACB}"/>
                      </a:ext>
                    </a:extLst>
                  </p:cNvPr>
                  <p:cNvSpPr/>
                  <p:nvPr/>
                </p:nvSpPr>
                <p:spPr>
                  <a:xfrm>
                    <a:off x="3427351" y="2273234"/>
                    <a:ext cx="42451" cy="42451"/>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4" name="正方形/長方形 453">
                    <a:extLst>
                      <a:ext uri="{FF2B5EF4-FFF2-40B4-BE49-F238E27FC236}">
                        <a16:creationId xmlns:a16="http://schemas.microsoft.com/office/drawing/2014/main" id="{B4AE6858-AF79-4D2E-ADC7-BD1757D00587}"/>
                      </a:ext>
                    </a:extLst>
                  </p:cNvPr>
                  <p:cNvSpPr/>
                  <p:nvPr/>
                </p:nvSpPr>
                <p:spPr>
                  <a:xfrm>
                    <a:off x="1939567" y="2382555"/>
                    <a:ext cx="3018018" cy="2373447"/>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5" name="正方形/長方形 454">
                    <a:extLst>
                      <a:ext uri="{FF2B5EF4-FFF2-40B4-BE49-F238E27FC236}">
                        <a16:creationId xmlns:a16="http://schemas.microsoft.com/office/drawing/2014/main" id="{EFF475EB-5267-4594-B1A4-AF0050D58D9F}"/>
                      </a:ext>
                    </a:extLst>
                  </p:cNvPr>
                  <p:cNvSpPr/>
                  <p:nvPr/>
                </p:nvSpPr>
                <p:spPr>
                  <a:xfrm>
                    <a:off x="2043160" y="3588881"/>
                    <a:ext cx="281082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56" name="正方形/長方形 455">
                    <a:extLst>
                      <a:ext uri="{FF2B5EF4-FFF2-40B4-BE49-F238E27FC236}">
                        <a16:creationId xmlns:a16="http://schemas.microsoft.com/office/drawing/2014/main" id="{CD1500DF-27D4-4203-BE1E-5C24CEBDE533}"/>
                      </a:ext>
                    </a:extLst>
                  </p:cNvPr>
                  <p:cNvSpPr/>
                  <p:nvPr/>
                </p:nvSpPr>
                <p:spPr>
                  <a:xfrm>
                    <a:off x="2043154" y="3678879"/>
                    <a:ext cx="215999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457" name="直線コネクタ 456">
                    <a:extLst>
                      <a:ext uri="{FF2B5EF4-FFF2-40B4-BE49-F238E27FC236}">
                        <a16:creationId xmlns:a16="http://schemas.microsoft.com/office/drawing/2014/main" id="{49D9C4E4-C23A-421E-A5A0-4240F0DB9849}"/>
                      </a:ext>
                    </a:extLst>
                  </p:cNvPr>
                  <p:cNvCxnSpPr>
                    <a:cxnSpLocks/>
                  </p:cNvCxnSpPr>
                  <p:nvPr/>
                </p:nvCxnSpPr>
                <p:spPr>
                  <a:xfrm>
                    <a:off x="2043161" y="2647330"/>
                    <a:ext cx="2810829"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458" name="グループ化 457">
                    <a:extLst>
                      <a:ext uri="{FF2B5EF4-FFF2-40B4-BE49-F238E27FC236}">
                        <a16:creationId xmlns:a16="http://schemas.microsoft.com/office/drawing/2014/main" id="{3754B37A-B6D9-49A3-A8DA-F7DB3C8B9232}"/>
                      </a:ext>
                    </a:extLst>
                  </p:cNvPr>
                  <p:cNvGrpSpPr/>
                  <p:nvPr/>
                </p:nvGrpSpPr>
                <p:grpSpPr>
                  <a:xfrm>
                    <a:off x="2043161" y="2467654"/>
                    <a:ext cx="675980" cy="145536"/>
                    <a:chOff x="1042137" y="2112436"/>
                    <a:chExt cx="799200" cy="172065"/>
                  </a:xfrm>
                </p:grpSpPr>
                <p:sp>
                  <p:nvSpPr>
                    <p:cNvPr id="485" name="角丸四角形 748">
                      <a:extLst>
                        <a:ext uri="{FF2B5EF4-FFF2-40B4-BE49-F238E27FC236}">
                          <a16:creationId xmlns:a16="http://schemas.microsoft.com/office/drawing/2014/main" id="{B013D851-798F-45DE-9829-7022EB45A97C}"/>
                        </a:ext>
                      </a:extLst>
                    </p:cNvPr>
                    <p:cNvSpPr/>
                    <p:nvPr/>
                  </p:nvSpPr>
                  <p:spPr>
                    <a:xfrm>
                      <a:off x="1046288" y="2112436"/>
                      <a:ext cx="790899" cy="1086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6" name="正方形/長方形 485">
                      <a:extLst>
                        <a:ext uri="{FF2B5EF4-FFF2-40B4-BE49-F238E27FC236}">
                          <a16:creationId xmlns:a16="http://schemas.microsoft.com/office/drawing/2014/main" id="{71617854-8EC6-42CE-AD67-463B9E4D3CA4}"/>
                        </a:ext>
                      </a:extLst>
                    </p:cNvPr>
                    <p:cNvSpPr/>
                    <p:nvPr/>
                  </p:nvSpPr>
                  <p:spPr>
                    <a:xfrm>
                      <a:off x="1042137" y="2248501"/>
                      <a:ext cx="7992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459" name="グループ化 458">
                    <a:extLst>
                      <a:ext uri="{FF2B5EF4-FFF2-40B4-BE49-F238E27FC236}">
                        <a16:creationId xmlns:a16="http://schemas.microsoft.com/office/drawing/2014/main" id="{C3A21692-A1C6-4FBE-91EE-8AAB7536E42C}"/>
                      </a:ext>
                    </a:extLst>
                  </p:cNvPr>
                  <p:cNvGrpSpPr/>
                  <p:nvPr/>
                </p:nvGrpSpPr>
                <p:grpSpPr>
                  <a:xfrm>
                    <a:off x="4701743" y="2467654"/>
                    <a:ext cx="152248" cy="146158"/>
                    <a:chOff x="5618772" y="1633827"/>
                    <a:chExt cx="180000" cy="165940"/>
                  </a:xfrm>
                  <a:solidFill>
                    <a:schemeClr val="bg1">
                      <a:lumMod val="85000"/>
                    </a:schemeClr>
                  </a:solidFill>
                </p:grpSpPr>
                <p:sp>
                  <p:nvSpPr>
                    <p:cNvPr id="482" name="正方形/長方形 481">
                      <a:extLst>
                        <a:ext uri="{FF2B5EF4-FFF2-40B4-BE49-F238E27FC236}">
                          <a16:creationId xmlns:a16="http://schemas.microsoft.com/office/drawing/2014/main" id="{85720202-19D4-4501-94BE-E5C408E1F596}"/>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3" name="正方形/長方形 482">
                      <a:extLst>
                        <a:ext uri="{FF2B5EF4-FFF2-40B4-BE49-F238E27FC236}">
                          <a16:creationId xmlns:a16="http://schemas.microsoft.com/office/drawing/2014/main" id="{441FEFD2-1873-4B01-B41E-6FAB3EA12E1C}"/>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4" name="正方形/長方形 483">
                      <a:extLst>
                        <a:ext uri="{FF2B5EF4-FFF2-40B4-BE49-F238E27FC236}">
                          <a16:creationId xmlns:a16="http://schemas.microsoft.com/office/drawing/2014/main" id="{947F2DEE-9401-4DA4-8A5A-A977FB76B783}"/>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460" name="正方形/長方形 459">
                    <a:extLst>
                      <a:ext uri="{FF2B5EF4-FFF2-40B4-BE49-F238E27FC236}">
                        <a16:creationId xmlns:a16="http://schemas.microsoft.com/office/drawing/2014/main" id="{4D82BB87-926E-45B9-ACF2-C82028434366}"/>
                      </a:ext>
                    </a:extLst>
                  </p:cNvPr>
                  <p:cNvSpPr/>
                  <p:nvPr/>
                </p:nvSpPr>
                <p:spPr>
                  <a:xfrm>
                    <a:off x="2043161" y="4695851"/>
                    <a:ext cx="143112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61" name="正方形/長方形 460">
                    <a:extLst>
                      <a:ext uri="{FF2B5EF4-FFF2-40B4-BE49-F238E27FC236}">
                        <a16:creationId xmlns:a16="http://schemas.microsoft.com/office/drawing/2014/main" id="{C0FC44C9-D4FB-4621-B137-0F60E55E16BB}"/>
                      </a:ext>
                    </a:extLst>
                  </p:cNvPr>
                  <p:cNvSpPr/>
                  <p:nvPr/>
                </p:nvSpPr>
                <p:spPr>
                  <a:xfrm>
                    <a:off x="1548889" y="2380259"/>
                    <a:ext cx="3799373" cy="2373447"/>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62" name="正方形/長方形 461">
                    <a:extLst>
                      <a:ext uri="{FF2B5EF4-FFF2-40B4-BE49-F238E27FC236}">
                        <a16:creationId xmlns:a16="http://schemas.microsoft.com/office/drawing/2014/main" id="{6F45D178-0649-48C1-96EB-4D23540837A3}"/>
                      </a:ext>
                    </a:extLst>
                  </p:cNvPr>
                  <p:cNvSpPr/>
                  <p:nvPr/>
                </p:nvSpPr>
                <p:spPr>
                  <a:xfrm>
                    <a:off x="2043161" y="2736417"/>
                    <a:ext cx="2810830" cy="77341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63" name="グループ化 462">
                    <a:extLst>
                      <a:ext uri="{FF2B5EF4-FFF2-40B4-BE49-F238E27FC236}">
                        <a16:creationId xmlns:a16="http://schemas.microsoft.com/office/drawing/2014/main" id="{C370D2D3-528F-403B-8D10-CAB98267A788}"/>
                      </a:ext>
                    </a:extLst>
                  </p:cNvPr>
                  <p:cNvGrpSpPr/>
                  <p:nvPr/>
                </p:nvGrpSpPr>
                <p:grpSpPr>
                  <a:xfrm>
                    <a:off x="2178930" y="3866369"/>
                    <a:ext cx="504709" cy="709171"/>
                    <a:chOff x="2442406" y="3866369"/>
                    <a:chExt cx="504709" cy="709171"/>
                  </a:xfrm>
                </p:grpSpPr>
                <p:sp>
                  <p:nvSpPr>
                    <p:cNvPr id="478" name="角丸四角形 741">
                      <a:extLst>
                        <a:ext uri="{FF2B5EF4-FFF2-40B4-BE49-F238E27FC236}">
                          <a16:creationId xmlns:a16="http://schemas.microsoft.com/office/drawing/2014/main" id="{29443F51-E725-4BA8-96C5-DB08B7849AF7}"/>
                        </a:ext>
                      </a:extLst>
                    </p:cNvPr>
                    <p:cNvSpPr/>
                    <p:nvPr/>
                  </p:nvSpPr>
                  <p:spPr>
                    <a:xfrm>
                      <a:off x="2446716"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79" name="グループ化 478">
                      <a:extLst>
                        <a:ext uri="{FF2B5EF4-FFF2-40B4-BE49-F238E27FC236}">
                          <a16:creationId xmlns:a16="http://schemas.microsoft.com/office/drawing/2014/main" id="{EE1EC538-1AB9-42CF-8113-4E4B29FF2CFE}"/>
                        </a:ext>
                      </a:extLst>
                    </p:cNvPr>
                    <p:cNvGrpSpPr/>
                    <p:nvPr/>
                  </p:nvGrpSpPr>
                  <p:grpSpPr>
                    <a:xfrm>
                      <a:off x="2442406" y="4432876"/>
                      <a:ext cx="500399" cy="142664"/>
                      <a:chOff x="2442406" y="4488461"/>
                      <a:chExt cx="500399" cy="142664"/>
                    </a:xfrm>
                  </p:grpSpPr>
                  <p:sp>
                    <p:nvSpPr>
                      <p:cNvPr id="480" name="正方形/長方形 479">
                        <a:extLst>
                          <a:ext uri="{FF2B5EF4-FFF2-40B4-BE49-F238E27FC236}">
                            <a16:creationId xmlns:a16="http://schemas.microsoft.com/office/drawing/2014/main" id="{3415285F-A249-43A8-96F3-33F895CE33DC}"/>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81" name="正方形/長方形 480">
                        <a:extLst>
                          <a:ext uri="{FF2B5EF4-FFF2-40B4-BE49-F238E27FC236}">
                            <a16:creationId xmlns:a16="http://schemas.microsoft.com/office/drawing/2014/main" id="{9B4ADE99-CD9F-423F-A635-124DFCDF44A7}"/>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464" name="角丸四角形 727">
                    <a:extLst>
                      <a:ext uri="{FF2B5EF4-FFF2-40B4-BE49-F238E27FC236}">
                        <a16:creationId xmlns:a16="http://schemas.microsoft.com/office/drawing/2014/main" id="{8CFADC50-8772-471D-8C5C-6C562FDB25AB}"/>
                      </a:ext>
                    </a:extLst>
                  </p:cNvPr>
                  <p:cNvSpPr/>
                  <p:nvPr/>
                </p:nvSpPr>
                <p:spPr>
                  <a:xfrm>
                    <a:off x="2861435"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65" name="グループ化 464">
                    <a:extLst>
                      <a:ext uri="{FF2B5EF4-FFF2-40B4-BE49-F238E27FC236}">
                        <a16:creationId xmlns:a16="http://schemas.microsoft.com/office/drawing/2014/main" id="{126D7ED1-4154-43D5-A77C-F6C0CD5BF56B}"/>
                      </a:ext>
                    </a:extLst>
                  </p:cNvPr>
                  <p:cNvGrpSpPr/>
                  <p:nvPr/>
                </p:nvGrpSpPr>
                <p:grpSpPr>
                  <a:xfrm flipV="1">
                    <a:off x="2857125" y="4432876"/>
                    <a:ext cx="500399" cy="142664"/>
                    <a:chOff x="2442406" y="4488461"/>
                    <a:chExt cx="500399" cy="142664"/>
                  </a:xfrm>
                </p:grpSpPr>
                <p:sp>
                  <p:nvSpPr>
                    <p:cNvPr id="476" name="正方形/長方形 475">
                      <a:extLst>
                        <a:ext uri="{FF2B5EF4-FFF2-40B4-BE49-F238E27FC236}">
                          <a16:creationId xmlns:a16="http://schemas.microsoft.com/office/drawing/2014/main" id="{A1CFEEFD-75D5-4C74-A4C2-23F56952563F}"/>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7" name="正方形/長方形 476">
                      <a:extLst>
                        <a:ext uri="{FF2B5EF4-FFF2-40B4-BE49-F238E27FC236}">
                          <a16:creationId xmlns:a16="http://schemas.microsoft.com/office/drawing/2014/main" id="{DCA8CBBD-3EB4-4608-869E-BB10F9DF54EB}"/>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466" name="角丸四角形 729">
                    <a:extLst>
                      <a:ext uri="{FF2B5EF4-FFF2-40B4-BE49-F238E27FC236}">
                        <a16:creationId xmlns:a16="http://schemas.microsoft.com/office/drawing/2014/main" id="{11AA26EF-861E-4C9A-A422-EE07DCCE1318}"/>
                      </a:ext>
                    </a:extLst>
                  </p:cNvPr>
                  <p:cNvSpPr/>
                  <p:nvPr/>
                </p:nvSpPr>
                <p:spPr>
                  <a:xfrm>
                    <a:off x="3539630"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467" name="グループ化 466">
                    <a:extLst>
                      <a:ext uri="{FF2B5EF4-FFF2-40B4-BE49-F238E27FC236}">
                        <a16:creationId xmlns:a16="http://schemas.microsoft.com/office/drawing/2014/main" id="{5E39CF8F-5E06-427B-8C1C-5BC53A81BBAF}"/>
                      </a:ext>
                    </a:extLst>
                  </p:cNvPr>
                  <p:cNvGrpSpPr/>
                  <p:nvPr/>
                </p:nvGrpSpPr>
                <p:grpSpPr>
                  <a:xfrm>
                    <a:off x="3535320" y="4432876"/>
                    <a:ext cx="500399" cy="142664"/>
                    <a:chOff x="2442406" y="4488461"/>
                    <a:chExt cx="500399" cy="142664"/>
                  </a:xfrm>
                </p:grpSpPr>
                <p:sp>
                  <p:nvSpPr>
                    <p:cNvPr id="474" name="正方形/長方形 473">
                      <a:extLst>
                        <a:ext uri="{FF2B5EF4-FFF2-40B4-BE49-F238E27FC236}">
                          <a16:creationId xmlns:a16="http://schemas.microsoft.com/office/drawing/2014/main" id="{6C3ABB09-6984-4008-B25A-F5614E43B67A}"/>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5" name="正方形/長方形 474">
                      <a:extLst>
                        <a:ext uri="{FF2B5EF4-FFF2-40B4-BE49-F238E27FC236}">
                          <a16:creationId xmlns:a16="http://schemas.microsoft.com/office/drawing/2014/main" id="{AF3C1DBB-6539-420E-B14B-C4A370548DBF}"/>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468" name="グループ化 467">
                    <a:extLst>
                      <a:ext uri="{FF2B5EF4-FFF2-40B4-BE49-F238E27FC236}">
                        <a16:creationId xmlns:a16="http://schemas.microsoft.com/office/drawing/2014/main" id="{65115B8C-A842-4A37-B25E-81E5D14F85EA}"/>
                      </a:ext>
                    </a:extLst>
                  </p:cNvPr>
                  <p:cNvGrpSpPr/>
                  <p:nvPr/>
                </p:nvGrpSpPr>
                <p:grpSpPr>
                  <a:xfrm>
                    <a:off x="4217824" y="3866369"/>
                    <a:ext cx="500399" cy="502118"/>
                    <a:chOff x="4617069" y="3866369"/>
                    <a:chExt cx="500399" cy="502118"/>
                  </a:xfrm>
                </p:grpSpPr>
                <p:sp>
                  <p:nvSpPr>
                    <p:cNvPr id="472" name="角丸四角形 735">
                      <a:extLst>
                        <a:ext uri="{FF2B5EF4-FFF2-40B4-BE49-F238E27FC236}">
                          <a16:creationId xmlns:a16="http://schemas.microsoft.com/office/drawing/2014/main" id="{2BBA3E8F-0C91-411E-AA00-04A5EC2E06CD}"/>
                        </a:ext>
                      </a:extLst>
                    </p:cNvPr>
                    <p:cNvSpPr/>
                    <p:nvPr/>
                  </p:nvSpPr>
                  <p:spPr>
                    <a:xfrm>
                      <a:off x="4617069" y="3866369"/>
                      <a:ext cx="500399" cy="502118"/>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3" name="テキスト ボックス 472">
                      <a:extLst>
                        <a:ext uri="{FF2B5EF4-FFF2-40B4-BE49-F238E27FC236}">
                          <a16:creationId xmlns:a16="http://schemas.microsoft.com/office/drawing/2014/main" id="{E9414252-2B79-46F4-AF72-01C54CE53DD5}"/>
                        </a:ext>
                      </a:extLst>
                    </p:cNvPr>
                    <p:cNvSpPr txBox="1"/>
                    <p:nvPr/>
                  </p:nvSpPr>
                  <p:spPr>
                    <a:xfrm>
                      <a:off x="4709350" y="4055850"/>
                      <a:ext cx="315848" cy="123161"/>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469" name="グループ化 468">
                    <a:extLst>
                      <a:ext uri="{FF2B5EF4-FFF2-40B4-BE49-F238E27FC236}">
                        <a16:creationId xmlns:a16="http://schemas.microsoft.com/office/drawing/2014/main" id="{002C8689-2297-43F3-B7B8-BA5D275FBB99}"/>
                      </a:ext>
                    </a:extLst>
                  </p:cNvPr>
                  <p:cNvGrpSpPr/>
                  <p:nvPr/>
                </p:nvGrpSpPr>
                <p:grpSpPr>
                  <a:xfrm flipV="1">
                    <a:off x="4217824" y="4432876"/>
                    <a:ext cx="500399" cy="142664"/>
                    <a:chOff x="2442406" y="4488461"/>
                    <a:chExt cx="500399" cy="142664"/>
                  </a:xfrm>
                </p:grpSpPr>
                <p:sp>
                  <p:nvSpPr>
                    <p:cNvPr id="470" name="正方形/長方形 469">
                      <a:extLst>
                        <a:ext uri="{FF2B5EF4-FFF2-40B4-BE49-F238E27FC236}">
                          <a16:creationId xmlns:a16="http://schemas.microsoft.com/office/drawing/2014/main" id="{54F9084E-9A73-438B-98DA-9D92078CA8F0}"/>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71" name="正方形/長方形 470">
                      <a:extLst>
                        <a:ext uri="{FF2B5EF4-FFF2-40B4-BE49-F238E27FC236}">
                          <a16:creationId xmlns:a16="http://schemas.microsoft.com/office/drawing/2014/main" id="{214759B9-D9FD-4390-940E-1418F7AE9B0F}"/>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422" name="グループ化 421">
                  <a:extLst>
                    <a:ext uri="{FF2B5EF4-FFF2-40B4-BE49-F238E27FC236}">
                      <a16:creationId xmlns:a16="http://schemas.microsoft.com/office/drawing/2014/main" id="{30FB53E4-C497-4A92-9EE3-F44DFB7275A2}"/>
                    </a:ext>
                  </a:extLst>
                </p:cNvPr>
                <p:cNvGrpSpPr/>
                <p:nvPr/>
              </p:nvGrpSpPr>
              <p:grpSpPr>
                <a:xfrm>
                  <a:off x="1270673" y="2509302"/>
                  <a:ext cx="226199" cy="448530"/>
                  <a:chOff x="569328" y="2868319"/>
                  <a:chExt cx="1479496" cy="2859912"/>
                </a:xfrm>
              </p:grpSpPr>
              <p:sp>
                <p:nvSpPr>
                  <p:cNvPr id="423" name="フリーフォーム 682">
                    <a:extLst>
                      <a:ext uri="{FF2B5EF4-FFF2-40B4-BE49-F238E27FC236}">
                        <a16:creationId xmlns:a16="http://schemas.microsoft.com/office/drawing/2014/main" id="{3B2389B0-43AB-4D8A-A35E-641BD45BB07C}"/>
                      </a:ext>
                    </a:extLst>
                  </p:cNvPr>
                  <p:cNvSpPr/>
                  <p:nvPr/>
                </p:nvSpPr>
                <p:spPr>
                  <a:xfrm>
                    <a:off x="1150873" y="5012139"/>
                    <a:ext cx="13881" cy="14803"/>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24" name="角丸四角形 683">
                    <a:extLst>
                      <a:ext uri="{FF2B5EF4-FFF2-40B4-BE49-F238E27FC236}">
                        <a16:creationId xmlns:a16="http://schemas.microsoft.com/office/drawing/2014/main" id="{10AA9D03-421C-4543-9AAB-D8AA24F0C039}"/>
                      </a:ext>
                    </a:extLst>
                  </p:cNvPr>
                  <p:cNvSpPr/>
                  <p:nvPr/>
                </p:nvSpPr>
                <p:spPr>
                  <a:xfrm>
                    <a:off x="621236" y="2956369"/>
                    <a:ext cx="1375682" cy="268381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25" name="正方形/長方形 424">
                    <a:extLst>
                      <a:ext uri="{FF2B5EF4-FFF2-40B4-BE49-F238E27FC236}">
                        <a16:creationId xmlns:a16="http://schemas.microsoft.com/office/drawing/2014/main" id="{A0A97F1A-5420-48CD-9E40-6B5567F974D6}"/>
                      </a:ext>
                    </a:extLst>
                  </p:cNvPr>
                  <p:cNvSpPr/>
                  <p:nvPr/>
                </p:nvSpPr>
                <p:spPr>
                  <a:xfrm>
                    <a:off x="728605" y="3079809"/>
                    <a:ext cx="1167625" cy="56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426" name="直線コネクタ 425">
                    <a:extLst>
                      <a:ext uri="{FF2B5EF4-FFF2-40B4-BE49-F238E27FC236}">
                        <a16:creationId xmlns:a16="http://schemas.microsoft.com/office/drawing/2014/main" id="{7E0CC073-1125-4362-A6C4-2DB60B2FB136}"/>
                      </a:ext>
                    </a:extLst>
                  </p:cNvPr>
                  <p:cNvCxnSpPr>
                    <a:cxnSpLocks/>
                  </p:cNvCxnSpPr>
                  <p:nvPr/>
                </p:nvCxnSpPr>
                <p:spPr>
                  <a:xfrm>
                    <a:off x="728605" y="4867581"/>
                    <a:ext cx="1167625"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427" name="グループ化 426">
                    <a:extLst>
                      <a:ext uri="{FF2B5EF4-FFF2-40B4-BE49-F238E27FC236}">
                        <a16:creationId xmlns:a16="http://schemas.microsoft.com/office/drawing/2014/main" id="{AE6FFA2A-66BC-4434-A6FE-C338B0A07A56}"/>
                      </a:ext>
                    </a:extLst>
                  </p:cNvPr>
                  <p:cNvGrpSpPr/>
                  <p:nvPr/>
                </p:nvGrpSpPr>
                <p:grpSpPr>
                  <a:xfrm>
                    <a:off x="728605" y="4952785"/>
                    <a:ext cx="1167625" cy="488567"/>
                    <a:chOff x="725858" y="4515399"/>
                    <a:chExt cx="1440000" cy="602537"/>
                  </a:xfrm>
                  <a:solidFill>
                    <a:schemeClr val="bg1">
                      <a:lumMod val="85000"/>
                    </a:schemeClr>
                  </a:solidFill>
                </p:grpSpPr>
                <p:sp>
                  <p:nvSpPr>
                    <p:cNvPr id="442" name="正方形/長方形 441">
                      <a:extLst>
                        <a:ext uri="{FF2B5EF4-FFF2-40B4-BE49-F238E27FC236}">
                          <a16:creationId xmlns:a16="http://schemas.microsoft.com/office/drawing/2014/main" id="{88AC4762-30BF-49FA-A795-4535A8F2DBF0}"/>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3" name="正方形/長方形 442">
                      <a:extLst>
                        <a:ext uri="{FF2B5EF4-FFF2-40B4-BE49-F238E27FC236}">
                          <a16:creationId xmlns:a16="http://schemas.microsoft.com/office/drawing/2014/main" id="{418853D0-5493-4F45-8AEF-3DD37A0B2018}"/>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4" name="正方形/長方形 443">
                      <a:extLst>
                        <a:ext uri="{FF2B5EF4-FFF2-40B4-BE49-F238E27FC236}">
                          <a16:creationId xmlns:a16="http://schemas.microsoft.com/office/drawing/2014/main" id="{0A73FE8F-929F-4477-9C0D-174EA41B2A42}"/>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5" name="正方形/長方形 444">
                      <a:extLst>
                        <a:ext uri="{FF2B5EF4-FFF2-40B4-BE49-F238E27FC236}">
                          <a16:creationId xmlns:a16="http://schemas.microsoft.com/office/drawing/2014/main" id="{DACBF7ED-DB33-4D41-B4CC-D49546B0ABEC}"/>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6" name="正方形/長方形 445">
                      <a:extLst>
                        <a:ext uri="{FF2B5EF4-FFF2-40B4-BE49-F238E27FC236}">
                          <a16:creationId xmlns:a16="http://schemas.microsoft.com/office/drawing/2014/main" id="{28DFA333-B57F-4F8D-91E3-998DE5BCD428}"/>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7" name="正方形/長方形 446">
                      <a:extLst>
                        <a:ext uri="{FF2B5EF4-FFF2-40B4-BE49-F238E27FC236}">
                          <a16:creationId xmlns:a16="http://schemas.microsoft.com/office/drawing/2014/main" id="{5ED18B6E-5F1E-4207-962A-9586C2296967}"/>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428" name="フリーフォーム 687">
                    <a:extLst>
                      <a:ext uri="{FF2B5EF4-FFF2-40B4-BE49-F238E27FC236}">
                        <a16:creationId xmlns:a16="http://schemas.microsoft.com/office/drawing/2014/main" id="{2F410E08-4CF7-4549-8512-04D1ED86A6EE}"/>
                      </a:ext>
                    </a:extLst>
                  </p:cNvPr>
                  <p:cNvSpPr/>
                  <p:nvPr/>
                </p:nvSpPr>
                <p:spPr>
                  <a:xfrm>
                    <a:off x="569328" y="2868319"/>
                    <a:ext cx="1479496" cy="2859912"/>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29" name="正方形/長方形 428">
                    <a:extLst>
                      <a:ext uri="{FF2B5EF4-FFF2-40B4-BE49-F238E27FC236}">
                        <a16:creationId xmlns:a16="http://schemas.microsoft.com/office/drawing/2014/main" id="{0A04FCE8-4C82-4906-8897-7FE1AFC91106}"/>
                      </a:ext>
                    </a:extLst>
                  </p:cNvPr>
                  <p:cNvSpPr/>
                  <p:nvPr/>
                </p:nvSpPr>
                <p:spPr>
                  <a:xfrm>
                    <a:off x="738358" y="3891030"/>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0" name="角丸四角形 689">
                    <a:extLst>
                      <a:ext uri="{FF2B5EF4-FFF2-40B4-BE49-F238E27FC236}">
                        <a16:creationId xmlns:a16="http://schemas.microsoft.com/office/drawing/2014/main" id="{13AB9DDE-955B-4064-BD04-7714C445B30A}"/>
                      </a:ext>
                    </a:extLst>
                  </p:cNvPr>
                  <p:cNvSpPr/>
                  <p:nvPr/>
                </p:nvSpPr>
                <p:spPr>
                  <a:xfrm>
                    <a:off x="738358"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1" name="角丸四角形 690">
                    <a:extLst>
                      <a:ext uri="{FF2B5EF4-FFF2-40B4-BE49-F238E27FC236}">
                        <a16:creationId xmlns:a16="http://schemas.microsoft.com/office/drawing/2014/main" id="{A78A1250-9271-482B-9640-6DD01C4CFAFC}"/>
                      </a:ext>
                    </a:extLst>
                  </p:cNvPr>
                  <p:cNvSpPr/>
                  <p:nvPr/>
                </p:nvSpPr>
                <p:spPr>
                  <a:xfrm>
                    <a:off x="738358" y="4132425"/>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2" name="正方形/長方形 431">
                    <a:extLst>
                      <a:ext uri="{FF2B5EF4-FFF2-40B4-BE49-F238E27FC236}">
                        <a16:creationId xmlns:a16="http://schemas.microsoft.com/office/drawing/2014/main" id="{8B3C1BDE-D8EC-4451-9747-C8E4229E5BF0}"/>
                      </a:ext>
                    </a:extLst>
                  </p:cNvPr>
                  <p:cNvSpPr/>
                  <p:nvPr/>
                </p:nvSpPr>
                <p:spPr>
                  <a:xfrm>
                    <a:off x="1343101" y="3891030"/>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3" name="角丸四角形 692">
                    <a:extLst>
                      <a:ext uri="{FF2B5EF4-FFF2-40B4-BE49-F238E27FC236}">
                        <a16:creationId xmlns:a16="http://schemas.microsoft.com/office/drawing/2014/main" id="{7B05F390-4359-403C-A3A7-AD3A383B46D2}"/>
                      </a:ext>
                    </a:extLst>
                  </p:cNvPr>
                  <p:cNvSpPr/>
                  <p:nvPr/>
                </p:nvSpPr>
                <p:spPr>
                  <a:xfrm>
                    <a:off x="1343101"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4" name="角丸四角形 693">
                    <a:extLst>
                      <a:ext uri="{FF2B5EF4-FFF2-40B4-BE49-F238E27FC236}">
                        <a16:creationId xmlns:a16="http://schemas.microsoft.com/office/drawing/2014/main" id="{F06BF656-694B-4CBA-8B66-95E43BC71722}"/>
                      </a:ext>
                    </a:extLst>
                  </p:cNvPr>
                  <p:cNvSpPr/>
                  <p:nvPr/>
                </p:nvSpPr>
                <p:spPr>
                  <a:xfrm>
                    <a:off x="1343101" y="4132425"/>
                    <a:ext cx="536694" cy="412416"/>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5" name="テキスト ボックス 434">
                    <a:extLst>
                      <a:ext uri="{FF2B5EF4-FFF2-40B4-BE49-F238E27FC236}">
                        <a16:creationId xmlns:a16="http://schemas.microsoft.com/office/drawing/2014/main" id="{B85BCC02-8687-43B1-951D-E4661D289EF3}"/>
                      </a:ext>
                    </a:extLst>
                  </p:cNvPr>
                  <p:cNvSpPr txBox="1"/>
                  <p:nvPr/>
                </p:nvSpPr>
                <p:spPr>
                  <a:xfrm>
                    <a:off x="1402809" y="4257284"/>
                    <a:ext cx="417266" cy="162707"/>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nvGrpSpPr>
                  <p:cNvPr id="436" name="グループ化 435">
                    <a:extLst>
                      <a:ext uri="{FF2B5EF4-FFF2-40B4-BE49-F238E27FC236}">
                        <a16:creationId xmlns:a16="http://schemas.microsoft.com/office/drawing/2014/main" id="{D6CE9143-815D-434F-ACBC-9DF3157F188D}"/>
                      </a:ext>
                    </a:extLst>
                  </p:cNvPr>
                  <p:cNvGrpSpPr/>
                  <p:nvPr/>
                </p:nvGrpSpPr>
                <p:grpSpPr>
                  <a:xfrm>
                    <a:off x="738358" y="4600248"/>
                    <a:ext cx="498924" cy="147224"/>
                    <a:chOff x="738358" y="4600248"/>
                    <a:chExt cx="498924" cy="147224"/>
                  </a:xfrm>
                </p:grpSpPr>
                <p:sp>
                  <p:nvSpPr>
                    <p:cNvPr id="440" name="正方形/長方形 439">
                      <a:extLst>
                        <a:ext uri="{FF2B5EF4-FFF2-40B4-BE49-F238E27FC236}">
                          <a16:creationId xmlns:a16="http://schemas.microsoft.com/office/drawing/2014/main" id="{AF5AE9C2-F941-46FD-8BE9-9369C1DE928B}"/>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41" name="正方形/長方形 440">
                      <a:extLst>
                        <a:ext uri="{FF2B5EF4-FFF2-40B4-BE49-F238E27FC236}">
                          <a16:creationId xmlns:a16="http://schemas.microsoft.com/office/drawing/2014/main" id="{AE2A8ED6-F917-4C93-811B-093EA735D73C}"/>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437" name="グループ化 436">
                    <a:extLst>
                      <a:ext uri="{FF2B5EF4-FFF2-40B4-BE49-F238E27FC236}">
                        <a16:creationId xmlns:a16="http://schemas.microsoft.com/office/drawing/2014/main" id="{A9E974DD-AA18-4D71-A449-FBABAF64FB64}"/>
                      </a:ext>
                    </a:extLst>
                  </p:cNvPr>
                  <p:cNvGrpSpPr/>
                  <p:nvPr/>
                </p:nvGrpSpPr>
                <p:grpSpPr>
                  <a:xfrm flipV="1">
                    <a:off x="1380871" y="4600248"/>
                    <a:ext cx="498924" cy="147224"/>
                    <a:chOff x="738358" y="4600248"/>
                    <a:chExt cx="498924" cy="147224"/>
                  </a:xfrm>
                </p:grpSpPr>
                <p:sp>
                  <p:nvSpPr>
                    <p:cNvPr id="438" name="正方形/長方形 437">
                      <a:extLst>
                        <a:ext uri="{FF2B5EF4-FFF2-40B4-BE49-F238E27FC236}">
                          <a16:creationId xmlns:a16="http://schemas.microsoft.com/office/drawing/2014/main" id="{3B3F1B2D-8A48-468D-AADE-CFF24D742BC5}"/>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439" name="正方形/長方形 438">
                      <a:extLst>
                        <a:ext uri="{FF2B5EF4-FFF2-40B4-BE49-F238E27FC236}">
                          <a16:creationId xmlns:a16="http://schemas.microsoft.com/office/drawing/2014/main" id="{78EDB1E0-E821-4010-8C4F-F41D30F95642}"/>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grpSp>
        <p:grpSp>
          <p:nvGrpSpPr>
            <p:cNvPr id="702" name="グループ化 701">
              <a:extLst>
                <a:ext uri="{FF2B5EF4-FFF2-40B4-BE49-F238E27FC236}">
                  <a16:creationId xmlns:a16="http://schemas.microsoft.com/office/drawing/2014/main" id="{9E412410-8C35-4831-936D-BDAD5372E5BF}"/>
                </a:ext>
              </a:extLst>
            </p:cNvPr>
            <p:cNvGrpSpPr/>
            <p:nvPr/>
          </p:nvGrpSpPr>
          <p:grpSpPr>
            <a:xfrm>
              <a:off x="5256866" y="2683565"/>
              <a:ext cx="2676809" cy="1382121"/>
              <a:chOff x="566767" y="3326134"/>
              <a:chExt cx="1580518" cy="816071"/>
            </a:xfrm>
          </p:grpSpPr>
          <p:sp>
            <p:nvSpPr>
              <p:cNvPr id="703" name="角丸四角形 583">
                <a:extLst>
                  <a:ext uri="{FF2B5EF4-FFF2-40B4-BE49-F238E27FC236}">
                    <a16:creationId xmlns:a16="http://schemas.microsoft.com/office/drawing/2014/main" id="{40EBB624-D8CE-482F-B9A6-18F65AA6D8D1}"/>
                  </a:ext>
                </a:extLst>
              </p:cNvPr>
              <p:cNvSpPr/>
              <p:nvPr/>
            </p:nvSpPr>
            <p:spPr>
              <a:xfrm>
                <a:off x="1758702" y="3326134"/>
                <a:ext cx="382069" cy="811501"/>
              </a:xfrm>
              <a:prstGeom prst="roundRect">
                <a:avLst>
                  <a:gd name="adj" fmla="val 0"/>
                </a:avLst>
              </a:prstGeom>
              <a:solidFill>
                <a:schemeClr val="bg1"/>
              </a:solidFill>
              <a:ln w="63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4" name="正方形/長方形 703">
                <a:extLst>
                  <a:ext uri="{FF2B5EF4-FFF2-40B4-BE49-F238E27FC236}">
                    <a16:creationId xmlns:a16="http://schemas.microsoft.com/office/drawing/2014/main" id="{DF87FD83-D244-43E6-B4F9-17543EA02E0A}"/>
                  </a:ext>
                </a:extLst>
              </p:cNvPr>
              <p:cNvSpPr/>
              <p:nvPr/>
            </p:nvSpPr>
            <p:spPr>
              <a:xfrm>
                <a:off x="1911485" y="3976940"/>
                <a:ext cx="194705"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5" name="正方形/長方形 704">
                <a:extLst>
                  <a:ext uri="{FF2B5EF4-FFF2-40B4-BE49-F238E27FC236}">
                    <a16:creationId xmlns:a16="http://schemas.microsoft.com/office/drawing/2014/main" id="{2B0BB2DC-40B5-4C55-BED0-D4C1042A8C62}"/>
                  </a:ext>
                </a:extLst>
              </p:cNvPr>
              <p:cNvSpPr/>
              <p:nvPr/>
            </p:nvSpPr>
            <p:spPr>
              <a:xfrm>
                <a:off x="1911485" y="4003028"/>
                <a:ext cx="100694"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6" name="角丸四角形 587">
                <a:extLst>
                  <a:ext uri="{FF2B5EF4-FFF2-40B4-BE49-F238E27FC236}">
                    <a16:creationId xmlns:a16="http://schemas.microsoft.com/office/drawing/2014/main" id="{F17C0BF1-513B-4401-A4A7-0107FE10334D}"/>
                  </a:ext>
                </a:extLst>
              </p:cNvPr>
              <p:cNvSpPr/>
              <p:nvPr/>
            </p:nvSpPr>
            <p:spPr>
              <a:xfrm>
                <a:off x="1753137" y="3976938"/>
                <a:ext cx="133960" cy="6851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07" name="グループ化 706">
                <a:extLst>
                  <a:ext uri="{FF2B5EF4-FFF2-40B4-BE49-F238E27FC236}">
                    <a16:creationId xmlns:a16="http://schemas.microsoft.com/office/drawing/2014/main" id="{262B3B6B-2D42-4253-ABC5-4EA1E6D3B35F}"/>
                  </a:ext>
                </a:extLst>
              </p:cNvPr>
              <p:cNvGrpSpPr/>
              <p:nvPr/>
            </p:nvGrpSpPr>
            <p:grpSpPr>
              <a:xfrm>
                <a:off x="1762984" y="3534596"/>
                <a:ext cx="331339" cy="149311"/>
                <a:chOff x="1972321" y="3078611"/>
                <a:chExt cx="592296" cy="266906"/>
              </a:xfrm>
            </p:grpSpPr>
            <p:sp>
              <p:nvSpPr>
                <p:cNvPr id="771" name="正方形/長方形 770">
                  <a:extLst>
                    <a:ext uri="{FF2B5EF4-FFF2-40B4-BE49-F238E27FC236}">
                      <a16:creationId xmlns:a16="http://schemas.microsoft.com/office/drawing/2014/main" id="{0C8E5753-655F-4FE4-BE94-4E4723BD68CC}"/>
                    </a:ext>
                  </a:extLst>
                </p:cNvPr>
                <p:cNvSpPr/>
                <p:nvPr/>
              </p:nvSpPr>
              <p:spPr>
                <a:xfrm>
                  <a:off x="1972321" y="3314902"/>
                  <a:ext cx="180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2" name="正方形/長方形 771">
                  <a:extLst>
                    <a:ext uri="{FF2B5EF4-FFF2-40B4-BE49-F238E27FC236}">
                      <a16:creationId xmlns:a16="http://schemas.microsoft.com/office/drawing/2014/main" id="{F6CED831-E2A0-44D9-A246-73A11DD83C49}"/>
                    </a:ext>
                  </a:extLst>
                </p:cNvPr>
                <p:cNvSpPr/>
                <p:nvPr/>
              </p:nvSpPr>
              <p:spPr>
                <a:xfrm>
                  <a:off x="2293540" y="3314902"/>
                  <a:ext cx="252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3" name="角丸四角形 603">
                  <a:extLst>
                    <a:ext uri="{FF2B5EF4-FFF2-40B4-BE49-F238E27FC236}">
                      <a16:creationId xmlns:a16="http://schemas.microsoft.com/office/drawing/2014/main" id="{51F5AA85-D243-4079-B904-37D87BBCF5CD}"/>
                    </a:ext>
                  </a:extLst>
                </p:cNvPr>
                <p:cNvSpPr/>
                <p:nvPr/>
              </p:nvSpPr>
              <p:spPr>
                <a:xfrm>
                  <a:off x="2293540"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4" name="角丸四角形 604">
                  <a:extLst>
                    <a:ext uri="{FF2B5EF4-FFF2-40B4-BE49-F238E27FC236}">
                      <a16:creationId xmlns:a16="http://schemas.microsoft.com/office/drawing/2014/main" id="{E41A2268-0EEB-4758-B875-12330BCBEA02}"/>
                    </a:ext>
                  </a:extLst>
                </p:cNvPr>
                <p:cNvSpPr/>
                <p:nvPr/>
              </p:nvSpPr>
              <p:spPr>
                <a:xfrm>
                  <a:off x="1972321"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08" name="正方形/長方形 707">
                <a:extLst>
                  <a:ext uri="{FF2B5EF4-FFF2-40B4-BE49-F238E27FC236}">
                    <a16:creationId xmlns:a16="http://schemas.microsoft.com/office/drawing/2014/main" id="{7ED04593-DAC7-48BA-AFEA-3B70CDBA001C}"/>
                  </a:ext>
                </a:extLst>
              </p:cNvPr>
              <p:cNvSpPr/>
              <p:nvPr/>
            </p:nvSpPr>
            <p:spPr>
              <a:xfrm>
                <a:off x="1753137" y="4103330"/>
                <a:ext cx="229484" cy="16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09" name="グループ化 708">
                <a:extLst>
                  <a:ext uri="{FF2B5EF4-FFF2-40B4-BE49-F238E27FC236}">
                    <a16:creationId xmlns:a16="http://schemas.microsoft.com/office/drawing/2014/main" id="{FD8F70AC-C16C-4BBA-BAD2-ABD84CC7E5F7}"/>
                  </a:ext>
                </a:extLst>
              </p:cNvPr>
              <p:cNvGrpSpPr/>
              <p:nvPr/>
            </p:nvGrpSpPr>
            <p:grpSpPr>
              <a:xfrm>
                <a:off x="1752127" y="3712781"/>
                <a:ext cx="353053" cy="224190"/>
                <a:chOff x="1907620" y="2950537"/>
                <a:chExt cx="631113" cy="400756"/>
              </a:xfrm>
            </p:grpSpPr>
            <p:sp>
              <p:nvSpPr>
                <p:cNvPr id="769" name="正方形/長方形 768">
                  <a:extLst>
                    <a:ext uri="{FF2B5EF4-FFF2-40B4-BE49-F238E27FC236}">
                      <a16:creationId xmlns:a16="http://schemas.microsoft.com/office/drawing/2014/main" id="{0EE5B457-7DAE-4E24-A460-5CB54D4D3E0B}"/>
                    </a:ext>
                  </a:extLst>
                </p:cNvPr>
                <p:cNvSpPr/>
                <p:nvPr/>
              </p:nvSpPr>
              <p:spPr>
                <a:xfrm>
                  <a:off x="1907620" y="2950537"/>
                  <a:ext cx="631113" cy="40075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70" name="テキスト ボックス 769">
                  <a:extLst>
                    <a:ext uri="{FF2B5EF4-FFF2-40B4-BE49-F238E27FC236}">
                      <a16:creationId xmlns:a16="http://schemas.microsoft.com/office/drawing/2014/main" id="{1405661A-FCAE-46DE-A4AD-DFB4977E8124}"/>
                    </a:ext>
                  </a:extLst>
                </p:cNvPr>
                <p:cNvSpPr txBox="1"/>
                <p:nvPr/>
              </p:nvSpPr>
              <p:spPr>
                <a:xfrm>
                  <a:off x="2140466" y="3128106"/>
                  <a:ext cx="165414" cy="66164"/>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710" name="正方形/長方形 709">
                <a:extLst>
                  <a:ext uri="{FF2B5EF4-FFF2-40B4-BE49-F238E27FC236}">
                    <a16:creationId xmlns:a16="http://schemas.microsoft.com/office/drawing/2014/main" id="{7BD7ED19-61D8-4C67-A5CF-8E124D19E34D}"/>
                  </a:ext>
                </a:extLst>
              </p:cNvPr>
              <p:cNvSpPr/>
              <p:nvPr/>
            </p:nvSpPr>
            <p:spPr>
              <a:xfrm>
                <a:off x="592190" y="3327725"/>
                <a:ext cx="1035671" cy="814480"/>
              </a:xfrm>
              <a:prstGeom prst="rect">
                <a:avLst/>
              </a:prstGeom>
              <a:solidFill>
                <a:schemeClr val="bg1"/>
              </a:solid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11" name="グループ化 710">
                <a:extLst>
                  <a:ext uri="{FF2B5EF4-FFF2-40B4-BE49-F238E27FC236}">
                    <a16:creationId xmlns:a16="http://schemas.microsoft.com/office/drawing/2014/main" id="{E17BD0E4-FD4F-44B7-B17C-24351262487F}"/>
                  </a:ext>
                </a:extLst>
              </p:cNvPr>
              <p:cNvGrpSpPr/>
              <p:nvPr/>
            </p:nvGrpSpPr>
            <p:grpSpPr>
              <a:xfrm>
                <a:off x="629218" y="3944367"/>
                <a:ext cx="963093" cy="191068"/>
                <a:chOff x="1854282" y="5083160"/>
                <a:chExt cx="1516952" cy="300947"/>
              </a:xfrm>
            </p:grpSpPr>
            <p:sp>
              <p:nvSpPr>
                <p:cNvPr id="757" name="角丸四角形 571">
                  <a:extLst>
                    <a:ext uri="{FF2B5EF4-FFF2-40B4-BE49-F238E27FC236}">
                      <a16:creationId xmlns:a16="http://schemas.microsoft.com/office/drawing/2014/main" id="{392A2342-2E7C-4D7F-BBB2-58FE4FD56147}"/>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58" name="グループ化 757">
                  <a:extLst>
                    <a:ext uri="{FF2B5EF4-FFF2-40B4-BE49-F238E27FC236}">
                      <a16:creationId xmlns:a16="http://schemas.microsoft.com/office/drawing/2014/main" id="{0DF32B42-12A0-4DCF-A3A6-EFAADB45A179}"/>
                    </a:ext>
                  </a:extLst>
                </p:cNvPr>
                <p:cNvGrpSpPr/>
                <p:nvPr/>
              </p:nvGrpSpPr>
              <p:grpSpPr>
                <a:xfrm>
                  <a:off x="2160958" y="5083160"/>
                  <a:ext cx="800071" cy="176677"/>
                  <a:chOff x="725858" y="4515399"/>
                  <a:chExt cx="1440000" cy="386455"/>
                </a:xfrm>
                <a:solidFill>
                  <a:schemeClr val="bg1">
                    <a:lumMod val="85000"/>
                  </a:schemeClr>
                </a:solidFill>
              </p:grpSpPr>
              <p:sp>
                <p:nvSpPr>
                  <p:cNvPr id="765" name="正方形/長方形 764">
                    <a:extLst>
                      <a:ext uri="{FF2B5EF4-FFF2-40B4-BE49-F238E27FC236}">
                        <a16:creationId xmlns:a16="http://schemas.microsoft.com/office/drawing/2014/main" id="{4409BB59-57C5-4385-A87A-3C33EF2D2851}"/>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6" name="正方形/長方形 765">
                    <a:extLst>
                      <a:ext uri="{FF2B5EF4-FFF2-40B4-BE49-F238E27FC236}">
                        <a16:creationId xmlns:a16="http://schemas.microsoft.com/office/drawing/2014/main" id="{0D00B729-0D9D-455E-B562-0CCA93252DB3}"/>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7" name="正方形/長方形 766">
                    <a:extLst>
                      <a:ext uri="{FF2B5EF4-FFF2-40B4-BE49-F238E27FC236}">
                        <a16:creationId xmlns:a16="http://schemas.microsoft.com/office/drawing/2014/main" id="{D6E5360E-3A22-4499-8FAE-B2D2776363BC}"/>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8" name="正方形/長方形 767">
                    <a:extLst>
                      <a:ext uri="{FF2B5EF4-FFF2-40B4-BE49-F238E27FC236}">
                        <a16:creationId xmlns:a16="http://schemas.microsoft.com/office/drawing/2014/main" id="{A3024D10-8B80-459F-B88F-32624A3E994A}"/>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59" name="角丸四角形 573">
                  <a:extLst>
                    <a:ext uri="{FF2B5EF4-FFF2-40B4-BE49-F238E27FC236}">
                      <a16:creationId xmlns:a16="http://schemas.microsoft.com/office/drawing/2014/main" id="{30690621-8666-4AAA-A6F6-A08D09B5B793}"/>
                    </a:ext>
                  </a:extLst>
                </p:cNvPr>
                <p:cNvSpPr/>
                <p:nvPr/>
              </p:nvSpPr>
              <p:spPr>
                <a:xfrm>
                  <a:off x="3250936" y="5083160"/>
                  <a:ext cx="120298" cy="12586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60" name="グループ化 759">
                  <a:extLst>
                    <a:ext uri="{FF2B5EF4-FFF2-40B4-BE49-F238E27FC236}">
                      <a16:creationId xmlns:a16="http://schemas.microsoft.com/office/drawing/2014/main" id="{B1500CDE-C453-490B-B246-6B9D4763894D}"/>
                    </a:ext>
                  </a:extLst>
                </p:cNvPr>
                <p:cNvGrpSpPr/>
                <p:nvPr/>
              </p:nvGrpSpPr>
              <p:grpSpPr>
                <a:xfrm>
                  <a:off x="3006747" y="5083160"/>
                  <a:ext cx="199814" cy="128629"/>
                  <a:chOff x="725858" y="4515399"/>
                  <a:chExt cx="1440000" cy="281356"/>
                </a:xfrm>
                <a:solidFill>
                  <a:schemeClr val="bg1">
                    <a:lumMod val="85000"/>
                  </a:schemeClr>
                </a:solidFill>
              </p:grpSpPr>
              <p:sp>
                <p:nvSpPr>
                  <p:cNvPr id="762" name="正方形/長方形 761">
                    <a:extLst>
                      <a:ext uri="{FF2B5EF4-FFF2-40B4-BE49-F238E27FC236}">
                        <a16:creationId xmlns:a16="http://schemas.microsoft.com/office/drawing/2014/main" id="{86C1A992-8518-4412-9AF5-EFB02AB99E2F}"/>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3" name="正方形/長方形 762">
                    <a:extLst>
                      <a:ext uri="{FF2B5EF4-FFF2-40B4-BE49-F238E27FC236}">
                        <a16:creationId xmlns:a16="http://schemas.microsoft.com/office/drawing/2014/main" id="{0F271B87-A483-40BC-A8EB-15304DC636FA}"/>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64" name="正方形/長方形 763">
                    <a:extLst>
                      <a:ext uri="{FF2B5EF4-FFF2-40B4-BE49-F238E27FC236}">
                        <a16:creationId xmlns:a16="http://schemas.microsoft.com/office/drawing/2014/main" id="{2D3FF193-6253-4BA4-9054-A8E2A039D8D0}"/>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61" name="角丸四角形 575">
                  <a:extLst>
                    <a:ext uri="{FF2B5EF4-FFF2-40B4-BE49-F238E27FC236}">
                      <a16:creationId xmlns:a16="http://schemas.microsoft.com/office/drawing/2014/main" id="{19DB70CB-3BC2-418E-BB20-6310567EA29B}"/>
                    </a:ext>
                  </a:extLst>
                </p:cNvPr>
                <p:cNvSpPr/>
                <p:nvPr/>
              </p:nvSpPr>
              <p:spPr>
                <a:xfrm>
                  <a:off x="2711238" y="5336210"/>
                  <a:ext cx="659996" cy="478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12" name="角丸四角形 539">
                <a:extLst>
                  <a:ext uri="{FF2B5EF4-FFF2-40B4-BE49-F238E27FC236}">
                    <a16:creationId xmlns:a16="http://schemas.microsoft.com/office/drawing/2014/main" id="{2D67BF5F-46AC-4FCD-AF2D-F3316A8BBC13}"/>
                  </a:ext>
                </a:extLst>
              </p:cNvPr>
              <p:cNvSpPr/>
              <p:nvPr/>
            </p:nvSpPr>
            <p:spPr>
              <a:xfrm>
                <a:off x="1361765" y="3464833"/>
                <a:ext cx="230546" cy="140652"/>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13" name="角丸四角形 540">
                <a:extLst>
                  <a:ext uri="{FF2B5EF4-FFF2-40B4-BE49-F238E27FC236}">
                    <a16:creationId xmlns:a16="http://schemas.microsoft.com/office/drawing/2014/main" id="{83DB9249-F5E2-4961-B974-E70DE9334A38}"/>
                  </a:ext>
                </a:extLst>
              </p:cNvPr>
              <p:cNvSpPr/>
              <p:nvPr/>
            </p:nvSpPr>
            <p:spPr>
              <a:xfrm>
                <a:off x="1173288" y="3513675"/>
                <a:ext cx="158590" cy="9181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14" name="グループ化 713">
                <a:extLst>
                  <a:ext uri="{FF2B5EF4-FFF2-40B4-BE49-F238E27FC236}">
                    <a16:creationId xmlns:a16="http://schemas.microsoft.com/office/drawing/2014/main" id="{D6D465F4-D2D9-47FD-852B-77FF67008A0F}"/>
                  </a:ext>
                </a:extLst>
              </p:cNvPr>
              <p:cNvGrpSpPr/>
              <p:nvPr/>
            </p:nvGrpSpPr>
            <p:grpSpPr>
              <a:xfrm>
                <a:off x="627740" y="3509958"/>
                <a:ext cx="491110" cy="91023"/>
                <a:chOff x="1851953" y="5419406"/>
                <a:chExt cx="773539" cy="143368"/>
              </a:xfrm>
            </p:grpSpPr>
            <p:sp>
              <p:nvSpPr>
                <p:cNvPr id="754" name="正方形/長方形 753">
                  <a:extLst>
                    <a:ext uri="{FF2B5EF4-FFF2-40B4-BE49-F238E27FC236}">
                      <a16:creationId xmlns:a16="http://schemas.microsoft.com/office/drawing/2014/main" id="{4CD4D51C-5582-4551-8A81-863182C6B9D2}"/>
                    </a:ext>
                  </a:extLst>
                </p:cNvPr>
                <p:cNvSpPr/>
                <p:nvPr/>
              </p:nvSpPr>
              <p:spPr>
                <a:xfrm>
                  <a:off x="1851953" y="5419406"/>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5" name="正方形/長方形 754">
                  <a:extLst>
                    <a:ext uri="{FF2B5EF4-FFF2-40B4-BE49-F238E27FC236}">
                      <a16:creationId xmlns:a16="http://schemas.microsoft.com/office/drawing/2014/main" id="{8F7441BA-6009-46D5-AF1C-1C338869F631}"/>
                    </a:ext>
                  </a:extLst>
                </p:cNvPr>
                <p:cNvSpPr/>
                <p:nvPr/>
              </p:nvSpPr>
              <p:spPr>
                <a:xfrm>
                  <a:off x="1851953" y="5531503"/>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6" name="正方形/長方形 755">
                  <a:extLst>
                    <a:ext uri="{FF2B5EF4-FFF2-40B4-BE49-F238E27FC236}">
                      <a16:creationId xmlns:a16="http://schemas.microsoft.com/office/drawing/2014/main" id="{119C01F8-DDA6-436C-ADE0-920EAD9D87EE}"/>
                    </a:ext>
                  </a:extLst>
                </p:cNvPr>
                <p:cNvSpPr/>
                <p:nvPr/>
              </p:nvSpPr>
              <p:spPr>
                <a:xfrm>
                  <a:off x="1851953" y="5484204"/>
                  <a:ext cx="181041"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15" name="グループ化 714">
                <a:extLst>
                  <a:ext uri="{FF2B5EF4-FFF2-40B4-BE49-F238E27FC236}">
                    <a16:creationId xmlns:a16="http://schemas.microsoft.com/office/drawing/2014/main" id="{7CF30551-875E-4A4E-B98D-CA0E4DBEE626}"/>
                  </a:ext>
                </a:extLst>
              </p:cNvPr>
              <p:cNvGrpSpPr/>
              <p:nvPr/>
            </p:nvGrpSpPr>
            <p:grpSpPr>
              <a:xfrm>
                <a:off x="1361765" y="3642223"/>
                <a:ext cx="230547" cy="157706"/>
                <a:chOff x="3008104" y="4472411"/>
                <a:chExt cx="363130" cy="248399"/>
              </a:xfrm>
            </p:grpSpPr>
            <p:sp>
              <p:nvSpPr>
                <p:cNvPr id="752" name="正方形/長方形 751">
                  <a:extLst>
                    <a:ext uri="{FF2B5EF4-FFF2-40B4-BE49-F238E27FC236}">
                      <a16:creationId xmlns:a16="http://schemas.microsoft.com/office/drawing/2014/main" id="{FE8BC67B-6087-4422-901D-0CBF8A4BA54F}"/>
                    </a:ext>
                  </a:extLst>
                </p:cNvPr>
                <p:cNvSpPr/>
                <p:nvPr/>
              </p:nvSpPr>
              <p:spPr>
                <a:xfrm>
                  <a:off x="3008104" y="4472411"/>
                  <a:ext cx="363130" cy="248399"/>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3" name="テキスト ボックス 752">
                  <a:extLst>
                    <a:ext uri="{FF2B5EF4-FFF2-40B4-BE49-F238E27FC236}">
                      <a16:creationId xmlns:a16="http://schemas.microsoft.com/office/drawing/2014/main" id="{0CC686CB-1295-4E5B-A3FD-E9268F0E73CB}"/>
                    </a:ext>
                  </a:extLst>
                </p:cNvPr>
                <p:cNvSpPr txBox="1"/>
                <p:nvPr/>
              </p:nvSpPr>
              <p:spPr>
                <a:xfrm>
                  <a:off x="3121090" y="4572449"/>
                  <a:ext cx="145750" cy="58299"/>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716" name="グループ化 715">
                <a:extLst>
                  <a:ext uri="{FF2B5EF4-FFF2-40B4-BE49-F238E27FC236}">
                    <a16:creationId xmlns:a16="http://schemas.microsoft.com/office/drawing/2014/main" id="{920F84A6-2148-479E-9BC2-F909C922E286}"/>
                  </a:ext>
                </a:extLst>
              </p:cNvPr>
              <p:cNvGrpSpPr/>
              <p:nvPr/>
            </p:nvGrpSpPr>
            <p:grpSpPr>
              <a:xfrm>
                <a:off x="627740" y="3372878"/>
                <a:ext cx="704138" cy="70106"/>
                <a:chOff x="725858" y="3388352"/>
                <a:chExt cx="1440000" cy="241533"/>
              </a:xfrm>
              <a:solidFill>
                <a:schemeClr val="bg1">
                  <a:lumMod val="85000"/>
                </a:schemeClr>
              </a:solidFill>
            </p:grpSpPr>
            <p:grpSp>
              <p:nvGrpSpPr>
                <p:cNvPr id="748" name="グループ化 747">
                  <a:extLst>
                    <a:ext uri="{FF2B5EF4-FFF2-40B4-BE49-F238E27FC236}">
                      <a16:creationId xmlns:a16="http://schemas.microsoft.com/office/drawing/2014/main" id="{4D99BC59-109E-46FD-9893-193AB140EA24}"/>
                    </a:ext>
                  </a:extLst>
                </p:cNvPr>
                <p:cNvGrpSpPr/>
                <p:nvPr/>
              </p:nvGrpSpPr>
              <p:grpSpPr>
                <a:xfrm>
                  <a:off x="725858" y="3388352"/>
                  <a:ext cx="1440000" cy="168985"/>
                  <a:chOff x="725858" y="3388352"/>
                  <a:chExt cx="1440000" cy="168985"/>
                </a:xfrm>
                <a:grpFill/>
              </p:grpSpPr>
              <p:sp>
                <p:nvSpPr>
                  <p:cNvPr id="750" name="正方形/長方形 749">
                    <a:extLst>
                      <a:ext uri="{FF2B5EF4-FFF2-40B4-BE49-F238E27FC236}">
                        <a16:creationId xmlns:a16="http://schemas.microsoft.com/office/drawing/2014/main" id="{BD6C1F40-CE38-405B-959B-12AB2C352352}"/>
                      </a:ext>
                    </a:extLst>
                  </p:cNvPr>
                  <p:cNvSpPr/>
                  <p:nvPr/>
                </p:nvSpPr>
                <p:spPr>
                  <a:xfrm>
                    <a:off x="1437333" y="3388352"/>
                    <a:ext cx="728524" cy="70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1" name="正方形/長方形 750">
                    <a:extLst>
                      <a:ext uri="{FF2B5EF4-FFF2-40B4-BE49-F238E27FC236}">
                        <a16:creationId xmlns:a16="http://schemas.microsoft.com/office/drawing/2014/main" id="{339931ED-61F8-4D7A-894C-C5D1533A635E}"/>
                      </a:ext>
                    </a:extLst>
                  </p:cNvPr>
                  <p:cNvSpPr/>
                  <p:nvPr/>
                </p:nvSpPr>
                <p:spPr>
                  <a:xfrm>
                    <a:off x="725858" y="3487483"/>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49" name="正方形/長方形 748">
                  <a:extLst>
                    <a:ext uri="{FF2B5EF4-FFF2-40B4-BE49-F238E27FC236}">
                      <a16:creationId xmlns:a16="http://schemas.microsoft.com/office/drawing/2014/main" id="{6CA4FC93-C4D7-4486-A2EC-5A1E2640E97F}"/>
                    </a:ext>
                  </a:extLst>
                </p:cNvPr>
                <p:cNvSpPr/>
                <p:nvPr/>
              </p:nvSpPr>
              <p:spPr>
                <a:xfrm>
                  <a:off x="1620456" y="3593885"/>
                  <a:ext cx="545402"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17" name="角丸四角形 544">
                <a:extLst>
                  <a:ext uri="{FF2B5EF4-FFF2-40B4-BE49-F238E27FC236}">
                    <a16:creationId xmlns:a16="http://schemas.microsoft.com/office/drawing/2014/main" id="{F347D73D-F6CC-462D-8B1F-331D1A87B4D8}"/>
                  </a:ext>
                </a:extLst>
              </p:cNvPr>
              <p:cNvSpPr/>
              <p:nvPr/>
            </p:nvSpPr>
            <p:spPr>
              <a:xfrm>
                <a:off x="1361765" y="3370762"/>
                <a:ext cx="230546" cy="7221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18" name="グループ化 717">
                <a:extLst>
                  <a:ext uri="{FF2B5EF4-FFF2-40B4-BE49-F238E27FC236}">
                    <a16:creationId xmlns:a16="http://schemas.microsoft.com/office/drawing/2014/main" id="{33A4B54F-8CD5-4F2A-97A4-A213414FC70D}"/>
                  </a:ext>
                </a:extLst>
              </p:cNvPr>
              <p:cNvGrpSpPr/>
              <p:nvPr/>
            </p:nvGrpSpPr>
            <p:grpSpPr>
              <a:xfrm>
                <a:off x="566767" y="3347750"/>
                <a:ext cx="1086516" cy="96240"/>
                <a:chOff x="449127" y="3067698"/>
                <a:chExt cx="1672568" cy="144860"/>
              </a:xfrm>
            </p:grpSpPr>
            <p:sp>
              <p:nvSpPr>
                <p:cNvPr id="745" name="フリーフォーム 559">
                  <a:extLst>
                    <a:ext uri="{FF2B5EF4-FFF2-40B4-BE49-F238E27FC236}">
                      <a16:creationId xmlns:a16="http://schemas.microsoft.com/office/drawing/2014/main" id="{278CE45B-5FB2-46EF-A02A-205F61704A20}"/>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6" name="フリーフォーム 560">
                  <a:extLst>
                    <a:ext uri="{FF2B5EF4-FFF2-40B4-BE49-F238E27FC236}">
                      <a16:creationId xmlns:a16="http://schemas.microsoft.com/office/drawing/2014/main" id="{63B3993D-F9C2-4302-8BC6-3B517A3842A5}"/>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7" name="フリーフォーム 561">
                  <a:extLst>
                    <a:ext uri="{FF2B5EF4-FFF2-40B4-BE49-F238E27FC236}">
                      <a16:creationId xmlns:a16="http://schemas.microsoft.com/office/drawing/2014/main" id="{FD5FC2E3-DAEA-48A2-969C-2A7F1393BB6A}"/>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19" name="グループ化 718">
                <a:extLst>
                  <a:ext uri="{FF2B5EF4-FFF2-40B4-BE49-F238E27FC236}">
                    <a16:creationId xmlns:a16="http://schemas.microsoft.com/office/drawing/2014/main" id="{FF93955E-DF0F-47AE-9FE7-6CFB7B3B5ACA}"/>
                  </a:ext>
                </a:extLst>
              </p:cNvPr>
              <p:cNvGrpSpPr/>
              <p:nvPr/>
            </p:nvGrpSpPr>
            <p:grpSpPr>
              <a:xfrm>
                <a:off x="629218" y="3691689"/>
                <a:ext cx="702659" cy="173140"/>
                <a:chOff x="1854282" y="5083160"/>
                <a:chExt cx="1106747" cy="271400"/>
              </a:xfrm>
            </p:grpSpPr>
            <p:sp>
              <p:nvSpPr>
                <p:cNvPr id="739" name="角丸四角形 550">
                  <a:extLst>
                    <a:ext uri="{FF2B5EF4-FFF2-40B4-BE49-F238E27FC236}">
                      <a16:creationId xmlns:a16="http://schemas.microsoft.com/office/drawing/2014/main" id="{8D8AAD1C-7E0B-4A26-A8F4-444D357F4AE5}"/>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40" name="グループ化 739">
                  <a:extLst>
                    <a:ext uri="{FF2B5EF4-FFF2-40B4-BE49-F238E27FC236}">
                      <a16:creationId xmlns:a16="http://schemas.microsoft.com/office/drawing/2014/main" id="{A377786A-2C82-415A-91BC-0F2E5F1C50BC}"/>
                    </a:ext>
                  </a:extLst>
                </p:cNvPr>
                <p:cNvGrpSpPr/>
                <p:nvPr/>
              </p:nvGrpSpPr>
              <p:grpSpPr>
                <a:xfrm>
                  <a:off x="2160958" y="5132090"/>
                  <a:ext cx="800071" cy="178729"/>
                  <a:chOff x="725858" y="4622430"/>
                  <a:chExt cx="1440000" cy="390944"/>
                </a:xfrm>
                <a:solidFill>
                  <a:schemeClr val="bg1">
                    <a:lumMod val="85000"/>
                  </a:schemeClr>
                </a:solidFill>
              </p:grpSpPr>
              <p:sp>
                <p:nvSpPr>
                  <p:cNvPr id="741" name="正方形/長方形 740">
                    <a:extLst>
                      <a:ext uri="{FF2B5EF4-FFF2-40B4-BE49-F238E27FC236}">
                        <a16:creationId xmlns:a16="http://schemas.microsoft.com/office/drawing/2014/main" id="{8DDBE664-0AC6-4C6B-9A13-AE9EE0130BFF}"/>
                      </a:ext>
                    </a:extLst>
                  </p:cNvPr>
                  <p:cNvSpPr/>
                  <p:nvPr/>
                </p:nvSpPr>
                <p:spPr>
                  <a:xfrm>
                    <a:off x="725858" y="4622430"/>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2" name="正方形/長方形 741">
                    <a:extLst>
                      <a:ext uri="{FF2B5EF4-FFF2-40B4-BE49-F238E27FC236}">
                        <a16:creationId xmlns:a16="http://schemas.microsoft.com/office/drawing/2014/main" id="{8996DF71-FF1D-4A8B-931D-99EBA6F18949}"/>
                      </a:ext>
                    </a:extLst>
                  </p:cNvPr>
                  <p:cNvSpPr/>
                  <p:nvPr/>
                </p:nvSpPr>
                <p:spPr>
                  <a:xfrm>
                    <a:off x="725858" y="4729461"/>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3" name="正方形/長方形 742">
                    <a:extLst>
                      <a:ext uri="{FF2B5EF4-FFF2-40B4-BE49-F238E27FC236}">
                        <a16:creationId xmlns:a16="http://schemas.microsoft.com/office/drawing/2014/main" id="{414EA7E1-454F-44A5-9763-79A4ECC56C71}"/>
                      </a:ext>
                    </a:extLst>
                  </p:cNvPr>
                  <p:cNvSpPr/>
                  <p:nvPr/>
                </p:nvSpPr>
                <p:spPr>
                  <a:xfrm>
                    <a:off x="725858" y="4836492"/>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44" name="正方形/長方形 743">
                    <a:extLst>
                      <a:ext uri="{FF2B5EF4-FFF2-40B4-BE49-F238E27FC236}">
                        <a16:creationId xmlns:a16="http://schemas.microsoft.com/office/drawing/2014/main" id="{BF35B79C-B9B6-4959-B01F-41B7D5D37988}"/>
                      </a:ext>
                    </a:extLst>
                  </p:cNvPr>
                  <p:cNvSpPr/>
                  <p:nvPr/>
                </p:nvSpPr>
                <p:spPr>
                  <a:xfrm>
                    <a:off x="725860" y="4943519"/>
                    <a:ext cx="518354"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sp>
            <p:nvSpPr>
              <p:cNvPr id="720" name="正方形/長方形 719">
                <a:extLst>
                  <a:ext uri="{FF2B5EF4-FFF2-40B4-BE49-F238E27FC236}">
                    <a16:creationId xmlns:a16="http://schemas.microsoft.com/office/drawing/2014/main" id="{57C9BBB8-F11A-40DF-88AF-7CF93BE42D96}"/>
                  </a:ext>
                </a:extLst>
              </p:cNvPr>
              <p:cNvSpPr/>
              <p:nvPr/>
            </p:nvSpPr>
            <p:spPr>
              <a:xfrm>
                <a:off x="629218" y="3647444"/>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1" name="正方形/長方形 720">
                <a:extLst>
                  <a:ext uri="{FF2B5EF4-FFF2-40B4-BE49-F238E27FC236}">
                    <a16:creationId xmlns:a16="http://schemas.microsoft.com/office/drawing/2014/main" id="{60614B19-40D0-4C82-A660-84909F450B4E}"/>
                  </a:ext>
                </a:extLst>
              </p:cNvPr>
              <p:cNvSpPr/>
              <p:nvPr/>
            </p:nvSpPr>
            <p:spPr>
              <a:xfrm>
                <a:off x="629218" y="3903456"/>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722" name="グループ化 721">
                <a:extLst>
                  <a:ext uri="{FF2B5EF4-FFF2-40B4-BE49-F238E27FC236}">
                    <a16:creationId xmlns:a16="http://schemas.microsoft.com/office/drawing/2014/main" id="{8E14D7A1-9A42-4DF4-B7EC-84A8C36FBB1D}"/>
                  </a:ext>
                </a:extLst>
              </p:cNvPr>
              <p:cNvGrpSpPr/>
              <p:nvPr/>
            </p:nvGrpSpPr>
            <p:grpSpPr>
              <a:xfrm>
                <a:off x="566767" y="4010952"/>
                <a:ext cx="1086516" cy="96240"/>
                <a:chOff x="449127" y="3067698"/>
                <a:chExt cx="1672568" cy="144860"/>
              </a:xfrm>
            </p:grpSpPr>
            <p:sp>
              <p:nvSpPr>
                <p:cNvPr id="736" name="フリーフォーム 559">
                  <a:extLst>
                    <a:ext uri="{FF2B5EF4-FFF2-40B4-BE49-F238E27FC236}">
                      <a16:creationId xmlns:a16="http://schemas.microsoft.com/office/drawing/2014/main" id="{A9E10050-A79B-411E-B68A-52D858C82443}"/>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7" name="フリーフォーム 560">
                  <a:extLst>
                    <a:ext uri="{FF2B5EF4-FFF2-40B4-BE49-F238E27FC236}">
                      <a16:creationId xmlns:a16="http://schemas.microsoft.com/office/drawing/2014/main" id="{1F16F2AC-C4F3-40AB-B2A6-3500B76B5872}"/>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8" name="フリーフォーム 561">
                  <a:extLst>
                    <a:ext uri="{FF2B5EF4-FFF2-40B4-BE49-F238E27FC236}">
                      <a16:creationId xmlns:a16="http://schemas.microsoft.com/office/drawing/2014/main" id="{51F8C9EF-7B96-4895-97D8-BCCBA0027231}"/>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23" name="グループ化 722">
                <a:extLst>
                  <a:ext uri="{FF2B5EF4-FFF2-40B4-BE49-F238E27FC236}">
                    <a16:creationId xmlns:a16="http://schemas.microsoft.com/office/drawing/2014/main" id="{F6EB5B11-D729-4A0B-8F71-4306C6E3E7DD}"/>
                  </a:ext>
                </a:extLst>
              </p:cNvPr>
              <p:cNvGrpSpPr/>
              <p:nvPr/>
            </p:nvGrpSpPr>
            <p:grpSpPr>
              <a:xfrm>
                <a:off x="1728350" y="3349068"/>
                <a:ext cx="418934" cy="150706"/>
                <a:chOff x="1728350" y="3349068"/>
                <a:chExt cx="418934" cy="150706"/>
              </a:xfrm>
            </p:grpSpPr>
            <p:grpSp>
              <p:nvGrpSpPr>
                <p:cNvPr id="729" name="グループ化 728">
                  <a:extLst>
                    <a:ext uri="{FF2B5EF4-FFF2-40B4-BE49-F238E27FC236}">
                      <a16:creationId xmlns:a16="http://schemas.microsoft.com/office/drawing/2014/main" id="{BF7DB802-D42F-4CA3-805F-98FC649612A1}"/>
                    </a:ext>
                  </a:extLst>
                </p:cNvPr>
                <p:cNvGrpSpPr/>
                <p:nvPr/>
              </p:nvGrpSpPr>
              <p:grpSpPr>
                <a:xfrm>
                  <a:off x="1753137" y="3436422"/>
                  <a:ext cx="353053" cy="63352"/>
                  <a:chOff x="1933504" y="3015858"/>
                  <a:chExt cx="631113" cy="113247"/>
                </a:xfrm>
              </p:grpSpPr>
              <p:sp>
                <p:nvSpPr>
                  <p:cNvPr id="733" name="正方形/長方形 732">
                    <a:extLst>
                      <a:ext uri="{FF2B5EF4-FFF2-40B4-BE49-F238E27FC236}">
                        <a16:creationId xmlns:a16="http://schemas.microsoft.com/office/drawing/2014/main" id="{0E377B42-0A65-4747-B138-73DBB4EF5FF1}"/>
                      </a:ext>
                    </a:extLst>
                  </p:cNvPr>
                  <p:cNvSpPr/>
                  <p:nvPr/>
                </p:nvSpPr>
                <p:spPr>
                  <a:xfrm>
                    <a:off x="1933504" y="3051857"/>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4" name="正方形/長方形 733">
                    <a:extLst>
                      <a:ext uri="{FF2B5EF4-FFF2-40B4-BE49-F238E27FC236}">
                        <a16:creationId xmlns:a16="http://schemas.microsoft.com/office/drawing/2014/main" id="{87A6520C-FD14-4EBF-B2CA-C2914632E09E}"/>
                      </a:ext>
                    </a:extLst>
                  </p:cNvPr>
                  <p:cNvSpPr/>
                  <p:nvPr/>
                </p:nvSpPr>
                <p:spPr>
                  <a:xfrm>
                    <a:off x="1933504" y="3098490"/>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5" name="正方形/長方形 734">
                    <a:extLst>
                      <a:ext uri="{FF2B5EF4-FFF2-40B4-BE49-F238E27FC236}">
                        <a16:creationId xmlns:a16="http://schemas.microsoft.com/office/drawing/2014/main" id="{5265FD88-61B7-4B98-B2EB-FA4BC5948713}"/>
                      </a:ext>
                    </a:extLst>
                  </p:cNvPr>
                  <p:cNvSpPr/>
                  <p:nvPr/>
                </p:nvSpPr>
                <p:spPr>
                  <a:xfrm>
                    <a:off x="1933504" y="3015858"/>
                    <a:ext cx="239035" cy="157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730" name="フリーフォーム 560">
                  <a:extLst>
                    <a:ext uri="{FF2B5EF4-FFF2-40B4-BE49-F238E27FC236}">
                      <a16:creationId xmlns:a16="http://schemas.microsoft.com/office/drawing/2014/main" id="{BC6935CC-4770-481C-A0FD-3C9A2A77559D}"/>
                    </a:ext>
                  </a:extLst>
                </p:cNvPr>
                <p:cNvSpPr/>
                <p:nvPr/>
              </p:nvSpPr>
              <p:spPr>
                <a:xfrm>
                  <a:off x="1746678"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1" name="フリーフォーム 560">
                  <a:extLst>
                    <a:ext uri="{FF2B5EF4-FFF2-40B4-BE49-F238E27FC236}">
                      <a16:creationId xmlns:a16="http://schemas.microsoft.com/office/drawing/2014/main" id="{F3E90ED8-CBD3-4920-B22C-562F5F21419B}"/>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32" name="フリーフォーム 560">
                  <a:extLst>
                    <a:ext uri="{FF2B5EF4-FFF2-40B4-BE49-F238E27FC236}">
                      <a16:creationId xmlns:a16="http://schemas.microsoft.com/office/drawing/2014/main" id="{E72ED315-FC4F-4022-907E-45A29897E6B5}"/>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724" name="グループ化 723">
                <a:extLst>
                  <a:ext uri="{FF2B5EF4-FFF2-40B4-BE49-F238E27FC236}">
                    <a16:creationId xmlns:a16="http://schemas.microsoft.com/office/drawing/2014/main" id="{A8FD6C5D-082B-4003-9F77-605E550998C9}"/>
                  </a:ext>
                </a:extLst>
              </p:cNvPr>
              <p:cNvGrpSpPr/>
              <p:nvPr/>
            </p:nvGrpSpPr>
            <p:grpSpPr>
              <a:xfrm>
                <a:off x="1728350" y="4044861"/>
                <a:ext cx="418935" cy="96188"/>
                <a:chOff x="1728350" y="3349068"/>
                <a:chExt cx="418935" cy="96188"/>
              </a:xfrm>
            </p:grpSpPr>
            <p:sp>
              <p:nvSpPr>
                <p:cNvPr id="725" name="正方形/長方形 724">
                  <a:extLst>
                    <a:ext uri="{FF2B5EF4-FFF2-40B4-BE49-F238E27FC236}">
                      <a16:creationId xmlns:a16="http://schemas.microsoft.com/office/drawing/2014/main" id="{46BBFF0C-7F6A-405E-B414-B61B0B7154E3}"/>
                    </a:ext>
                  </a:extLst>
                </p:cNvPr>
                <p:cNvSpPr/>
                <p:nvPr/>
              </p:nvSpPr>
              <p:spPr>
                <a:xfrm>
                  <a:off x="1753137" y="3436430"/>
                  <a:ext cx="133719" cy="8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6" name="フリーフォーム 560">
                  <a:extLst>
                    <a:ext uri="{FF2B5EF4-FFF2-40B4-BE49-F238E27FC236}">
                      <a16:creationId xmlns:a16="http://schemas.microsoft.com/office/drawing/2014/main" id="{AF0F9541-7C5E-42D2-8A75-DBA3091F5494}"/>
                    </a:ext>
                  </a:extLst>
                </p:cNvPr>
                <p:cNvSpPr/>
                <p:nvPr/>
              </p:nvSpPr>
              <p:spPr>
                <a:xfrm>
                  <a:off x="1746679"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7" name="フリーフォーム 560">
                  <a:extLst>
                    <a:ext uri="{FF2B5EF4-FFF2-40B4-BE49-F238E27FC236}">
                      <a16:creationId xmlns:a16="http://schemas.microsoft.com/office/drawing/2014/main" id="{3AE9A53A-ACCA-4D7E-A4D3-CA04BEE556F8}"/>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28" name="フリーフォーム 560">
                  <a:extLst>
                    <a:ext uri="{FF2B5EF4-FFF2-40B4-BE49-F238E27FC236}">
                      <a16:creationId xmlns:a16="http://schemas.microsoft.com/office/drawing/2014/main" id="{FD54C140-72E8-4270-BE76-AA11844CF015}"/>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794" name="グループ化 793">
              <a:extLst>
                <a:ext uri="{FF2B5EF4-FFF2-40B4-BE49-F238E27FC236}">
                  <a16:creationId xmlns:a16="http://schemas.microsoft.com/office/drawing/2014/main" id="{E44B6F3A-7160-4639-A394-5D3E869FBFEC}"/>
                </a:ext>
              </a:extLst>
            </p:cNvPr>
            <p:cNvGrpSpPr/>
            <p:nvPr/>
          </p:nvGrpSpPr>
          <p:grpSpPr>
            <a:xfrm>
              <a:off x="3156374" y="3797174"/>
              <a:ext cx="229952" cy="110806"/>
              <a:chOff x="1386487" y="2693128"/>
              <a:chExt cx="217586" cy="148840"/>
            </a:xfrm>
          </p:grpSpPr>
          <p:sp>
            <p:nvSpPr>
              <p:cNvPr id="795" name="正方形/長方形 794">
                <a:extLst>
                  <a:ext uri="{FF2B5EF4-FFF2-40B4-BE49-F238E27FC236}">
                    <a16:creationId xmlns:a16="http://schemas.microsoft.com/office/drawing/2014/main" id="{D0C2BABF-BA41-4B84-802E-5A577327BA61}"/>
                  </a:ext>
                </a:extLst>
              </p:cNvPr>
              <p:cNvSpPr/>
              <p:nvPr/>
            </p:nvSpPr>
            <p:spPr>
              <a:xfrm>
                <a:off x="1386487" y="2693128"/>
                <a:ext cx="217586" cy="148840"/>
              </a:xfrm>
              <a:prstGeom prst="rect">
                <a:avLst/>
              </a:prstGeom>
              <a:solidFill>
                <a:srgbClr val="FF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96" name="テキスト ボックス 795">
                <a:extLst>
                  <a:ext uri="{FF2B5EF4-FFF2-40B4-BE49-F238E27FC236}">
                    <a16:creationId xmlns:a16="http://schemas.microsoft.com/office/drawing/2014/main" id="{D0572E82-797B-42CF-955F-B979FE92F739}"/>
                  </a:ext>
                </a:extLst>
              </p:cNvPr>
              <p:cNvSpPr txBox="1"/>
              <p:nvPr/>
            </p:nvSpPr>
            <p:spPr>
              <a:xfrm>
                <a:off x="1423708" y="2728436"/>
                <a:ext cx="148292" cy="84205"/>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797" name="正方形/長方形 796">
              <a:extLst>
                <a:ext uri="{FF2B5EF4-FFF2-40B4-BE49-F238E27FC236}">
                  <a16:creationId xmlns:a16="http://schemas.microsoft.com/office/drawing/2014/main" id="{3CC5B1A0-4173-4C77-AB23-4A7A02EE135C}"/>
                </a:ext>
              </a:extLst>
            </p:cNvPr>
            <p:cNvSpPr/>
            <p:nvPr/>
          </p:nvSpPr>
          <p:spPr>
            <a:xfrm>
              <a:off x="4029095" y="3847211"/>
              <a:ext cx="428535" cy="11080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98" name="テキスト ボックス 797">
              <a:extLst>
                <a:ext uri="{FF2B5EF4-FFF2-40B4-BE49-F238E27FC236}">
                  <a16:creationId xmlns:a16="http://schemas.microsoft.com/office/drawing/2014/main" id="{19B1EBBE-E936-40CC-829A-BB02B3B25C5D}"/>
                </a:ext>
              </a:extLst>
            </p:cNvPr>
            <p:cNvSpPr txBox="1"/>
            <p:nvPr/>
          </p:nvSpPr>
          <p:spPr>
            <a:xfrm>
              <a:off x="4170960" y="3873814"/>
              <a:ext cx="156719" cy="62687"/>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778" name="四角形: 角を丸くする 777">
            <a:extLst>
              <a:ext uri="{FF2B5EF4-FFF2-40B4-BE49-F238E27FC236}">
                <a16:creationId xmlns:a16="http://schemas.microsoft.com/office/drawing/2014/main" id="{341E306A-6E57-4311-809E-B4FE061CC0FA}"/>
              </a:ext>
            </a:extLst>
          </p:cNvPr>
          <p:cNvSpPr/>
          <p:nvPr/>
        </p:nvSpPr>
        <p:spPr>
          <a:xfrm>
            <a:off x="1010429" y="2978803"/>
            <a:ext cx="4463882" cy="1279393"/>
          </a:xfrm>
          <a:prstGeom prst="roundRect">
            <a:avLst>
              <a:gd name="adj" fmla="val 13794"/>
            </a:avLst>
          </a:prstGeom>
          <a:solidFill>
            <a:schemeClr val="bg1"/>
          </a:solidFill>
          <a:ln w="6350">
            <a:solidFill>
              <a:schemeClr val="accent3"/>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780" name="Picture 2" descr="「outbrain」の画像検索結果">
            <a:extLst>
              <a:ext uri="{FF2B5EF4-FFF2-40B4-BE49-F238E27FC236}">
                <a16:creationId xmlns:a16="http://schemas.microsoft.com/office/drawing/2014/main" id="{CA65F29D-9844-43DA-9D64-08853A09B5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1792" y="3877452"/>
            <a:ext cx="653379" cy="123540"/>
          </a:xfrm>
          <a:prstGeom prst="rect">
            <a:avLst/>
          </a:prstGeom>
          <a:noFill/>
          <a:extLst>
            <a:ext uri="{909E8E84-426E-40DD-AFC4-6F175D3DCCD1}">
              <a14:hiddenFill xmlns:a14="http://schemas.microsoft.com/office/drawing/2010/main">
                <a:solidFill>
                  <a:srgbClr val="FFFFFF"/>
                </a:solidFill>
              </a14:hiddenFill>
            </a:ext>
          </a:extLst>
        </p:spPr>
      </p:pic>
      <p:sp>
        <p:nvSpPr>
          <p:cNvPr id="785" name="テキスト ボックス 784">
            <a:extLst>
              <a:ext uri="{FF2B5EF4-FFF2-40B4-BE49-F238E27FC236}">
                <a16:creationId xmlns:a16="http://schemas.microsoft.com/office/drawing/2014/main" id="{79E64F4F-5B07-4082-9647-5D4F404F2782}"/>
              </a:ext>
            </a:extLst>
          </p:cNvPr>
          <p:cNvSpPr txBox="1"/>
          <p:nvPr/>
        </p:nvSpPr>
        <p:spPr>
          <a:xfrm>
            <a:off x="1221705" y="3873884"/>
            <a:ext cx="901026" cy="156700"/>
          </a:xfrm>
          <a:prstGeom prst="roundRect">
            <a:avLst>
              <a:gd name="adj" fmla="val 50000"/>
            </a:avLst>
          </a:prstGeom>
          <a:solidFill>
            <a:srgbClr val="00B0F0"/>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ブロードリーチ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sp>
        <p:nvSpPr>
          <p:cNvPr id="786" name="テキスト ボックス 785">
            <a:extLst>
              <a:ext uri="{FF2B5EF4-FFF2-40B4-BE49-F238E27FC236}">
                <a16:creationId xmlns:a16="http://schemas.microsoft.com/office/drawing/2014/main" id="{D75555E1-D13E-46F0-B205-568FF3F8C430}"/>
              </a:ext>
            </a:extLst>
          </p:cNvPr>
          <p:cNvSpPr txBox="1"/>
          <p:nvPr/>
        </p:nvSpPr>
        <p:spPr>
          <a:xfrm>
            <a:off x="1221705" y="3529384"/>
            <a:ext cx="901026" cy="156700"/>
          </a:xfrm>
          <a:prstGeom prst="roundRect">
            <a:avLst>
              <a:gd name="adj" fmla="val 50000"/>
            </a:avLst>
          </a:prstGeom>
          <a:solidFill>
            <a:schemeClr val="accent1">
              <a:lumMod val="60000"/>
              <a:lumOff val="4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ターゲットリーチ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790" name="図 789">
            <a:extLst>
              <a:ext uri="{FF2B5EF4-FFF2-40B4-BE49-F238E27FC236}">
                <a16:creationId xmlns:a16="http://schemas.microsoft.com/office/drawing/2014/main" id="{CE110192-F2B4-43BB-9FAE-BD4FAD93B8F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044216" y="3843177"/>
            <a:ext cx="684480" cy="199952"/>
          </a:xfrm>
          <a:prstGeom prst="rect">
            <a:avLst/>
          </a:prstGeom>
        </p:spPr>
      </p:pic>
      <p:pic>
        <p:nvPicPr>
          <p:cNvPr id="791" name="Picture 2">
            <a:extLst>
              <a:ext uri="{FF2B5EF4-FFF2-40B4-BE49-F238E27FC236}">
                <a16:creationId xmlns:a16="http://schemas.microsoft.com/office/drawing/2014/main" id="{66BEA255-1948-4EFA-A116-463DE5EE827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3818161" y="3859509"/>
            <a:ext cx="533065" cy="151487"/>
          </a:xfrm>
          <a:prstGeom prst="rect">
            <a:avLst/>
          </a:prstGeom>
          <a:noFill/>
          <a:extLst>
            <a:ext uri="{909E8E84-426E-40DD-AFC4-6F175D3DCCD1}">
              <a14:hiddenFill xmlns:a14="http://schemas.microsoft.com/office/drawing/2010/main">
                <a:solidFill>
                  <a:srgbClr val="FFFFFF"/>
                </a:solidFill>
              </a14:hiddenFill>
            </a:ext>
          </a:extLst>
        </p:spPr>
      </p:pic>
      <p:sp>
        <p:nvSpPr>
          <p:cNvPr id="793" name="テキスト ボックス 792">
            <a:extLst>
              <a:ext uri="{FF2B5EF4-FFF2-40B4-BE49-F238E27FC236}">
                <a16:creationId xmlns:a16="http://schemas.microsoft.com/office/drawing/2014/main" id="{1D6E3D99-F7D1-45E9-926B-5072F5441AD2}"/>
              </a:ext>
            </a:extLst>
          </p:cNvPr>
          <p:cNvSpPr txBox="1"/>
          <p:nvPr/>
        </p:nvSpPr>
        <p:spPr>
          <a:xfrm>
            <a:off x="2219779" y="3103859"/>
            <a:ext cx="3138606" cy="316369"/>
          </a:xfrm>
          <a:prstGeom prst="rect">
            <a:avLst/>
          </a:prstGeom>
          <a:noFill/>
        </p:spPr>
        <p:txBody>
          <a:bodyPr wrap="square" rtlCol="0">
            <a:spAutoFit/>
          </a:bodyPr>
          <a:lstStyle/>
          <a:p>
            <a:pPr algn="l" defTabSz="914358" rtl="0">
              <a:defRPr/>
            </a:pPr>
            <a:r>
              <a:rPr kumimoji="1" lang="en-US" altLang="ja-JP"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保証メニューのため、外部誘導をかける場合があります（媒体等は弊社にお任せいただきます）。</a:t>
            </a:r>
            <a:r>
              <a:rPr kumimoji="1" lang="ja-JP" altLang="en-US" sz="700" b="1" kern="1200" dirty="0">
                <a:solidFill>
                  <a:schemeClr val="bg1">
                    <a:lumMod val="50000"/>
                  </a:schemeClr>
                </a:solidFill>
                <a:latin typeface="游ゴシック" panose="020B0400000000000000" pitchFamily="50" charset="-128"/>
                <a:ea typeface="游ゴシック" panose="020B0400000000000000" pitchFamily="50" charset="-128"/>
                <a:cs typeface="+mn-cs"/>
              </a:rPr>
              <a:t>オプションでの追加誘導も可能です。</a:t>
            </a:r>
          </a:p>
        </p:txBody>
      </p:sp>
      <p:sp>
        <p:nvSpPr>
          <p:cNvPr id="800" name="テキスト ボックス 799">
            <a:extLst>
              <a:ext uri="{FF2B5EF4-FFF2-40B4-BE49-F238E27FC236}">
                <a16:creationId xmlns:a16="http://schemas.microsoft.com/office/drawing/2014/main" id="{9C262D3F-6746-450E-90AB-A6444AECABF8}"/>
              </a:ext>
            </a:extLst>
          </p:cNvPr>
          <p:cNvSpPr txBox="1"/>
          <p:nvPr/>
        </p:nvSpPr>
        <p:spPr>
          <a:xfrm>
            <a:off x="1226881" y="3183488"/>
            <a:ext cx="894712" cy="156700"/>
          </a:xfrm>
          <a:prstGeom prst="roundRect">
            <a:avLst>
              <a:gd name="adj" fmla="val 50000"/>
            </a:avLst>
          </a:prstGeom>
          <a:solidFill>
            <a:schemeClr val="bg1">
              <a:lumMod val="5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外部誘導</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5" name="図 4" descr="ロゴ&#10;&#10;自動的に生成された説明">
            <a:extLst>
              <a:ext uri="{FF2B5EF4-FFF2-40B4-BE49-F238E27FC236}">
                <a16:creationId xmlns:a16="http://schemas.microsoft.com/office/drawing/2014/main" id="{2055D41E-8169-8CE1-E47C-F46FA111E9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96704" y="3467220"/>
            <a:ext cx="527224" cy="263612"/>
          </a:xfrm>
          <a:prstGeom prst="rect">
            <a:avLst/>
          </a:prstGeom>
        </p:spPr>
      </p:pic>
      <p:pic>
        <p:nvPicPr>
          <p:cNvPr id="15" name="グラフィックス 14">
            <a:extLst>
              <a:ext uri="{FF2B5EF4-FFF2-40B4-BE49-F238E27FC236}">
                <a16:creationId xmlns:a16="http://schemas.microsoft.com/office/drawing/2014/main" id="{AE3BEFC0-CA1B-FCD5-8FB0-E95B416F8BE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21135" y="3534455"/>
            <a:ext cx="556482" cy="167613"/>
          </a:xfrm>
          <a:prstGeom prst="rect">
            <a:avLst/>
          </a:prstGeom>
        </p:spPr>
      </p:pic>
      <p:grpSp>
        <p:nvGrpSpPr>
          <p:cNvPr id="17" name="グループ化 16">
            <a:extLst>
              <a:ext uri="{FF2B5EF4-FFF2-40B4-BE49-F238E27FC236}">
                <a16:creationId xmlns:a16="http://schemas.microsoft.com/office/drawing/2014/main" id="{9BC40AE0-FC4E-44B0-7637-FF9F20EEF99E}"/>
              </a:ext>
            </a:extLst>
          </p:cNvPr>
          <p:cNvGrpSpPr/>
          <p:nvPr/>
        </p:nvGrpSpPr>
        <p:grpSpPr>
          <a:xfrm>
            <a:off x="2295201" y="3495604"/>
            <a:ext cx="949642" cy="195823"/>
            <a:chOff x="3191178" y="5334786"/>
            <a:chExt cx="1773034" cy="365611"/>
          </a:xfrm>
        </p:grpSpPr>
        <p:pic>
          <p:nvPicPr>
            <p:cNvPr id="8" name="図 7" descr="アイコン&#10;&#10;自動的に生成された説明">
              <a:extLst>
                <a:ext uri="{FF2B5EF4-FFF2-40B4-BE49-F238E27FC236}">
                  <a16:creationId xmlns:a16="http://schemas.microsoft.com/office/drawing/2014/main" id="{B664720E-FD5C-F3FF-B5BD-8A45E2C1D4E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91178" y="5334786"/>
              <a:ext cx="365610" cy="365611"/>
            </a:xfrm>
            <a:prstGeom prst="rect">
              <a:avLst/>
            </a:prstGeom>
          </p:spPr>
        </p:pic>
        <p:pic>
          <p:nvPicPr>
            <p:cNvPr id="18" name="図 17" descr="挿絵, 抽象 が含まれている画像&#10;&#10;自動的に生成された説明">
              <a:extLst>
                <a:ext uri="{FF2B5EF4-FFF2-40B4-BE49-F238E27FC236}">
                  <a16:creationId xmlns:a16="http://schemas.microsoft.com/office/drawing/2014/main" id="{977D7A48-FA49-AEFF-0FE7-8F66B51DE16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390204" y="5417139"/>
              <a:ext cx="574008" cy="200904"/>
            </a:xfrm>
            <a:prstGeom prst="rect">
              <a:avLst/>
            </a:prstGeom>
          </p:spPr>
        </p:pic>
      </p:grpSp>
      <p:cxnSp>
        <p:nvCxnSpPr>
          <p:cNvPr id="12" name="直線矢印コネクタ 11">
            <a:extLst>
              <a:ext uri="{FF2B5EF4-FFF2-40B4-BE49-F238E27FC236}">
                <a16:creationId xmlns:a16="http://schemas.microsoft.com/office/drawing/2014/main" id="{691384D8-B277-4049-D5CD-9C775070F377}"/>
              </a:ext>
            </a:extLst>
          </p:cNvPr>
          <p:cNvCxnSpPr>
            <a:cxnSpLocks/>
          </p:cNvCxnSpPr>
          <p:nvPr/>
        </p:nvCxnSpPr>
        <p:spPr>
          <a:xfrm>
            <a:off x="5759609"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 name="表 22">
            <a:extLst>
              <a:ext uri="{FF2B5EF4-FFF2-40B4-BE49-F238E27FC236}">
                <a16:creationId xmlns:a16="http://schemas.microsoft.com/office/drawing/2014/main" id="{0CD57D36-43AA-3713-80D3-B044BC0AB28C}"/>
              </a:ext>
            </a:extLst>
          </p:cNvPr>
          <p:cNvGraphicFramePr>
            <a:graphicFrameLocks noGrp="1"/>
          </p:cNvGraphicFramePr>
          <p:nvPr>
            <p:extLst>
              <p:ext uri="{D42A27DB-BD31-4B8C-83A1-F6EECF244321}">
                <p14:modId xmlns:p14="http://schemas.microsoft.com/office/powerpoint/2010/main" val="964354777"/>
              </p:ext>
            </p:extLst>
          </p:nvPr>
        </p:nvGraphicFramePr>
        <p:xfrm>
          <a:off x="766484" y="4841873"/>
          <a:ext cx="5306221" cy="1540090"/>
        </p:xfrm>
        <a:graphic>
          <a:graphicData uri="http://schemas.openxmlformats.org/drawingml/2006/table">
            <a:tbl>
              <a:tblPr firstRow="1" bandRow="1">
                <a:tableStyleId>{5940675A-B579-460E-94D1-54222C63F5DA}</a:tableStyleId>
              </a:tblPr>
              <a:tblGrid>
                <a:gridCol w="1304469">
                  <a:extLst>
                    <a:ext uri="{9D8B030D-6E8A-4147-A177-3AD203B41FA5}">
                      <a16:colId xmlns:a16="http://schemas.microsoft.com/office/drawing/2014/main" val="2913832337"/>
                    </a:ext>
                  </a:extLst>
                </a:gridCol>
                <a:gridCol w="1153109">
                  <a:extLst>
                    <a:ext uri="{9D8B030D-6E8A-4147-A177-3AD203B41FA5}">
                      <a16:colId xmlns:a16="http://schemas.microsoft.com/office/drawing/2014/main" val="3324756616"/>
                    </a:ext>
                  </a:extLst>
                </a:gridCol>
                <a:gridCol w="915211">
                  <a:extLst>
                    <a:ext uri="{9D8B030D-6E8A-4147-A177-3AD203B41FA5}">
                      <a16:colId xmlns:a16="http://schemas.microsoft.com/office/drawing/2014/main" val="107573080"/>
                    </a:ext>
                  </a:extLst>
                </a:gridCol>
                <a:gridCol w="638264">
                  <a:extLst>
                    <a:ext uri="{9D8B030D-6E8A-4147-A177-3AD203B41FA5}">
                      <a16:colId xmlns:a16="http://schemas.microsoft.com/office/drawing/2014/main" val="927577549"/>
                    </a:ext>
                  </a:extLst>
                </a:gridCol>
                <a:gridCol w="265241">
                  <a:extLst>
                    <a:ext uri="{9D8B030D-6E8A-4147-A177-3AD203B41FA5}">
                      <a16:colId xmlns:a16="http://schemas.microsoft.com/office/drawing/2014/main" val="469302541"/>
                    </a:ext>
                  </a:extLst>
                </a:gridCol>
                <a:gridCol w="1029927">
                  <a:extLst>
                    <a:ext uri="{9D8B030D-6E8A-4147-A177-3AD203B41FA5}">
                      <a16:colId xmlns:a16="http://schemas.microsoft.com/office/drawing/2014/main" val="3710096921"/>
                    </a:ext>
                  </a:extLst>
                </a:gridCol>
              </a:tblGrid>
              <a:tr h="224878">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kumimoji="1" lang="ja-JP" altLang="en-US" sz="1000" b="1" spc="150" baseline="0">
                          <a:latin typeface="+mn-ea"/>
                          <a:ea typeface="+mn-ea"/>
                        </a:rPr>
                        <a:t>掲載</a:t>
                      </a:r>
                      <a:r>
                        <a:rPr lang="ja-JP" altLang="en-US" sz="1000" b="1" spc="150" baseline="0">
                          <a:latin typeface="+mn-ea"/>
                          <a:ea typeface="+mn-ea"/>
                        </a:rPr>
                        <a:t>料</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ja-JP" altLang="en-US" sz="1400" b="1">
                          <a:latin typeface="+mn-ea"/>
                          <a:ea typeface="+mn-ea"/>
                        </a:rPr>
                        <a:t>制作費</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24878">
                <a:tc>
                  <a:txBody>
                    <a:bodyPr/>
                    <a:lstStyle/>
                    <a:p>
                      <a:pPr algn="ctr"/>
                      <a:r>
                        <a:rPr kumimoji="1" lang="ja-JP" altLang="en-US" sz="1000" b="1" spc="150" baseline="0">
                          <a:solidFill>
                            <a:srgbClr val="F5296C"/>
                          </a:solidFill>
                          <a:latin typeface="+mn-ea"/>
                          <a:ea typeface="+mn-ea"/>
                        </a:rPr>
                        <a:t>シンプルデザイン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T w="6350" cap="flat" cmpd="sng" algn="ctr">
                      <a:solidFill>
                        <a:schemeClr val="accent1"/>
                      </a:solidFill>
                      <a:prstDash val="sysDot"/>
                      <a:round/>
                      <a:headEnd type="none" w="med" len="med"/>
                      <a:tailEnd type="none" w="med" len="med"/>
                    </a:lnT>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N50</a:t>
                      </a:r>
                      <a:r>
                        <a:rPr kumimoji="1" lang="ja-JP" altLang="en-US" sz="1000" b="1" spc="150" baseline="0">
                          <a:solidFill>
                            <a:srgbClr val="F5296C"/>
                          </a:solidFill>
                          <a:latin typeface="+mn-ea"/>
                          <a:ea typeface="+mn-ea"/>
                        </a:rPr>
                        <a:t>万円～</a:t>
                      </a: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N50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altLang="ja-JP" sz="1000" b="0" spc="150" baseline="0">
                          <a:latin typeface="+mn-ea"/>
                          <a:ea typeface="+mn-ea"/>
                        </a:rPr>
                        <a:t>1,000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N50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r h="203314">
                <a:tc>
                  <a:txBody>
                    <a:bodyPr/>
                    <a:lstStyle/>
                    <a:p>
                      <a:pPr algn="ctr"/>
                      <a:r>
                        <a:rPr kumimoji="1" lang="ja-JP" altLang="en-US" sz="1000" b="1" spc="150" baseline="0">
                          <a:latin typeface="+mn-ea"/>
                          <a:ea typeface="+mn-ea"/>
                        </a:rPr>
                        <a:t>制作期間</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１カ月～</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kumimoji="1" lang="ja-JP" altLang="en-US" sz="1600" b="1">
                        <a:latin typeface="+mn-ea"/>
                        <a:ea typeface="+mn-ea"/>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8993673"/>
                  </a:ext>
                </a:extLst>
              </a:tr>
              <a:tr h="203313">
                <a:tc>
                  <a:txBody>
                    <a:bodyPr/>
                    <a:lstStyle/>
                    <a:p>
                      <a:pPr lvl="0" algn="ctr">
                        <a:buNone/>
                      </a:pPr>
                      <a:r>
                        <a:rPr lang="ja-JP" altLang="en-US" sz="1000" b="1" spc="150" baseline="0">
                          <a:latin typeface="+mn-ea"/>
                          <a:ea typeface="+mn-ea"/>
                        </a:rPr>
                        <a:t>申込期限</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r>
                        <a:rPr lang="ja-JP" altLang="en-US" sz="1000" b="1" spc="150" baseline="0">
                          <a:latin typeface="+mn-ea"/>
                          <a:ea typeface="+mn-ea"/>
                        </a:rPr>
                        <a:t>制作7営業日前</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lnL w="12700" cmpd="sng">
                      <a:noFill/>
                    </a:lnL>
                    <a:lnT w="12700" cmpd="sng">
                      <a:noFill/>
                    </a:lnT>
                  </a:tcPr>
                </a:tc>
                <a:extLst>
                  <a:ext uri="{0D108BD9-81ED-4DB2-BD59-A6C34878D82A}">
                    <a16:rowId xmlns:a16="http://schemas.microsoft.com/office/drawing/2014/main" val="3617069384"/>
                  </a:ext>
                </a:extLst>
              </a:tr>
            </a:tbl>
          </a:graphicData>
        </a:graphic>
      </p:graphicFrame>
      <p:pic>
        <p:nvPicPr>
          <p:cNvPr id="26" name="図 25" descr="図形&#10;&#10;中程度の精度で自動的に生成された説明">
            <a:extLst>
              <a:ext uri="{FF2B5EF4-FFF2-40B4-BE49-F238E27FC236}">
                <a16:creationId xmlns:a16="http://schemas.microsoft.com/office/drawing/2014/main" id="{9C4A9A80-0709-0A02-94EC-B215355028E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82356" y="3837971"/>
            <a:ext cx="637902" cy="196474"/>
          </a:xfrm>
          <a:prstGeom prst="rect">
            <a:avLst/>
          </a:prstGeom>
        </p:spPr>
      </p:pic>
      <p:sp>
        <p:nvSpPr>
          <p:cNvPr id="21" name="四角形: 角を丸くする 20">
            <a:extLst>
              <a:ext uri="{FF2B5EF4-FFF2-40B4-BE49-F238E27FC236}">
                <a16:creationId xmlns:a16="http://schemas.microsoft.com/office/drawing/2014/main" id="{86524FC4-479C-B9D9-18A9-56A44CA4A2CF}"/>
              </a:ext>
            </a:extLst>
          </p:cNvPr>
          <p:cNvSpPr/>
          <p:nvPr/>
        </p:nvSpPr>
        <p:spPr>
          <a:xfrm>
            <a:off x="9544633" y="3157734"/>
            <a:ext cx="1723063" cy="974322"/>
          </a:xfrm>
          <a:prstGeom prst="roundRect">
            <a:avLst>
              <a:gd name="adj" fmla="val 10547"/>
            </a:avLst>
          </a:prstGeom>
          <a:solidFill>
            <a:schemeClr val="bg1">
              <a:lumMod val="95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solidFill>
                  <a:schemeClr val="tx1">
                    <a:lumMod val="65000"/>
                    <a:lumOff val="35000"/>
                  </a:schemeClr>
                </a:solidFill>
                <a:latin typeface="+mn-ea"/>
              </a:rPr>
              <a:t>タイアップページから</a:t>
            </a:r>
            <a:endParaRPr kumimoji="1" lang="en-US" altLang="ja-JP" sz="1100" b="1" dirty="0">
              <a:solidFill>
                <a:schemeClr val="tx1">
                  <a:lumMod val="65000"/>
                  <a:lumOff val="35000"/>
                </a:schemeClr>
              </a:solidFill>
              <a:latin typeface="+mn-ea"/>
            </a:endParaRPr>
          </a:p>
          <a:p>
            <a:pPr algn="ctr"/>
            <a:r>
              <a:rPr kumimoji="1" lang="ja-JP" altLang="en-US" sz="1100" b="1" dirty="0">
                <a:solidFill>
                  <a:schemeClr val="tx1">
                    <a:lumMod val="65000"/>
                    <a:lumOff val="35000"/>
                  </a:schemeClr>
                </a:solidFill>
                <a:latin typeface="+mn-ea"/>
              </a:rPr>
              <a:t>広告主様ページへの</a:t>
            </a:r>
            <a:endParaRPr kumimoji="1" lang="en-US" altLang="ja-JP" sz="1100" b="1" dirty="0">
              <a:solidFill>
                <a:schemeClr val="tx1">
                  <a:lumMod val="65000"/>
                  <a:lumOff val="35000"/>
                </a:schemeClr>
              </a:solidFill>
              <a:latin typeface="+mn-ea"/>
            </a:endParaRPr>
          </a:p>
          <a:p>
            <a:pPr algn="ctr"/>
            <a:r>
              <a:rPr kumimoji="1" lang="ja-JP" altLang="en-US" sz="1100" b="1" dirty="0">
                <a:solidFill>
                  <a:schemeClr val="tx1">
                    <a:lumMod val="65000"/>
                    <a:lumOff val="35000"/>
                  </a:schemeClr>
                </a:solidFill>
                <a:latin typeface="+mn-ea"/>
              </a:rPr>
              <a:t>想定</a:t>
            </a:r>
            <a:r>
              <a:rPr kumimoji="1" lang="en-US" altLang="ja-JP" sz="1100" b="1" dirty="0">
                <a:solidFill>
                  <a:schemeClr val="tx1">
                    <a:lumMod val="65000"/>
                    <a:lumOff val="35000"/>
                  </a:schemeClr>
                </a:solidFill>
                <a:latin typeface="+mn-ea"/>
              </a:rPr>
              <a:t>CTR </a:t>
            </a:r>
            <a:r>
              <a:rPr kumimoji="1" lang="en-US" altLang="ja-JP" sz="1600" b="1" dirty="0">
                <a:solidFill>
                  <a:schemeClr val="tx1">
                    <a:lumMod val="65000"/>
                    <a:lumOff val="35000"/>
                  </a:schemeClr>
                </a:solidFill>
              </a:rPr>
              <a:t>0.5-1</a:t>
            </a:r>
            <a:r>
              <a:rPr kumimoji="1" lang="en-US" altLang="ja-JP" sz="1200" b="1" dirty="0">
                <a:solidFill>
                  <a:schemeClr val="tx1">
                    <a:lumMod val="65000"/>
                    <a:lumOff val="35000"/>
                  </a:schemeClr>
                </a:solidFill>
              </a:rPr>
              <a:t>%</a:t>
            </a:r>
            <a:endParaRPr kumimoji="1" lang="ja-JP" altLang="en-US" sz="1200" b="1" dirty="0">
              <a:solidFill>
                <a:schemeClr val="tx1">
                  <a:lumMod val="65000"/>
                  <a:lumOff val="35000"/>
                </a:schemeClr>
              </a:solidFill>
            </a:endParaRPr>
          </a:p>
        </p:txBody>
      </p:sp>
      <p:cxnSp>
        <p:nvCxnSpPr>
          <p:cNvPr id="24" name="直線矢印コネクタ 23">
            <a:extLst>
              <a:ext uri="{FF2B5EF4-FFF2-40B4-BE49-F238E27FC236}">
                <a16:creationId xmlns:a16="http://schemas.microsoft.com/office/drawing/2014/main" id="{20EC3FD3-4F82-DF2A-4616-3F133D338135}"/>
              </a:ext>
            </a:extLst>
          </p:cNvPr>
          <p:cNvCxnSpPr>
            <a:cxnSpLocks/>
          </p:cNvCxnSpPr>
          <p:nvPr/>
        </p:nvCxnSpPr>
        <p:spPr>
          <a:xfrm>
            <a:off x="8448398"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sp>
        <p:nvSpPr>
          <p:cNvPr id="6" name="テキスト プレースホルダー 1">
            <a:extLst>
              <a:ext uri="{FF2B5EF4-FFF2-40B4-BE49-F238E27FC236}">
                <a16:creationId xmlns:a16="http://schemas.microsoft.com/office/drawing/2014/main" id="{8432E091-4989-428F-C357-E8795A9D561A}"/>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掲載料はグロス金額、</a:t>
            </a:r>
            <a:r>
              <a:rPr lang="en-US" altLang="ja-JP" sz="900" dirty="0">
                <a:solidFill>
                  <a:prstClr val="black"/>
                </a:solidFill>
                <a:latin typeface="游ゴシック"/>
                <a:ea typeface="游ゴシック"/>
              </a:rPr>
              <a:t>N</a:t>
            </a:r>
            <a:r>
              <a:rPr lang="ja-JP" altLang="en-US" sz="900" dirty="0">
                <a:solidFill>
                  <a:prstClr val="black"/>
                </a:solidFill>
                <a:latin typeface="游ゴシック"/>
                <a:ea typeface="游ゴシック"/>
              </a:rPr>
              <a:t>はネット金額になります。表示価格は税別です</a:t>
            </a:r>
          </a:p>
        </p:txBody>
      </p:sp>
      <p:cxnSp>
        <p:nvCxnSpPr>
          <p:cNvPr id="14" name="コネクタ: カギ線 13">
            <a:extLst>
              <a:ext uri="{FF2B5EF4-FFF2-40B4-BE49-F238E27FC236}">
                <a16:creationId xmlns:a16="http://schemas.microsoft.com/office/drawing/2014/main" id="{D14FB3F9-6EF1-40A5-5C4C-DF09BAF3B939}"/>
              </a:ext>
            </a:extLst>
          </p:cNvPr>
          <p:cNvCxnSpPr>
            <a:cxnSpLocks/>
            <a:endCxn id="21" idx="1"/>
          </p:cNvCxnSpPr>
          <p:nvPr/>
        </p:nvCxnSpPr>
        <p:spPr>
          <a:xfrm rot="16200000" flipH="1">
            <a:off x="8428475" y="2528737"/>
            <a:ext cx="1601094" cy="631222"/>
          </a:xfrm>
          <a:prstGeom prst="bentConnector2">
            <a:avLst/>
          </a:prstGeom>
          <a:ln>
            <a:solidFill>
              <a:srgbClr val="EB0083"/>
            </a:solidFill>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82A65EB0-1900-375B-0485-197F1D941095}"/>
              </a:ext>
            </a:extLst>
          </p:cNvPr>
          <p:cNvSpPr/>
          <p:nvPr/>
        </p:nvSpPr>
        <p:spPr>
          <a:xfrm rot="15422591">
            <a:off x="8862875" y="1991395"/>
            <a:ext cx="115377" cy="115377"/>
          </a:xfrm>
          <a:prstGeom prst="ellipse">
            <a:avLst/>
          </a:prstGeom>
          <a:solidFill>
            <a:schemeClr val="bg1">
              <a:lumMod val="95000"/>
            </a:schemeClr>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B0083"/>
              </a:solidFill>
              <a:effectLst/>
              <a:uLnTx/>
              <a:uFillTx/>
              <a:latin typeface="Segoe UI"/>
              <a:ea typeface="游ゴシック"/>
              <a:cs typeface="+mn-cs"/>
            </a:endParaRPr>
          </a:p>
        </p:txBody>
      </p:sp>
      <p:pic>
        <p:nvPicPr>
          <p:cNvPr id="3" name="図 2">
            <a:extLst>
              <a:ext uri="{FF2B5EF4-FFF2-40B4-BE49-F238E27FC236}">
                <a16:creationId xmlns:a16="http://schemas.microsoft.com/office/drawing/2014/main" id="{57564371-4508-72EA-ED8E-43C76EA02E3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638481" y="3517543"/>
            <a:ext cx="148439" cy="151717"/>
          </a:xfrm>
          <a:prstGeom prst="rect">
            <a:avLst/>
          </a:prstGeom>
          <a:effectLst/>
        </p:spPr>
      </p:pic>
    </p:spTree>
    <p:extLst>
      <p:ext uri="{BB962C8B-B14F-4D97-AF65-F5344CB8AC3E}">
        <p14:creationId xmlns:p14="http://schemas.microsoft.com/office/powerpoint/2010/main" val="199869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a:pPr/>
              <a:t>7</a:t>
            </a:fld>
            <a:endParaRPr lang="ja-JP" altLang="en-US"/>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a:xfrm>
            <a:off x="533401" y="255643"/>
            <a:ext cx="9105900" cy="425395"/>
          </a:xfrm>
        </p:spPr>
        <p:txBody>
          <a:bodyPr>
            <a:noAutofit/>
          </a:bodyPr>
          <a:lstStyle/>
          <a:p>
            <a:r>
              <a:rPr lang="ja-JP" altLang="en-US"/>
              <a:t>②リッチデザイン	</a:t>
            </a:r>
          </a:p>
        </p:txBody>
      </p:sp>
      <p:sp>
        <p:nvSpPr>
          <p:cNvPr id="1113" name="正方形/長方形 1112">
            <a:extLst>
              <a:ext uri="{FF2B5EF4-FFF2-40B4-BE49-F238E27FC236}">
                <a16:creationId xmlns:a16="http://schemas.microsoft.com/office/drawing/2014/main" id="{234695D7-573A-BB83-74B2-CD7FD1289D3D}"/>
              </a:ext>
            </a:extLst>
          </p:cNvPr>
          <p:cNvSpPr/>
          <p:nvPr/>
        </p:nvSpPr>
        <p:spPr>
          <a:xfrm>
            <a:off x="6524426" y="1230498"/>
            <a:ext cx="2008400" cy="3228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15" name="テキスト ボックス 1114">
            <a:extLst>
              <a:ext uri="{FF2B5EF4-FFF2-40B4-BE49-F238E27FC236}">
                <a16:creationId xmlns:a16="http://schemas.microsoft.com/office/drawing/2014/main" id="{7D12A18B-AAB5-E3BD-6183-692BD0C71DB9}"/>
              </a:ext>
            </a:extLst>
          </p:cNvPr>
          <p:cNvSpPr txBox="1"/>
          <p:nvPr/>
        </p:nvSpPr>
        <p:spPr>
          <a:xfrm>
            <a:off x="6824161" y="5443760"/>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cxnSp>
        <p:nvCxnSpPr>
          <p:cNvPr id="1129" name="直線コネクタ 1128">
            <a:extLst>
              <a:ext uri="{FF2B5EF4-FFF2-40B4-BE49-F238E27FC236}">
                <a16:creationId xmlns:a16="http://schemas.microsoft.com/office/drawing/2014/main" id="{262ACE2E-1223-E2B5-2F18-224EF26FB9E0}"/>
              </a:ext>
            </a:extLst>
          </p:cNvPr>
          <p:cNvCxnSpPr>
            <a:cxnSpLocks/>
          </p:cNvCxnSpPr>
          <p:nvPr/>
        </p:nvCxnSpPr>
        <p:spPr>
          <a:xfrm>
            <a:off x="547168" y="1090391"/>
            <a:ext cx="5525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0" name="直線コネクタ 1129">
            <a:extLst>
              <a:ext uri="{FF2B5EF4-FFF2-40B4-BE49-F238E27FC236}">
                <a16:creationId xmlns:a16="http://schemas.microsoft.com/office/drawing/2014/main" id="{BAB29E21-EF1F-7D48-7877-99A77FE3ABEA}"/>
              </a:ext>
            </a:extLst>
          </p:cNvPr>
          <p:cNvCxnSpPr>
            <a:cxnSpLocks/>
          </p:cNvCxnSpPr>
          <p:nvPr/>
        </p:nvCxnSpPr>
        <p:spPr>
          <a:xfrm>
            <a:off x="6524426" y="1090391"/>
            <a:ext cx="20084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23" name="図 1422">
            <a:extLst>
              <a:ext uri="{FF2B5EF4-FFF2-40B4-BE49-F238E27FC236}">
                <a16:creationId xmlns:a16="http://schemas.microsoft.com/office/drawing/2014/main" id="{5CF33F77-DF7C-B0D6-80B7-56DB7FEB26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33014" y="1417737"/>
            <a:ext cx="1430631" cy="1823382"/>
          </a:xfrm>
          <a:prstGeom prst="rect">
            <a:avLst/>
          </a:prstGeom>
          <a:ln w="6350">
            <a:solidFill>
              <a:schemeClr val="tx1">
                <a:lumMod val="50000"/>
                <a:lumOff val="50000"/>
              </a:schemeClr>
            </a:solidFill>
          </a:ln>
        </p:spPr>
      </p:pic>
      <p:sp>
        <p:nvSpPr>
          <p:cNvPr id="42" name="正方形/長方形 41">
            <a:extLst>
              <a:ext uri="{FF2B5EF4-FFF2-40B4-BE49-F238E27FC236}">
                <a16:creationId xmlns:a16="http://schemas.microsoft.com/office/drawing/2014/main" id="{A3040C5E-6739-6710-03D7-D231F7CEBF04}"/>
              </a:ext>
            </a:extLst>
          </p:cNvPr>
          <p:cNvSpPr/>
          <p:nvPr/>
        </p:nvSpPr>
        <p:spPr>
          <a:xfrm>
            <a:off x="535794" y="4636477"/>
            <a:ext cx="11297074" cy="1927784"/>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BC5A20FD-AE32-A3E8-837C-F3332EDBE7CF}"/>
              </a:ext>
            </a:extLst>
          </p:cNvPr>
          <p:cNvSpPr txBox="1"/>
          <p:nvPr/>
        </p:nvSpPr>
        <p:spPr>
          <a:xfrm>
            <a:off x="6524086" y="4835693"/>
            <a:ext cx="5132968" cy="1533048"/>
          </a:xfrm>
          <a:prstGeom prst="rect">
            <a:avLst/>
          </a:prstGeom>
          <a:noFill/>
        </p:spPr>
        <p:txBody>
          <a:bodyPr wrap="square" lIns="0" tIns="0" rIns="0" bIns="0" rtlCol="0" anchor="t">
            <a:spAutoFit/>
          </a:bodyPr>
          <a:lstStyle/>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自由にデザインが可能です。制作費はデザインに応じてお見積もりします。</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記事本数はご希望に応じてお見積もりします。</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2</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万</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保証の場合、誘導期間は約</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1</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か月です。その他の</a:t>
            </a:r>
            <a:r>
              <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rPr>
              <a:t>PV</a:t>
            </a:r>
            <a:r>
              <a:rPr kumimoji="1" lang="ja-JP" altLang="en-US" sz="800" kern="1200" dirty="0">
                <a:solidFill>
                  <a:schemeClr val="accent1"/>
                </a:solidFill>
                <a:latin typeface="游ゴシック" panose="020B0400000000000000" pitchFamily="50" charset="-128"/>
                <a:ea typeface="游ゴシック" panose="020B0400000000000000" pitchFamily="50" charset="-128"/>
                <a:cs typeface="+mn-cs"/>
              </a:rPr>
              <a:t>保証の場合は担当営業までお問い合わせください。</a:t>
            </a:r>
            <a:endParaRPr kumimoji="1" lang="en-US" altLang="ja-JP" sz="800" kern="1200" dirty="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spcBef>
                <a:spcPts val="200"/>
              </a:spcBef>
              <a:defRPr/>
            </a:pPr>
            <a:endParaRPr kumimoji="1" lang="en-US" altLang="ja-JP" sz="300" kern="1200" dirty="0">
              <a:solidFill>
                <a:schemeClr val="accent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著名人ブッキングや取材を伴う制作、二次利用、外部誘導、分析タグの設置は別途お見積もりいたします。</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予定稿での制作期間も含みますので、早めにご準備することは可能です。ただし、見積りよりも短い制作期間をご希望の際は、特急料金</a:t>
            </a:r>
            <a:r>
              <a:rPr kumimoji="1" lang="en-US" altLang="ja-JP" sz="700" kern="1200" dirty="0">
                <a:solidFill>
                  <a:srgbClr val="787871"/>
                </a:solidFill>
                <a:latin typeface="游ゴシック"/>
                <a:ea typeface="游ゴシック"/>
                <a:cs typeface="+mn-cs"/>
              </a:rPr>
              <a:t>(N30</a:t>
            </a:r>
            <a:r>
              <a:rPr kumimoji="1" lang="ja-JP" altLang="en-US" sz="700" kern="1200" dirty="0">
                <a:solidFill>
                  <a:srgbClr val="787871"/>
                </a:solidFill>
                <a:latin typeface="游ゴシック"/>
                <a:ea typeface="游ゴシック"/>
                <a:cs typeface="+mn-cs"/>
              </a:rPr>
              <a:t>万円～</a:t>
            </a:r>
            <a:r>
              <a:rPr kumimoji="1" lang="en-US" altLang="ja-JP" sz="700" kern="1200" dirty="0">
                <a:solidFill>
                  <a:srgbClr val="787871"/>
                </a:solidFill>
                <a:latin typeface="游ゴシック"/>
                <a:ea typeface="游ゴシック"/>
                <a:cs typeface="+mn-cs"/>
              </a:rPr>
              <a:t>)</a:t>
            </a:r>
            <a:r>
              <a:rPr kumimoji="1" lang="ja-JP" altLang="en-US" sz="700" kern="1200" dirty="0">
                <a:solidFill>
                  <a:srgbClr val="787871"/>
                </a:solidFill>
                <a:latin typeface="游ゴシック"/>
                <a:ea typeface="游ゴシック"/>
                <a:cs typeface="+mn-cs"/>
              </a:rPr>
              <a:t>をご案内します。</a:t>
            </a:r>
            <a:endParaRPr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誘導終了後も記事は公開されます。誘導終了後に非公開をご希望される場合は事前にお申し付けください。</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a:ea typeface="游ゴシック"/>
                <a:cs typeface="+mn-cs"/>
              </a:rPr>
              <a:t>外部誘導は弊社経由での発注となります。もし広告主様独自で外部誘導をかける希望がある場合は原則</a:t>
            </a:r>
            <a:r>
              <a:rPr kumimoji="1" lang="en-US" altLang="ja-JP" sz="700" kern="1200" dirty="0">
                <a:solidFill>
                  <a:srgbClr val="787871"/>
                </a:solidFill>
                <a:latin typeface="游ゴシック"/>
                <a:ea typeface="游ゴシック"/>
                <a:cs typeface="+mn-cs"/>
              </a:rPr>
              <a:t>NG</a:t>
            </a:r>
            <a:r>
              <a:rPr kumimoji="1" lang="ja-JP" altLang="en-US" sz="700" kern="1200" dirty="0">
                <a:solidFill>
                  <a:srgbClr val="787871"/>
                </a:solidFill>
                <a:latin typeface="游ゴシック"/>
                <a:ea typeface="游ゴシック"/>
                <a:cs typeface="+mn-cs"/>
              </a:rPr>
              <a:t>ですが担当者にお問合せください。</a:t>
            </a:r>
            <a:endParaRPr kumimoji="1" lang="en-US" altLang="ja-JP" sz="700" kern="1200" dirty="0">
              <a:solidFill>
                <a:srgbClr val="787871"/>
              </a:solidFill>
              <a:latin typeface="游ゴシック"/>
              <a:ea typeface="游ゴシック"/>
              <a:cs typeface="+mn-cs"/>
            </a:endParaRPr>
          </a:p>
          <a:p>
            <a:pPr marL="99060" indent="-99060" algn="l" defTabSz="914358" rtl="0">
              <a:lnSpc>
                <a:spcPct val="114000"/>
              </a:lnSpc>
              <a:spcBef>
                <a:spcPts val="200"/>
              </a:spcBef>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誘導枠の表示回数やクリック数などのレポートは出ません。</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p:txBody>
      </p:sp>
      <p:graphicFrame>
        <p:nvGraphicFramePr>
          <p:cNvPr id="44" name="表 43">
            <a:extLst>
              <a:ext uri="{FF2B5EF4-FFF2-40B4-BE49-F238E27FC236}">
                <a16:creationId xmlns:a16="http://schemas.microsoft.com/office/drawing/2014/main" id="{1CBFBCEB-CBE5-D591-8BD9-9C5E354A5EB9}"/>
              </a:ext>
            </a:extLst>
          </p:cNvPr>
          <p:cNvGraphicFramePr>
            <a:graphicFrameLocks noGrp="1"/>
          </p:cNvGraphicFramePr>
          <p:nvPr>
            <p:extLst>
              <p:ext uri="{D42A27DB-BD31-4B8C-83A1-F6EECF244321}">
                <p14:modId xmlns:p14="http://schemas.microsoft.com/office/powerpoint/2010/main" val="1194323988"/>
              </p:ext>
            </p:extLst>
          </p:nvPr>
        </p:nvGraphicFramePr>
        <p:xfrm>
          <a:off x="766484" y="4841873"/>
          <a:ext cx="5306221" cy="1540090"/>
        </p:xfrm>
        <a:graphic>
          <a:graphicData uri="http://schemas.openxmlformats.org/drawingml/2006/table">
            <a:tbl>
              <a:tblPr firstRow="1" bandRow="1">
                <a:tableStyleId>{5940675A-B579-460E-94D1-54222C63F5DA}</a:tableStyleId>
              </a:tblPr>
              <a:tblGrid>
                <a:gridCol w="1304469">
                  <a:extLst>
                    <a:ext uri="{9D8B030D-6E8A-4147-A177-3AD203B41FA5}">
                      <a16:colId xmlns:a16="http://schemas.microsoft.com/office/drawing/2014/main" val="2913832337"/>
                    </a:ext>
                  </a:extLst>
                </a:gridCol>
                <a:gridCol w="1153109">
                  <a:extLst>
                    <a:ext uri="{9D8B030D-6E8A-4147-A177-3AD203B41FA5}">
                      <a16:colId xmlns:a16="http://schemas.microsoft.com/office/drawing/2014/main" val="3324756616"/>
                    </a:ext>
                  </a:extLst>
                </a:gridCol>
                <a:gridCol w="915211">
                  <a:extLst>
                    <a:ext uri="{9D8B030D-6E8A-4147-A177-3AD203B41FA5}">
                      <a16:colId xmlns:a16="http://schemas.microsoft.com/office/drawing/2014/main" val="107573080"/>
                    </a:ext>
                  </a:extLst>
                </a:gridCol>
                <a:gridCol w="638264">
                  <a:extLst>
                    <a:ext uri="{9D8B030D-6E8A-4147-A177-3AD203B41FA5}">
                      <a16:colId xmlns:a16="http://schemas.microsoft.com/office/drawing/2014/main" val="927577549"/>
                    </a:ext>
                  </a:extLst>
                </a:gridCol>
                <a:gridCol w="265241">
                  <a:extLst>
                    <a:ext uri="{9D8B030D-6E8A-4147-A177-3AD203B41FA5}">
                      <a16:colId xmlns:a16="http://schemas.microsoft.com/office/drawing/2014/main" val="469302541"/>
                    </a:ext>
                  </a:extLst>
                </a:gridCol>
                <a:gridCol w="1029927">
                  <a:extLst>
                    <a:ext uri="{9D8B030D-6E8A-4147-A177-3AD203B41FA5}">
                      <a16:colId xmlns:a16="http://schemas.microsoft.com/office/drawing/2014/main" val="3710096921"/>
                    </a:ext>
                  </a:extLst>
                </a:gridCol>
              </a:tblGrid>
              <a:tr h="224878">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kumimoji="1" lang="ja-JP" altLang="en-US" sz="1000" b="1" spc="150" baseline="0">
                          <a:latin typeface="+mn-ea"/>
                          <a:ea typeface="+mn-ea"/>
                        </a:rPr>
                        <a:t>掲載</a:t>
                      </a:r>
                      <a:r>
                        <a:rPr lang="ja-JP" altLang="en-US" sz="1000" b="1" spc="150" baseline="0">
                          <a:latin typeface="+mn-ea"/>
                          <a:ea typeface="+mn-ea"/>
                        </a:rPr>
                        <a:t>料</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ja-JP" altLang="en-US" sz="1400" b="1">
                          <a:latin typeface="+mn-ea"/>
                          <a:ea typeface="+mn-ea"/>
                        </a:rPr>
                        <a:t>制作費</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24878">
                <a:tc>
                  <a:txBody>
                    <a:bodyPr/>
                    <a:lstStyle/>
                    <a:p>
                      <a:pPr algn="ctr"/>
                      <a:r>
                        <a:rPr kumimoji="1" lang="ja-JP" altLang="en-US" sz="1000" b="1" spc="150" baseline="0">
                          <a:solidFill>
                            <a:srgbClr val="F5296C"/>
                          </a:solidFill>
                          <a:latin typeface="+mn-ea"/>
                          <a:ea typeface="+mn-ea"/>
                        </a:rPr>
                        <a:t>リッチデザイン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N100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800" b="1">
                          <a:solidFill>
                            <a:srgbClr val="F5296C"/>
                          </a:solidFill>
                          <a:latin typeface="+mn-ea"/>
                          <a:ea typeface="+mn-ea"/>
                        </a:rPr>
                        <a:t>N50</a:t>
                      </a:r>
                      <a:r>
                        <a:rPr kumimoji="1" lang="ja-JP" altLang="en-US" sz="1600" b="1">
                          <a:solidFill>
                            <a:srgbClr val="F5296C"/>
                          </a:solidFill>
                          <a:latin typeface="+mn-ea"/>
                          <a:ea typeface="+mn-ea"/>
                        </a:rPr>
                        <a:t>万円～</a:t>
                      </a:r>
                    </a:p>
                  </a:txBody>
                  <a:tcPr anchor="ctr">
                    <a:lnT w="6350" cap="flat" cmpd="sng" algn="ctr">
                      <a:solidFill>
                        <a:schemeClr val="accent1"/>
                      </a:solidFill>
                      <a:prstDash val="sysDot"/>
                      <a:round/>
                      <a:headEnd type="none" w="med" len="med"/>
                      <a:tailEnd type="none" w="med" len="med"/>
                    </a:lnT>
                  </a:tcP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100" b="1" spc="150" baseline="0">
                          <a:solidFill>
                            <a:srgbClr val="F5296C"/>
                          </a:solidFill>
                          <a:latin typeface="+mn-ea"/>
                          <a:ea typeface="+mn-ea"/>
                        </a:rPr>
                        <a:t>N100</a:t>
                      </a:r>
                      <a:r>
                        <a:rPr kumimoji="1" lang="ja-JP" altLang="en-US" sz="1000" b="1" spc="150" baseline="0">
                          <a:solidFill>
                            <a:srgbClr val="F5296C"/>
                          </a:solidFill>
                          <a:latin typeface="+mn-ea"/>
                          <a:ea typeface="+mn-ea"/>
                        </a:rPr>
                        <a:t>万円～</a:t>
                      </a: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gridSpan="2">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N100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24878">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r>
                        <a:rPr lang="en-US" altLang="ja-JP" sz="1000" b="0" spc="150" baseline="0">
                          <a:latin typeface="+mn-ea"/>
                          <a:ea typeface="+mn-ea"/>
                        </a:rPr>
                        <a:t>1,000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r>
                        <a:rPr kumimoji="1" lang="en-US" altLang="ja-JP" sz="1600" b="1">
                          <a:latin typeface="+mn-ea"/>
                          <a:ea typeface="+mn-ea"/>
                        </a:rPr>
                        <a:t>N50</a:t>
                      </a:r>
                      <a:r>
                        <a:rPr kumimoji="1" lang="ja-JP" altLang="en-US" sz="1600" b="1">
                          <a:latin typeface="+mn-ea"/>
                          <a:ea typeface="+mn-ea"/>
                        </a:rPr>
                        <a:t>万円～</a:t>
                      </a:r>
                    </a:p>
                  </a:txBody>
                  <a:tcPr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en-US" altLang="ja-JP" sz="1000" b="0" spc="150" baseline="0">
                          <a:latin typeface="+mn-ea"/>
                          <a:ea typeface="+mn-ea"/>
                        </a:rPr>
                        <a:t>N100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r h="203314">
                <a:tc>
                  <a:txBody>
                    <a:bodyPr/>
                    <a:lstStyle/>
                    <a:p>
                      <a:pPr algn="ctr"/>
                      <a:r>
                        <a:rPr kumimoji="1" lang="ja-JP" altLang="en-US" sz="1000" b="1" spc="150" baseline="0">
                          <a:latin typeface="+mn-ea"/>
                          <a:ea typeface="+mn-ea"/>
                        </a:rPr>
                        <a:t>制作期間</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１カ月半～</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endParaRPr kumimoji="1" lang="ja-JP" altLang="en-US" sz="1600" b="1">
                        <a:latin typeface="+mn-ea"/>
                        <a:ea typeface="+mn-ea"/>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8993673"/>
                  </a:ext>
                </a:extLst>
              </a:tr>
              <a:tr h="203313">
                <a:tc>
                  <a:txBody>
                    <a:bodyPr/>
                    <a:lstStyle/>
                    <a:p>
                      <a:pPr lvl="0" algn="ctr">
                        <a:buNone/>
                      </a:pPr>
                      <a:r>
                        <a:rPr lang="ja-JP" altLang="en-US" sz="1000" b="1" spc="150" baseline="0">
                          <a:latin typeface="+mn-ea"/>
                          <a:ea typeface="+mn-ea"/>
                        </a:rPr>
                        <a:t>申込期限</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r>
                        <a:rPr lang="ja-JP" altLang="en-US" sz="1000" b="1" spc="150" baseline="0">
                          <a:latin typeface="+mn-ea"/>
                          <a:ea typeface="+mn-ea"/>
                        </a:rPr>
                        <a:t>制作7営業日前</a:t>
                      </a: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lvl="0" algn="ctr">
                        <a:buNone/>
                      </a:pPr>
                      <a:endParaRPr kumimoji="1" lang="ja-JP" altLang="en-US" sz="1000" b="1" spc="150" baseline="0">
                        <a:latin typeface="+mn-ea"/>
                        <a:ea typeface="+mn-ea"/>
                      </a:endParaRPr>
                    </a:p>
                  </a:txBody>
                  <a:tcPr marL="55448" marR="55448" marT="27725" marB="27725" anchor="ctr">
                    <a:lnL w="0">
                      <a:noFill/>
                    </a:lnL>
                    <a:lnR w="0">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lnL w="12700" cmpd="sng">
                      <a:noFill/>
                    </a:lnL>
                    <a:lnT w="12700" cmpd="sng">
                      <a:noFill/>
                    </a:lnT>
                  </a:tcPr>
                </a:tc>
                <a:extLst>
                  <a:ext uri="{0D108BD9-81ED-4DB2-BD59-A6C34878D82A}">
                    <a16:rowId xmlns:a16="http://schemas.microsoft.com/office/drawing/2014/main" val="3617069384"/>
                  </a:ext>
                </a:extLst>
              </a:tr>
            </a:tbl>
          </a:graphicData>
        </a:graphic>
      </p:graphicFrame>
      <p:cxnSp>
        <p:nvCxnSpPr>
          <p:cNvPr id="1215" name="直線矢印コネクタ 1214">
            <a:extLst>
              <a:ext uri="{FF2B5EF4-FFF2-40B4-BE49-F238E27FC236}">
                <a16:creationId xmlns:a16="http://schemas.microsoft.com/office/drawing/2014/main" id="{361CA19B-F581-EC4C-2D56-586D154D508D}"/>
              </a:ext>
            </a:extLst>
          </p:cNvPr>
          <p:cNvCxnSpPr>
            <a:cxnSpLocks/>
          </p:cNvCxnSpPr>
          <p:nvPr/>
        </p:nvCxnSpPr>
        <p:spPr>
          <a:xfrm>
            <a:off x="8448398"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sp>
        <p:nvSpPr>
          <p:cNvPr id="1224" name="テキスト ボックス 1223">
            <a:extLst>
              <a:ext uri="{FF2B5EF4-FFF2-40B4-BE49-F238E27FC236}">
                <a16:creationId xmlns:a16="http://schemas.microsoft.com/office/drawing/2014/main" id="{6058823C-8108-0758-5CFE-B3CF61A1FE6C}"/>
              </a:ext>
            </a:extLst>
          </p:cNvPr>
          <p:cNvSpPr txBox="1"/>
          <p:nvPr/>
        </p:nvSpPr>
        <p:spPr>
          <a:xfrm>
            <a:off x="6900249" y="811717"/>
            <a:ext cx="1256754" cy="215444"/>
          </a:xfrm>
          <a:prstGeom prst="rect">
            <a:avLst/>
          </a:prstGeom>
          <a:noFill/>
        </p:spPr>
        <p:txBody>
          <a:bodyPr wrap="none" lIns="0" tIns="0" rIns="0" bIns="0" rtlCol="0" anchor="t" anchorCtr="0">
            <a:spAutoFit/>
          </a:bodyPr>
          <a:lstStyle/>
          <a:p>
            <a:pPr algn="l" defTabSz="914358" rtl="0">
              <a:defRPr/>
            </a:pPr>
            <a:r>
              <a:rPr kumimoji="1" lang="ja-JP" altLang="en-US" sz="1400" b="1" kern="1200" dirty="0">
                <a:solidFill>
                  <a:prstClr val="black"/>
                </a:solidFill>
                <a:latin typeface="游ゴシック" panose="020B0400000000000000" pitchFamily="50" charset="-128"/>
                <a:ea typeface="游ゴシック" panose="020B0400000000000000" pitchFamily="50" charset="-128"/>
                <a:cs typeface="+mn-cs"/>
              </a:rPr>
              <a:t>タイアップ広告</a:t>
            </a:r>
          </a:p>
        </p:txBody>
      </p:sp>
      <p:sp>
        <p:nvSpPr>
          <p:cNvPr id="1226" name="テキスト ボックス 1225">
            <a:extLst>
              <a:ext uri="{FF2B5EF4-FFF2-40B4-BE49-F238E27FC236}">
                <a16:creationId xmlns:a16="http://schemas.microsoft.com/office/drawing/2014/main" id="{2F5D0A7C-B152-CAEF-50F7-6A2AB284CB84}"/>
              </a:ext>
            </a:extLst>
          </p:cNvPr>
          <p:cNvSpPr txBox="1"/>
          <p:nvPr/>
        </p:nvSpPr>
        <p:spPr>
          <a:xfrm>
            <a:off x="1649287" y="811717"/>
            <a:ext cx="538609"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誘導枠</a:t>
            </a:r>
          </a:p>
        </p:txBody>
      </p:sp>
      <p:sp>
        <p:nvSpPr>
          <p:cNvPr id="1229" name="正方形/長方形 1228">
            <a:extLst>
              <a:ext uri="{FF2B5EF4-FFF2-40B4-BE49-F238E27FC236}">
                <a16:creationId xmlns:a16="http://schemas.microsoft.com/office/drawing/2014/main" id="{C372A65E-04B3-A2C9-7411-F35A5F922441}"/>
              </a:ext>
            </a:extLst>
          </p:cNvPr>
          <p:cNvSpPr/>
          <p:nvPr/>
        </p:nvSpPr>
        <p:spPr>
          <a:xfrm>
            <a:off x="547167" y="1230498"/>
            <a:ext cx="5525539" cy="32405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30" name="テキスト ボックス 1229">
            <a:extLst>
              <a:ext uri="{FF2B5EF4-FFF2-40B4-BE49-F238E27FC236}">
                <a16:creationId xmlns:a16="http://schemas.microsoft.com/office/drawing/2014/main" id="{7CAD1A1F-6DB7-E0DD-DE80-7D5F45EF0521}"/>
              </a:ext>
            </a:extLst>
          </p:cNvPr>
          <p:cNvSpPr txBox="1"/>
          <p:nvPr/>
        </p:nvSpPr>
        <p:spPr>
          <a:xfrm>
            <a:off x="1014478" y="1407346"/>
            <a:ext cx="1957731" cy="153931"/>
          </a:xfrm>
          <a:prstGeom prst="roundRect">
            <a:avLst>
              <a:gd name="adj" fmla="val 50000"/>
            </a:avLst>
          </a:prstGeom>
          <a:solidFill>
            <a:schemeClr val="tx1"/>
          </a:solidFill>
        </p:spPr>
        <p:txBody>
          <a:bodyPr wrap="none" lIns="0" tIns="35998" rIns="0" bIns="35998" rtlCol="0" anchor="ctr" anchorCtr="0">
            <a:noAutofit/>
          </a:bodyPr>
          <a:lstStyle/>
          <a:p>
            <a:pPr algn="ctr" defTabSz="914358" rtl="0">
              <a:spcBef>
                <a:spcPts val="300"/>
              </a:spcBef>
              <a:defRPr/>
            </a:pPr>
            <a:r>
              <a:rPr kumimoji="1" lang="ja-JP" altLang="en-US" sz="900" b="1" kern="1200" spc="300">
                <a:solidFill>
                  <a:prstClr val="white"/>
                </a:solidFill>
                <a:latin typeface="游ゴシック" panose="020B0400000000000000" pitchFamily="50" charset="-128"/>
                <a:ea typeface="游ゴシック" panose="020B0400000000000000" pitchFamily="50" charset="-128"/>
                <a:cs typeface="+mn-cs"/>
              </a:rPr>
              <a:t>トップページ</a:t>
            </a:r>
            <a:endParaRPr kumimoji="1" lang="en-US" altLang="ja-JP" sz="900" b="1" kern="1200" spc="300">
              <a:solidFill>
                <a:prstClr val="white"/>
              </a:solidFill>
              <a:latin typeface="游ゴシック" panose="020B0400000000000000" pitchFamily="50" charset="-128"/>
              <a:ea typeface="游ゴシック" panose="020B0400000000000000" pitchFamily="50" charset="-128"/>
              <a:cs typeface="+mn-cs"/>
            </a:endParaRPr>
          </a:p>
        </p:txBody>
      </p:sp>
      <p:sp>
        <p:nvSpPr>
          <p:cNvPr id="1231" name="テキスト ボックス 1230">
            <a:extLst>
              <a:ext uri="{FF2B5EF4-FFF2-40B4-BE49-F238E27FC236}">
                <a16:creationId xmlns:a16="http://schemas.microsoft.com/office/drawing/2014/main" id="{4336E8FD-7930-D66C-6A3D-236723019C9B}"/>
              </a:ext>
            </a:extLst>
          </p:cNvPr>
          <p:cNvSpPr txBox="1"/>
          <p:nvPr/>
        </p:nvSpPr>
        <p:spPr>
          <a:xfrm>
            <a:off x="3522737" y="1407802"/>
            <a:ext cx="1957731" cy="153932"/>
          </a:xfrm>
          <a:prstGeom prst="roundRect">
            <a:avLst>
              <a:gd name="adj" fmla="val 50000"/>
            </a:avLst>
          </a:prstGeom>
          <a:solidFill>
            <a:schemeClr val="tx1"/>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b="1" kern="1200" spc="300">
                <a:solidFill>
                  <a:prstClr val="white"/>
                </a:solidFill>
                <a:latin typeface="游ゴシック" panose="020B0400000000000000" pitchFamily="50" charset="-128"/>
                <a:ea typeface="游ゴシック" panose="020B0400000000000000" pitchFamily="50" charset="-128"/>
                <a:cs typeface="+mn-cs"/>
              </a:rPr>
              <a:t>編集記事</a:t>
            </a:r>
            <a:endParaRPr kumimoji="1" lang="en-US" altLang="ja-JP" b="1" kern="1200" spc="300">
              <a:solidFill>
                <a:prstClr val="white"/>
              </a:solidFill>
              <a:latin typeface="游ゴシック" panose="020B0400000000000000" pitchFamily="50" charset="-128"/>
              <a:ea typeface="游ゴシック" panose="020B0400000000000000" pitchFamily="50" charset="-128"/>
              <a:cs typeface="+mn-cs"/>
            </a:endParaRPr>
          </a:p>
        </p:txBody>
      </p:sp>
      <p:grpSp>
        <p:nvGrpSpPr>
          <p:cNvPr id="1232" name="グループ化 1231">
            <a:extLst>
              <a:ext uri="{FF2B5EF4-FFF2-40B4-BE49-F238E27FC236}">
                <a16:creationId xmlns:a16="http://schemas.microsoft.com/office/drawing/2014/main" id="{9EECE503-2DD9-B7AB-D0A7-C174A59F04F6}"/>
              </a:ext>
            </a:extLst>
          </p:cNvPr>
          <p:cNvGrpSpPr/>
          <p:nvPr/>
        </p:nvGrpSpPr>
        <p:grpSpPr>
          <a:xfrm>
            <a:off x="1014478" y="1652258"/>
            <a:ext cx="4467957" cy="1082095"/>
            <a:chOff x="1866791" y="2683564"/>
            <a:chExt cx="6066884" cy="1469339"/>
          </a:xfrm>
        </p:grpSpPr>
        <p:grpSp>
          <p:nvGrpSpPr>
            <p:cNvPr id="1233" name="グループ化 1232">
              <a:extLst>
                <a:ext uri="{FF2B5EF4-FFF2-40B4-BE49-F238E27FC236}">
                  <a16:creationId xmlns:a16="http://schemas.microsoft.com/office/drawing/2014/main" id="{E05C8120-2C1D-6147-EDAE-A72A4DEE2BFF}"/>
                </a:ext>
              </a:extLst>
            </p:cNvPr>
            <p:cNvGrpSpPr/>
            <p:nvPr/>
          </p:nvGrpSpPr>
          <p:grpSpPr>
            <a:xfrm>
              <a:off x="1866791" y="2683564"/>
              <a:ext cx="2658335" cy="1469339"/>
              <a:chOff x="431756" y="1910540"/>
              <a:chExt cx="1661793" cy="918521"/>
            </a:xfrm>
          </p:grpSpPr>
          <p:grpSp>
            <p:nvGrpSpPr>
              <p:cNvPr id="905" name="グループ化 904">
                <a:extLst>
                  <a:ext uri="{FF2B5EF4-FFF2-40B4-BE49-F238E27FC236}">
                    <a16:creationId xmlns:a16="http://schemas.microsoft.com/office/drawing/2014/main" id="{08352777-CE2F-4967-4D04-8067A8ECE6B7}"/>
                  </a:ext>
                </a:extLst>
              </p:cNvPr>
              <p:cNvGrpSpPr>
                <a:grpSpLocks noChangeAspect="1"/>
              </p:cNvGrpSpPr>
              <p:nvPr/>
            </p:nvGrpSpPr>
            <p:grpSpPr>
              <a:xfrm>
                <a:off x="989926" y="2235061"/>
                <a:ext cx="1084817" cy="594000"/>
                <a:chOff x="-161666" y="2365305"/>
                <a:chExt cx="7062362" cy="3867053"/>
              </a:xfrm>
            </p:grpSpPr>
            <p:grpSp>
              <p:nvGrpSpPr>
                <p:cNvPr id="1490" name="グループ化 1489">
                  <a:extLst>
                    <a:ext uri="{FF2B5EF4-FFF2-40B4-BE49-F238E27FC236}">
                      <a16:creationId xmlns:a16="http://schemas.microsoft.com/office/drawing/2014/main" id="{BDC68B14-4EAC-975C-92C9-66EF6A3D0B1A}"/>
                    </a:ext>
                  </a:extLst>
                </p:cNvPr>
                <p:cNvGrpSpPr/>
                <p:nvPr/>
              </p:nvGrpSpPr>
              <p:grpSpPr>
                <a:xfrm>
                  <a:off x="-161666" y="2365305"/>
                  <a:ext cx="6600987" cy="3867053"/>
                  <a:chOff x="-161666" y="2365305"/>
                  <a:chExt cx="6600987" cy="3867053"/>
                </a:xfrm>
              </p:grpSpPr>
              <p:grpSp>
                <p:nvGrpSpPr>
                  <p:cNvPr id="1524" name="グループ化 1523">
                    <a:extLst>
                      <a:ext uri="{FF2B5EF4-FFF2-40B4-BE49-F238E27FC236}">
                        <a16:creationId xmlns:a16="http://schemas.microsoft.com/office/drawing/2014/main" id="{46F0740D-229B-E104-72FD-F9E3CD4797C8}"/>
                      </a:ext>
                    </a:extLst>
                  </p:cNvPr>
                  <p:cNvGrpSpPr/>
                  <p:nvPr/>
                </p:nvGrpSpPr>
                <p:grpSpPr>
                  <a:xfrm>
                    <a:off x="-161666" y="2365305"/>
                    <a:ext cx="6600987" cy="3867053"/>
                    <a:chOff x="-161666" y="2365305"/>
                    <a:chExt cx="6600987" cy="3867053"/>
                  </a:xfrm>
                </p:grpSpPr>
                <p:sp>
                  <p:nvSpPr>
                    <p:cNvPr id="1558" name="フリーフォーム 362">
                      <a:extLst>
                        <a:ext uri="{FF2B5EF4-FFF2-40B4-BE49-F238E27FC236}">
                          <a16:creationId xmlns:a16="http://schemas.microsoft.com/office/drawing/2014/main" id="{E1E1630A-9348-B80D-242E-AF670AA4CFC7}"/>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9" name="フリーフォーム 363">
                      <a:extLst>
                        <a:ext uri="{FF2B5EF4-FFF2-40B4-BE49-F238E27FC236}">
                          <a16:creationId xmlns:a16="http://schemas.microsoft.com/office/drawing/2014/main" id="{26121842-2D03-92FB-2A00-8B643D29FCDA}"/>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60" name="フリーフォーム 364">
                      <a:extLst>
                        <a:ext uri="{FF2B5EF4-FFF2-40B4-BE49-F238E27FC236}">
                          <a16:creationId xmlns:a16="http://schemas.microsoft.com/office/drawing/2014/main" id="{C706AB96-AE2E-8C4B-B892-138AF7D8D29B}"/>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61" name="フリーフォーム 365">
                      <a:extLst>
                        <a:ext uri="{FF2B5EF4-FFF2-40B4-BE49-F238E27FC236}">
                          <a16:creationId xmlns:a16="http://schemas.microsoft.com/office/drawing/2014/main" id="{32CCF63F-374A-1CD8-5746-A440509F3192}"/>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62" name="正方形/長方形 1561">
                      <a:extLst>
                        <a:ext uri="{FF2B5EF4-FFF2-40B4-BE49-F238E27FC236}">
                          <a16:creationId xmlns:a16="http://schemas.microsoft.com/office/drawing/2014/main" id="{5A7101E8-6787-8EAF-892D-23CD1DE2A340}"/>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25" name="グループ化 1524">
                    <a:extLst>
                      <a:ext uri="{FF2B5EF4-FFF2-40B4-BE49-F238E27FC236}">
                        <a16:creationId xmlns:a16="http://schemas.microsoft.com/office/drawing/2014/main" id="{34262218-5C65-B522-B29A-6B867DD6E57C}"/>
                      </a:ext>
                    </a:extLst>
                  </p:cNvPr>
                  <p:cNvGrpSpPr/>
                  <p:nvPr/>
                </p:nvGrpSpPr>
                <p:grpSpPr>
                  <a:xfrm>
                    <a:off x="634637" y="2584616"/>
                    <a:ext cx="5008381" cy="3212526"/>
                    <a:chOff x="634637" y="2584616"/>
                    <a:chExt cx="5008381" cy="3212526"/>
                  </a:xfrm>
                </p:grpSpPr>
                <p:sp>
                  <p:nvSpPr>
                    <p:cNvPr id="1526" name="正方形/長方形 1525">
                      <a:extLst>
                        <a:ext uri="{FF2B5EF4-FFF2-40B4-BE49-F238E27FC236}">
                          <a16:creationId xmlns:a16="http://schemas.microsoft.com/office/drawing/2014/main" id="{D614CBAE-D97C-578B-210E-95D7EC5EE839}"/>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7" name="角丸四角形 331">
                      <a:extLst>
                        <a:ext uri="{FF2B5EF4-FFF2-40B4-BE49-F238E27FC236}">
                          <a16:creationId xmlns:a16="http://schemas.microsoft.com/office/drawing/2014/main" id="{578A8AB8-D919-142D-2BAF-81C180327665}"/>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8" name="正方形/長方形 1527">
                      <a:extLst>
                        <a:ext uri="{FF2B5EF4-FFF2-40B4-BE49-F238E27FC236}">
                          <a16:creationId xmlns:a16="http://schemas.microsoft.com/office/drawing/2014/main" id="{47C19C81-0E9F-7638-0C5B-DD1205B82C9A}"/>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29" name="グループ化 1528">
                      <a:extLst>
                        <a:ext uri="{FF2B5EF4-FFF2-40B4-BE49-F238E27FC236}">
                          <a16:creationId xmlns:a16="http://schemas.microsoft.com/office/drawing/2014/main" id="{D6DB0168-F06F-0FB9-517A-0BEADAC59E31}"/>
                        </a:ext>
                      </a:extLst>
                    </p:cNvPr>
                    <p:cNvGrpSpPr/>
                    <p:nvPr/>
                  </p:nvGrpSpPr>
                  <p:grpSpPr>
                    <a:xfrm>
                      <a:off x="5275532" y="2888046"/>
                      <a:ext cx="200695" cy="197638"/>
                      <a:chOff x="5618772" y="1633827"/>
                      <a:chExt cx="180000" cy="165940"/>
                    </a:xfrm>
                    <a:solidFill>
                      <a:schemeClr val="bg1">
                        <a:lumMod val="85000"/>
                      </a:schemeClr>
                    </a:solidFill>
                  </p:grpSpPr>
                  <p:sp>
                    <p:nvSpPr>
                      <p:cNvPr id="1555" name="正方形/長方形 1554">
                        <a:extLst>
                          <a:ext uri="{FF2B5EF4-FFF2-40B4-BE49-F238E27FC236}">
                            <a16:creationId xmlns:a16="http://schemas.microsoft.com/office/drawing/2014/main" id="{581EEB19-FAB6-33A3-F0EA-E3F41B342CD0}"/>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6" name="正方形/長方形 1555">
                        <a:extLst>
                          <a:ext uri="{FF2B5EF4-FFF2-40B4-BE49-F238E27FC236}">
                            <a16:creationId xmlns:a16="http://schemas.microsoft.com/office/drawing/2014/main" id="{01124098-772B-DC99-8246-25536AE206A4}"/>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7" name="正方形/長方形 1556">
                        <a:extLst>
                          <a:ext uri="{FF2B5EF4-FFF2-40B4-BE49-F238E27FC236}">
                            <a16:creationId xmlns:a16="http://schemas.microsoft.com/office/drawing/2014/main" id="{D284271D-437D-CB8C-C3CA-DD29B23DB33E}"/>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530" name="正方形/長方形 1529">
                      <a:extLst>
                        <a:ext uri="{FF2B5EF4-FFF2-40B4-BE49-F238E27FC236}">
                          <a16:creationId xmlns:a16="http://schemas.microsoft.com/office/drawing/2014/main" id="{2019BE38-BF8D-D5EE-91A0-01ED8C1C793F}"/>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31" name="グループ化 1530">
                      <a:extLst>
                        <a:ext uri="{FF2B5EF4-FFF2-40B4-BE49-F238E27FC236}">
                          <a16:creationId xmlns:a16="http://schemas.microsoft.com/office/drawing/2014/main" id="{A3684BDD-3109-74EF-0467-186393A57838}"/>
                        </a:ext>
                      </a:extLst>
                    </p:cNvPr>
                    <p:cNvGrpSpPr/>
                    <p:nvPr/>
                  </p:nvGrpSpPr>
                  <p:grpSpPr>
                    <a:xfrm>
                      <a:off x="3216837" y="3044510"/>
                      <a:ext cx="1791663" cy="41174"/>
                      <a:chOff x="3216837" y="3044510"/>
                      <a:chExt cx="1791663" cy="41174"/>
                    </a:xfrm>
                  </p:grpSpPr>
                  <p:sp>
                    <p:nvSpPr>
                      <p:cNvPr id="1551" name="正方形/長方形 1550">
                        <a:extLst>
                          <a:ext uri="{FF2B5EF4-FFF2-40B4-BE49-F238E27FC236}">
                            <a16:creationId xmlns:a16="http://schemas.microsoft.com/office/drawing/2014/main" id="{77B6D8EB-2069-1515-19FD-C760B0D8E7F5}"/>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2" name="正方形/長方形 1551">
                        <a:extLst>
                          <a:ext uri="{FF2B5EF4-FFF2-40B4-BE49-F238E27FC236}">
                            <a16:creationId xmlns:a16="http://schemas.microsoft.com/office/drawing/2014/main" id="{6D027374-0E6A-51CA-5DAE-962D0FE525B4}"/>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3" name="正方形/長方形 1552">
                        <a:extLst>
                          <a:ext uri="{FF2B5EF4-FFF2-40B4-BE49-F238E27FC236}">
                            <a16:creationId xmlns:a16="http://schemas.microsoft.com/office/drawing/2014/main" id="{ACE28637-4A60-1FAF-1563-E2B5BC4816E9}"/>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54" name="正方形/長方形 1553">
                        <a:extLst>
                          <a:ext uri="{FF2B5EF4-FFF2-40B4-BE49-F238E27FC236}">
                            <a16:creationId xmlns:a16="http://schemas.microsoft.com/office/drawing/2014/main" id="{78CD271B-6491-D962-AA5C-9B1E5768E1F1}"/>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532" name="正方形/長方形 1531">
                      <a:extLst>
                        <a:ext uri="{FF2B5EF4-FFF2-40B4-BE49-F238E27FC236}">
                          <a16:creationId xmlns:a16="http://schemas.microsoft.com/office/drawing/2014/main" id="{388AC5E9-F69D-FF54-F669-72FB621B6BB3}"/>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33" name="正方形/長方形 1532">
                      <a:extLst>
                        <a:ext uri="{FF2B5EF4-FFF2-40B4-BE49-F238E27FC236}">
                          <a16:creationId xmlns:a16="http://schemas.microsoft.com/office/drawing/2014/main" id="{A97D5F99-A4A0-1C16-CEB8-F9C63CFD7E39}"/>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34" name="正方形/長方形 1533">
                      <a:extLst>
                        <a:ext uri="{FF2B5EF4-FFF2-40B4-BE49-F238E27FC236}">
                          <a16:creationId xmlns:a16="http://schemas.microsoft.com/office/drawing/2014/main" id="{5F5028DF-6571-6F68-AE88-1505E2E33C54}"/>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35" name="グループ化 1534">
                      <a:extLst>
                        <a:ext uri="{FF2B5EF4-FFF2-40B4-BE49-F238E27FC236}">
                          <a16:creationId xmlns:a16="http://schemas.microsoft.com/office/drawing/2014/main" id="{7D870262-4755-4936-C6CC-A647322BE085}"/>
                        </a:ext>
                      </a:extLst>
                    </p:cNvPr>
                    <p:cNvGrpSpPr/>
                    <p:nvPr/>
                  </p:nvGrpSpPr>
                  <p:grpSpPr>
                    <a:xfrm>
                      <a:off x="2679551" y="5250138"/>
                      <a:ext cx="918554" cy="79582"/>
                      <a:chOff x="2512794" y="5250138"/>
                      <a:chExt cx="918554" cy="79582"/>
                    </a:xfrm>
                  </p:grpSpPr>
                  <p:sp>
                    <p:nvSpPr>
                      <p:cNvPr id="1543" name="円/楕円 347">
                        <a:extLst>
                          <a:ext uri="{FF2B5EF4-FFF2-40B4-BE49-F238E27FC236}">
                            <a16:creationId xmlns:a16="http://schemas.microsoft.com/office/drawing/2014/main" id="{427B8D95-F060-FE88-92BE-750F9F1024FB}"/>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4" name="円/楕円 348">
                        <a:extLst>
                          <a:ext uri="{FF2B5EF4-FFF2-40B4-BE49-F238E27FC236}">
                            <a16:creationId xmlns:a16="http://schemas.microsoft.com/office/drawing/2014/main" id="{DAAC73A6-91A6-0BDB-2767-62EEE4CE2554}"/>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5" name="円/楕円 349">
                        <a:extLst>
                          <a:ext uri="{FF2B5EF4-FFF2-40B4-BE49-F238E27FC236}">
                            <a16:creationId xmlns:a16="http://schemas.microsoft.com/office/drawing/2014/main" id="{F401A972-0658-C73F-E126-1D4E5EA082C3}"/>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6" name="円/楕円 350">
                        <a:extLst>
                          <a:ext uri="{FF2B5EF4-FFF2-40B4-BE49-F238E27FC236}">
                            <a16:creationId xmlns:a16="http://schemas.microsoft.com/office/drawing/2014/main" id="{A7593EA9-5461-FE67-AD4C-A93E3AD81EF5}"/>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7" name="円/楕円 351">
                        <a:extLst>
                          <a:ext uri="{FF2B5EF4-FFF2-40B4-BE49-F238E27FC236}">
                            <a16:creationId xmlns:a16="http://schemas.microsoft.com/office/drawing/2014/main" id="{6F7C434D-1727-BE9D-7B7B-44A124A06BE8}"/>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8" name="円/楕円 352">
                        <a:extLst>
                          <a:ext uri="{FF2B5EF4-FFF2-40B4-BE49-F238E27FC236}">
                            <a16:creationId xmlns:a16="http://schemas.microsoft.com/office/drawing/2014/main" id="{F2ED02E9-E248-BCAC-D3AA-BEF626D7B9C4}"/>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49" name="フリーフォーム 353">
                        <a:extLst>
                          <a:ext uri="{FF2B5EF4-FFF2-40B4-BE49-F238E27FC236}">
                            <a16:creationId xmlns:a16="http://schemas.microsoft.com/office/drawing/2014/main" id="{5111CDFD-10F5-55F6-D592-A10F13D5E313}"/>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50" name="フリーフォーム 354">
                        <a:extLst>
                          <a:ext uri="{FF2B5EF4-FFF2-40B4-BE49-F238E27FC236}">
                            <a16:creationId xmlns:a16="http://schemas.microsoft.com/office/drawing/2014/main" id="{AF934973-5F75-F74D-3042-0AF649C4EE24}"/>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536" name="グループ化 1535">
                      <a:extLst>
                        <a:ext uri="{FF2B5EF4-FFF2-40B4-BE49-F238E27FC236}">
                          <a16:creationId xmlns:a16="http://schemas.microsoft.com/office/drawing/2014/main" id="{38B40E49-D8FD-5ED7-78B6-8A79D2D8689D}"/>
                        </a:ext>
                      </a:extLst>
                    </p:cNvPr>
                    <p:cNvGrpSpPr/>
                    <p:nvPr/>
                  </p:nvGrpSpPr>
                  <p:grpSpPr>
                    <a:xfrm>
                      <a:off x="1268669" y="3476758"/>
                      <a:ext cx="3740318" cy="1616096"/>
                      <a:chOff x="1192009" y="3418939"/>
                      <a:chExt cx="3740318" cy="1616096"/>
                    </a:xfrm>
                  </p:grpSpPr>
                  <p:grpSp>
                    <p:nvGrpSpPr>
                      <p:cNvPr id="1537" name="グループ化 1536">
                        <a:extLst>
                          <a:ext uri="{FF2B5EF4-FFF2-40B4-BE49-F238E27FC236}">
                            <a16:creationId xmlns:a16="http://schemas.microsoft.com/office/drawing/2014/main" id="{77785A6E-D82C-A8E6-2D65-C32B082392CD}"/>
                          </a:ext>
                        </a:extLst>
                      </p:cNvPr>
                      <p:cNvGrpSpPr/>
                      <p:nvPr/>
                    </p:nvGrpSpPr>
                    <p:grpSpPr>
                      <a:xfrm>
                        <a:off x="1192009" y="3418939"/>
                        <a:ext cx="979386" cy="927618"/>
                        <a:chOff x="1075829" y="3395202"/>
                        <a:chExt cx="979386" cy="927618"/>
                      </a:xfrm>
                    </p:grpSpPr>
                    <p:cxnSp>
                      <p:nvCxnSpPr>
                        <p:cNvPr id="1541" name="直線コネクタ 1540">
                          <a:extLst>
                            <a:ext uri="{FF2B5EF4-FFF2-40B4-BE49-F238E27FC236}">
                              <a16:creationId xmlns:a16="http://schemas.microsoft.com/office/drawing/2014/main" id="{15147738-80CB-F82B-0947-09A35E4F8B86}"/>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2" name="直線コネクタ 1541">
                          <a:extLst>
                            <a:ext uri="{FF2B5EF4-FFF2-40B4-BE49-F238E27FC236}">
                              <a16:creationId xmlns:a16="http://schemas.microsoft.com/office/drawing/2014/main" id="{390A69E7-1794-4C5F-3247-07D516793E74}"/>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38" name="グループ化 1537">
                        <a:extLst>
                          <a:ext uri="{FF2B5EF4-FFF2-40B4-BE49-F238E27FC236}">
                            <a16:creationId xmlns:a16="http://schemas.microsoft.com/office/drawing/2014/main" id="{F6DDBE81-AB88-5721-9BE5-0C8FC9AF8703}"/>
                          </a:ext>
                        </a:extLst>
                      </p:cNvPr>
                      <p:cNvGrpSpPr/>
                      <p:nvPr/>
                    </p:nvGrpSpPr>
                    <p:grpSpPr>
                      <a:xfrm flipH="1" flipV="1">
                        <a:off x="3952941" y="4107417"/>
                        <a:ext cx="979386" cy="927618"/>
                        <a:chOff x="1075829" y="3395202"/>
                        <a:chExt cx="979386" cy="927618"/>
                      </a:xfrm>
                    </p:grpSpPr>
                    <p:cxnSp>
                      <p:nvCxnSpPr>
                        <p:cNvPr id="1539" name="直線コネクタ 1538">
                          <a:extLst>
                            <a:ext uri="{FF2B5EF4-FFF2-40B4-BE49-F238E27FC236}">
                              <a16:creationId xmlns:a16="http://schemas.microsoft.com/office/drawing/2014/main" id="{CE179ADB-2159-9759-E3D0-DC291FF4B8FB}"/>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0" name="直線コネクタ 1539">
                          <a:extLst>
                            <a:ext uri="{FF2B5EF4-FFF2-40B4-BE49-F238E27FC236}">
                              <a16:creationId xmlns:a16="http://schemas.microsoft.com/office/drawing/2014/main" id="{97882FE3-B7E7-9E3C-5E27-CAAF054D449D}"/>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1491" name="グループ化 1490">
                  <a:extLst>
                    <a:ext uri="{FF2B5EF4-FFF2-40B4-BE49-F238E27FC236}">
                      <a16:creationId xmlns:a16="http://schemas.microsoft.com/office/drawing/2014/main" id="{B3129D06-65C9-CD3D-AB3F-1C8D95B62B51}"/>
                    </a:ext>
                  </a:extLst>
                </p:cNvPr>
                <p:cNvGrpSpPr/>
                <p:nvPr/>
              </p:nvGrpSpPr>
              <p:grpSpPr>
                <a:xfrm>
                  <a:off x="5424432" y="3305078"/>
                  <a:ext cx="1476264" cy="2927280"/>
                  <a:chOff x="5424432" y="3305078"/>
                  <a:chExt cx="1476264" cy="2927280"/>
                </a:xfrm>
              </p:grpSpPr>
              <p:sp>
                <p:nvSpPr>
                  <p:cNvPr id="1492" name="角丸四角形 296">
                    <a:extLst>
                      <a:ext uri="{FF2B5EF4-FFF2-40B4-BE49-F238E27FC236}">
                        <a16:creationId xmlns:a16="http://schemas.microsoft.com/office/drawing/2014/main" id="{0836C72D-D04B-DCC8-992D-F9AA1B88187E}"/>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93" name="グループ化 1492">
                    <a:extLst>
                      <a:ext uri="{FF2B5EF4-FFF2-40B4-BE49-F238E27FC236}">
                        <a16:creationId xmlns:a16="http://schemas.microsoft.com/office/drawing/2014/main" id="{29CF61D9-731E-F0AF-85E5-2968609F0198}"/>
                      </a:ext>
                    </a:extLst>
                  </p:cNvPr>
                  <p:cNvGrpSpPr/>
                  <p:nvPr/>
                </p:nvGrpSpPr>
                <p:grpSpPr>
                  <a:xfrm>
                    <a:off x="5583361" y="3609349"/>
                    <a:ext cx="1165074" cy="2417177"/>
                    <a:chOff x="5583361" y="3521550"/>
                    <a:chExt cx="1165074" cy="2417177"/>
                  </a:xfrm>
                </p:grpSpPr>
                <p:sp>
                  <p:nvSpPr>
                    <p:cNvPr id="1495" name="フリーフォーム 299">
                      <a:extLst>
                        <a:ext uri="{FF2B5EF4-FFF2-40B4-BE49-F238E27FC236}">
                          <a16:creationId xmlns:a16="http://schemas.microsoft.com/office/drawing/2014/main" id="{5726EC5C-84F6-1264-C21E-34F760601A92}"/>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96" name="グループ化 1495">
                      <a:extLst>
                        <a:ext uri="{FF2B5EF4-FFF2-40B4-BE49-F238E27FC236}">
                          <a16:creationId xmlns:a16="http://schemas.microsoft.com/office/drawing/2014/main" id="{0C8A3203-6AE9-BDCC-E6F5-54E61132FD90}"/>
                        </a:ext>
                      </a:extLst>
                    </p:cNvPr>
                    <p:cNvGrpSpPr/>
                    <p:nvPr/>
                  </p:nvGrpSpPr>
                  <p:grpSpPr>
                    <a:xfrm>
                      <a:off x="5583361" y="5701414"/>
                      <a:ext cx="1165074" cy="237313"/>
                      <a:chOff x="725858" y="4832000"/>
                      <a:chExt cx="1440000" cy="285936"/>
                    </a:xfrm>
                    <a:solidFill>
                      <a:schemeClr val="bg1">
                        <a:lumMod val="85000"/>
                      </a:schemeClr>
                    </a:solidFill>
                  </p:grpSpPr>
                  <p:sp>
                    <p:nvSpPr>
                      <p:cNvPr id="1521" name="正方形/長方形 1520">
                        <a:extLst>
                          <a:ext uri="{FF2B5EF4-FFF2-40B4-BE49-F238E27FC236}">
                            <a16:creationId xmlns:a16="http://schemas.microsoft.com/office/drawing/2014/main" id="{BB1C2B35-140D-683E-C350-F324D8D4CE01}"/>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2" name="正方形/長方形 1521">
                        <a:extLst>
                          <a:ext uri="{FF2B5EF4-FFF2-40B4-BE49-F238E27FC236}">
                            <a16:creationId xmlns:a16="http://schemas.microsoft.com/office/drawing/2014/main" id="{C3D9B91E-2FF0-3B08-1D51-6674DF3111CE}"/>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3" name="正方形/長方形 1522">
                        <a:extLst>
                          <a:ext uri="{FF2B5EF4-FFF2-40B4-BE49-F238E27FC236}">
                            <a16:creationId xmlns:a16="http://schemas.microsoft.com/office/drawing/2014/main" id="{C096087E-63E9-C2D2-7F1A-C243236EA89E}"/>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497" name="角丸四角形 301">
                      <a:extLst>
                        <a:ext uri="{FF2B5EF4-FFF2-40B4-BE49-F238E27FC236}">
                          <a16:creationId xmlns:a16="http://schemas.microsoft.com/office/drawing/2014/main" id="{9D208FBA-2A34-60C6-BF31-FFCB76845E42}"/>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98" name="グループ化 1497">
                      <a:extLst>
                        <a:ext uri="{FF2B5EF4-FFF2-40B4-BE49-F238E27FC236}">
                          <a16:creationId xmlns:a16="http://schemas.microsoft.com/office/drawing/2014/main" id="{F1BD7481-3B5F-FF47-D3F8-5ABDF3DEAC9E}"/>
                        </a:ext>
                      </a:extLst>
                    </p:cNvPr>
                    <p:cNvGrpSpPr/>
                    <p:nvPr/>
                  </p:nvGrpSpPr>
                  <p:grpSpPr>
                    <a:xfrm>
                      <a:off x="5583361" y="3521550"/>
                      <a:ext cx="783250" cy="180597"/>
                      <a:chOff x="1059173" y="2959469"/>
                      <a:chExt cx="1208355" cy="278615"/>
                    </a:xfrm>
                  </p:grpSpPr>
                  <p:sp>
                    <p:nvSpPr>
                      <p:cNvPr id="1519" name="角丸四角形 323">
                        <a:extLst>
                          <a:ext uri="{FF2B5EF4-FFF2-40B4-BE49-F238E27FC236}">
                            <a16:creationId xmlns:a16="http://schemas.microsoft.com/office/drawing/2014/main" id="{A116815F-4D8B-B8AE-F14C-019A8D2A730F}"/>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20" name="正方形/長方形 1519">
                        <a:extLst>
                          <a:ext uri="{FF2B5EF4-FFF2-40B4-BE49-F238E27FC236}">
                            <a16:creationId xmlns:a16="http://schemas.microsoft.com/office/drawing/2014/main" id="{04DFEAF9-A016-2A11-8095-27C78AFE191E}"/>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99" name="グループ化 1498">
                      <a:extLst>
                        <a:ext uri="{FF2B5EF4-FFF2-40B4-BE49-F238E27FC236}">
                          <a16:creationId xmlns:a16="http://schemas.microsoft.com/office/drawing/2014/main" id="{F3473251-C1F0-6821-F15B-8931A5603F91}"/>
                        </a:ext>
                      </a:extLst>
                    </p:cNvPr>
                    <p:cNvGrpSpPr/>
                    <p:nvPr/>
                  </p:nvGrpSpPr>
                  <p:grpSpPr>
                    <a:xfrm>
                      <a:off x="6583680" y="3552559"/>
                      <a:ext cx="146973" cy="144734"/>
                      <a:chOff x="5618772" y="1633827"/>
                      <a:chExt cx="180000" cy="165940"/>
                    </a:xfrm>
                    <a:solidFill>
                      <a:schemeClr val="bg1">
                        <a:lumMod val="85000"/>
                      </a:schemeClr>
                    </a:solidFill>
                  </p:grpSpPr>
                  <p:sp>
                    <p:nvSpPr>
                      <p:cNvPr id="1516" name="正方形/長方形 1515">
                        <a:extLst>
                          <a:ext uri="{FF2B5EF4-FFF2-40B4-BE49-F238E27FC236}">
                            <a16:creationId xmlns:a16="http://schemas.microsoft.com/office/drawing/2014/main" id="{B968E19B-1A3C-1F46-8D7A-DE388A7152A8}"/>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17" name="正方形/長方形 1516">
                        <a:extLst>
                          <a:ext uri="{FF2B5EF4-FFF2-40B4-BE49-F238E27FC236}">
                            <a16:creationId xmlns:a16="http://schemas.microsoft.com/office/drawing/2014/main" id="{73D0332E-F285-4DE6-65E7-05F65CD7B4A7}"/>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518" name="正方形/長方形 1517">
                        <a:extLst>
                          <a:ext uri="{FF2B5EF4-FFF2-40B4-BE49-F238E27FC236}">
                            <a16:creationId xmlns:a16="http://schemas.microsoft.com/office/drawing/2014/main" id="{9479C48D-AB4B-7876-B513-7ADCF350B787}"/>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00" name="グループ化 1499">
                      <a:extLst>
                        <a:ext uri="{FF2B5EF4-FFF2-40B4-BE49-F238E27FC236}">
                          <a16:creationId xmlns:a16="http://schemas.microsoft.com/office/drawing/2014/main" id="{F62A07B2-3501-2D52-4DDD-F5296A7ECA36}"/>
                        </a:ext>
                      </a:extLst>
                    </p:cNvPr>
                    <p:cNvGrpSpPr/>
                    <p:nvPr/>
                  </p:nvGrpSpPr>
                  <p:grpSpPr>
                    <a:xfrm>
                      <a:off x="5831845" y="5480719"/>
                      <a:ext cx="660054" cy="57186"/>
                      <a:chOff x="2512794" y="5250138"/>
                      <a:chExt cx="918554" cy="79582"/>
                    </a:xfrm>
                  </p:grpSpPr>
                  <p:sp>
                    <p:nvSpPr>
                      <p:cNvPr id="1508" name="円/楕円 312">
                        <a:extLst>
                          <a:ext uri="{FF2B5EF4-FFF2-40B4-BE49-F238E27FC236}">
                            <a16:creationId xmlns:a16="http://schemas.microsoft.com/office/drawing/2014/main" id="{410A925E-C23F-A036-4EF8-9E09F22E7585}"/>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09" name="円/楕円 313">
                        <a:extLst>
                          <a:ext uri="{FF2B5EF4-FFF2-40B4-BE49-F238E27FC236}">
                            <a16:creationId xmlns:a16="http://schemas.microsoft.com/office/drawing/2014/main" id="{700D3AE3-9E74-F57D-8F60-0C29F4E4B2FB}"/>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0" name="円/楕円 314">
                        <a:extLst>
                          <a:ext uri="{FF2B5EF4-FFF2-40B4-BE49-F238E27FC236}">
                            <a16:creationId xmlns:a16="http://schemas.microsoft.com/office/drawing/2014/main" id="{519112AB-537F-0283-6107-669EA8A8C3C6}"/>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1" name="円/楕円 315">
                        <a:extLst>
                          <a:ext uri="{FF2B5EF4-FFF2-40B4-BE49-F238E27FC236}">
                            <a16:creationId xmlns:a16="http://schemas.microsoft.com/office/drawing/2014/main" id="{A0238DFE-6BF6-55E7-9E12-74A4DDD6D2BE}"/>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2" name="円/楕円 316">
                        <a:extLst>
                          <a:ext uri="{FF2B5EF4-FFF2-40B4-BE49-F238E27FC236}">
                            <a16:creationId xmlns:a16="http://schemas.microsoft.com/office/drawing/2014/main" id="{5BCD6A91-DA6A-0D6E-C707-F2D5A577D89A}"/>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3" name="円/楕円 317">
                        <a:extLst>
                          <a:ext uri="{FF2B5EF4-FFF2-40B4-BE49-F238E27FC236}">
                            <a16:creationId xmlns:a16="http://schemas.microsoft.com/office/drawing/2014/main" id="{BC887999-24B5-7D3C-4333-CB294EADDAB9}"/>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4" name="フリーフォーム 318">
                        <a:extLst>
                          <a:ext uri="{FF2B5EF4-FFF2-40B4-BE49-F238E27FC236}">
                            <a16:creationId xmlns:a16="http://schemas.microsoft.com/office/drawing/2014/main" id="{D3015A6A-B8C1-D42D-8C39-2DC16D9F4117}"/>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15" name="フリーフォーム 319">
                        <a:extLst>
                          <a:ext uri="{FF2B5EF4-FFF2-40B4-BE49-F238E27FC236}">
                            <a16:creationId xmlns:a16="http://schemas.microsoft.com/office/drawing/2014/main" id="{17C5AAE5-6E5B-3890-8BA3-43FD944712E6}"/>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501" name="グループ化 1500">
                      <a:extLst>
                        <a:ext uri="{FF2B5EF4-FFF2-40B4-BE49-F238E27FC236}">
                          <a16:creationId xmlns:a16="http://schemas.microsoft.com/office/drawing/2014/main" id="{E202CA49-3DC0-44C8-B545-7A4F64241FD2}"/>
                        </a:ext>
                      </a:extLst>
                    </p:cNvPr>
                    <p:cNvGrpSpPr/>
                    <p:nvPr/>
                  </p:nvGrpSpPr>
                  <p:grpSpPr>
                    <a:xfrm>
                      <a:off x="5677991" y="3977781"/>
                      <a:ext cx="967762" cy="1310419"/>
                      <a:chOff x="5676967" y="3977781"/>
                      <a:chExt cx="967762" cy="1310419"/>
                    </a:xfrm>
                  </p:grpSpPr>
                  <p:grpSp>
                    <p:nvGrpSpPr>
                      <p:cNvPr id="1502" name="グループ化 1501">
                        <a:extLst>
                          <a:ext uri="{FF2B5EF4-FFF2-40B4-BE49-F238E27FC236}">
                            <a16:creationId xmlns:a16="http://schemas.microsoft.com/office/drawing/2014/main" id="{1347B1D7-3771-27EE-D2D0-4B2BFE5C98C8}"/>
                          </a:ext>
                        </a:extLst>
                      </p:cNvPr>
                      <p:cNvGrpSpPr/>
                      <p:nvPr/>
                    </p:nvGrpSpPr>
                    <p:grpSpPr>
                      <a:xfrm>
                        <a:off x="5676967" y="3977781"/>
                        <a:ext cx="640022" cy="606192"/>
                        <a:chOff x="1075829" y="3395202"/>
                        <a:chExt cx="979386" cy="927618"/>
                      </a:xfrm>
                    </p:grpSpPr>
                    <p:cxnSp>
                      <p:nvCxnSpPr>
                        <p:cNvPr id="1506" name="直線コネクタ 1505">
                          <a:extLst>
                            <a:ext uri="{FF2B5EF4-FFF2-40B4-BE49-F238E27FC236}">
                              <a16:creationId xmlns:a16="http://schemas.microsoft.com/office/drawing/2014/main" id="{B7FCC908-4318-2AD9-7798-A72789C2908C}"/>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7" name="直線コネクタ 1506">
                          <a:extLst>
                            <a:ext uri="{FF2B5EF4-FFF2-40B4-BE49-F238E27FC236}">
                              <a16:creationId xmlns:a16="http://schemas.microsoft.com/office/drawing/2014/main" id="{E6FBE542-E5EE-93CB-BA00-E693A669B217}"/>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03" name="グループ化 1502">
                        <a:extLst>
                          <a:ext uri="{FF2B5EF4-FFF2-40B4-BE49-F238E27FC236}">
                            <a16:creationId xmlns:a16="http://schemas.microsoft.com/office/drawing/2014/main" id="{4214B513-5C0D-A530-5FE3-962F87F58720}"/>
                          </a:ext>
                        </a:extLst>
                      </p:cNvPr>
                      <p:cNvGrpSpPr/>
                      <p:nvPr/>
                    </p:nvGrpSpPr>
                    <p:grpSpPr>
                      <a:xfrm flipH="1" flipV="1">
                        <a:off x="6004707" y="4682008"/>
                        <a:ext cx="640022" cy="606192"/>
                        <a:chOff x="1075829" y="3395202"/>
                        <a:chExt cx="979386" cy="927618"/>
                      </a:xfrm>
                    </p:grpSpPr>
                    <p:cxnSp>
                      <p:nvCxnSpPr>
                        <p:cNvPr id="1504" name="直線コネクタ 1503">
                          <a:extLst>
                            <a:ext uri="{FF2B5EF4-FFF2-40B4-BE49-F238E27FC236}">
                              <a16:creationId xmlns:a16="http://schemas.microsoft.com/office/drawing/2014/main" id="{F8DDE569-530C-6102-9B17-ED1DAC4BC227}"/>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5" name="直線コネクタ 1504">
                          <a:extLst>
                            <a:ext uri="{FF2B5EF4-FFF2-40B4-BE49-F238E27FC236}">
                              <a16:creationId xmlns:a16="http://schemas.microsoft.com/office/drawing/2014/main" id="{8C73D2B2-49F1-2C8E-FFBE-97BA4BE6CBC3}"/>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494" name="フリーフォーム 298">
                    <a:extLst>
                      <a:ext uri="{FF2B5EF4-FFF2-40B4-BE49-F238E27FC236}">
                        <a16:creationId xmlns:a16="http://schemas.microsoft.com/office/drawing/2014/main" id="{D767100C-A20B-09C8-652B-182AD56ABFD7}"/>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907" name="グループ化 906">
                <a:extLst>
                  <a:ext uri="{FF2B5EF4-FFF2-40B4-BE49-F238E27FC236}">
                    <a16:creationId xmlns:a16="http://schemas.microsoft.com/office/drawing/2014/main" id="{B13ECF55-69BE-DCBF-A30C-2A98A227CF57}"/>
                  </a:ext>
                </a:extLst>
              </p:cNvPr>
              <p:cNvGrpSpPr>
                <a:grpSpLocks noChangeAspect="1"/>
              </p:cNvGrpSpPr>
              <p:nvPr/>
            </p:nvGrpSpPr>
            <p:grpSpPr>
              <a:xfrm>
                <a:off x="431756" y="1910540"/>
                <a:ext cx="1661793" cy="909928"/>
                <a:chOff x="414748" y="2365306"/>
                <a:chExt cx="1082124" cy="592526"/>
              </a:xfrm>
            </p:grpSpPr>
            <p:grpSp>
              <p:nvGrpSpPr>
                <p:cNvPr id="908" name="グループ化 907">
                  <a:extLst>
                    <a:ext uri="{FF2B5EF4-FFF2-40B4-BE49-F238E27FC236}">
                      <a16:creationId xmlns:a16="http://schemas.microsoft.com/office/drawing/2014/main" id="{8D951338-E129-5F12-765B-9EB223754C1E}"/>
                    </a:ext>
                  </a:extLst>
                </p:cNvPr>
                <p:cNvGrpSpPr/>
                <p:nvPr/>
              </p:nvGrpSpPr>
              <p:grpSpPr>
                <a:xfrm>
                  <a:off x="414748" y="2365306"/>
                  <a:ext cx="1011431" cy="592526"/>
                  <a:chOff x="944811" y="2218073"/>
                  <a:chExt cx="5007529" cy="2859782"/>
                </a:xfrm>
              </p:grpSpPr>
              <p:sp>
                <p:nvSpPr>
                  <p:cNvPr id="1451" name="フリーフォーム 711">
                    <a:extLst>
                      <a:ext uri="{FF2B5EF4-FFF2-40B4-BE49-F238E27FC236}">
                        <a16:creationId xmlns:a16="http://schemas.microsoft.com/office/drawing/2014/main" id="{0FACDAA5-408D-388C-18CD-89B1F96E2427}"/>
                      </a:ext>
                    </a:extLst>
                  </p:cNvPr>
                  <p:cNvSpPr/>
                  <p:nvPr/>
                </p:nvSpPr>
                <p:spPr>
                  <a:xfrm>
                    <a:off x="1412031" y="2218073"/>
                    <a:ext cx="4073087" cy="2718950"/>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2" name="フリーフォーム 712">
                    <a:extLst>
                      <a:ext uri="{FF2B5EF4-FFF2-40B4-BE49-F238E27FC236}">
                        <a16:creationId xmlns:a16="http://schemas.microsoft.com/office/drawing/2014/main" id="{B2EB68B0-2A05-A8F1-717C-4E3C50C99D9B}"/>
                      </a:ext>
                    </a:extLst>
                  </p:cNvPr>
                  <p:cNvSpPr/>
                  <p:nvPr/>
                </p:nvSpPr>
                <p:spPr>
                  <a:xfrm>
                    <a:off x="958692" y="5025980"/>
                    <a:ext cx="4979768" cy="51875"/>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3" name="フリーフォーム 713">
                    <a:extLst>
                      <a:ext uri="{FF2B5EF4-FFF2-40B4-BE49-F238E27FC236}">
                        <a16:creationId xmlns:a16="http://schemas.microsoft.com/office/drawing/2014/main" id="{EC8773C6-FA1B-393A-6FF0-1A4463EBA3A4}"/>
                      </a:ext>
                    </a:extLst>
                  </p:cNvPr>
                  <p:cNvSpPr/>
                  <p:nvPr/>
                </p:nvSpPr>
                <p:spPr>
                  <a:xfrm>
                    <a:off x="944811" y="4937021"/>
                    <a:ext cx="5007529" cy="89921"/>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4" name="正方形/長方形 1453">
                    <a:extLst>
                      <a:ext uri="{FF2B5EF4-FFF2-40B4-BE49-F238E27FC236}">
                        <a16:creationId xmlns:a16="http://schemas.microsoft.com/office/drawing/2014/main" id="{01ABBFB9-CE15-5884-F0E9-F859E1FC8A0D}"/>
                      </a:ext>
                    </a:extLst>
                  </p:cNvPr>
                  <p:cNvSpPr/>
                  <p:nvPr/>
                </p:nvSpPr>
                <p:spPr>
                  <a:xfrm>
                    <a:off x="1548889" y="2380259"/>
                    <a:ext cx="3799373" cy="2373447"/>
                  </a:xfrm>
                  <a:prstGeom prst="rect">
                    <a:avLst/>
                  </a:prstGeom>
                  <a:solidFill>
                    <a:schemeClr val="bg1">
                      <a:lumMod val="95000"/>
                    </a:schemeClr>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5" name="フリーフォーム 715">
                    <a:extLst>
                      <a:ext uri="{FF2B5EF4-FFF2-40B4-BE49-F238E27FC236}">
                        <a16:creationId xmlns:a16="http://schemas.microsoft.com/office/drawing/2014/main" id="{25A66C04-F643-AD4C-2CAA-36433C6169BE}"/>
                      </a:ext>
                    </a:extLst>
                  </p:cNvPr>
                  <p:cNvSpPr/>
                  <p:nvPr/>
                </p:nvSpPr>
                <p:spPr>
                  <a:xfrm>
                    <a:off x="3095751" y="4937023"/>
                    <a:ext cx="705649" cy="44118"/>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6" name="円/楕円 716">
                    <a:extLst>
                      <a:ext uri="{FF2B5EF4-FFF2-40B4-BE49-F238E27FC236}">
                        <a16:creationId xmlns:a16="http://schemas.microsoft.com/office/drawing/2014/main" id="{B08BC118-39AB-D5E2-9BD5-F3347A8E7DAD}"/>
                      </a:ext>
                    </a:extLst>
                  </p:cNvPr>
                  <p:cNvSpPr/>
                  <p:nvPr/>
                </p:nvSpPr>
                <p:spPr>
                  <a:xfrm>
                    <a:off x="3427351" y="2273234"/>
                    <a:ext cx="42451" cy="42451"/>
                  </a:xfrm>
                  <a:prstGeom prst="ellipse">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7" name="正方形/長方形 1456">
                    <a:extLst>
                      <a:ext uri="{FF2B5EF4-FFF2-40B4-BE49-F238E27FC236}">
                        <a16:creationId xmlns:a16="http://schemas.microsoft.com/office/drawing/2014/main" id="{16E0531D-0B1F-9F05-F985-CF87EC55F6A6}"/>
                      </a:ext>
                    </a:extLst>
                  </p:cNvPr>
                  <p:cNvSpPr/>
                  <p:nvPr/>
                </p:nvSpPr>
                <p:spPr>
                  <a:xfrm>
                    <a:off x="1939567" y="2382555"/>
                    <a:ext cx="3018018" cy="2373447"/>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8" name="正方形/長方形 1457">
                    <a:extLst>
                      <a:ext uri="{FF2B5EF4-FFF2-40B4-BE49-F238E27FC236}">
                        <a16:creationId xmlns:a16="http://schemas.microsoft.com/office/drawing/2014/main" id="{574F2FAC-73E7-E4A3-47F1-F3EC0FB03993}"/>
                      </a:ext>
                    </a:extLst>
                  </p:cNvPr>
                  <p:cNvSpPr/>
                  <p:nvPr/>
                </p:nvSpPr>
                <p:spPr>
                  <a:xfrm>
                    <a:off x="2043160" y="3588881"/>
                    <a:ext cx="281082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9" name="正方形/長方形 1458">
                    <a:extLst>
                      <a:ext uri="{FF2B5EF4-FFF2-40B4-BE49-F238E27FC236}">
                        <a16:creationId xmlns:a16="http://schemas.microsoft.com/office/drawing/2014/main" id="{14ADFA88-3059-2D79-0F1F-C565CD243814}"/>
                      </a:ext>
                    </a:extLst>
                  </p:cNvPr>
                  <p:cNvSpPr/>
                  <p:nvPr/>
                </p:nvSpPr>
                <p:spPr>
                  <a:xfrm>
                    <a:off x="2043154" y="3678879"/>
                    <a:ext cx="2159999" cy="590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1460" name="直線コネクタ 1459">
                    <a:extLst>
                      <a:ext uri="{FF2B5EF4-FFF2-40B4-BE49-F238E27FC236}">
                        <a16:creationId xmlns:a16="http://schemas.microsoft.com/office/drawing/2014/main" id="{5BB1EC70-82D7-DFF1-B9FB-DC785DEC403A}"/>
                      </a:ext>
                    </a:extLst>
                  </p:cNvPr>
                  <p:cNvCxnSpPr>
                    <a:cxnSpLocks/>
                  </p:cNvCxnSpPr>
                  <p:nvPr/>
                </p:nvCxnSpPr>
                <p:spPr>
                  <a:xfrm>
                    <a:off x="2043161" y="2647330"/>
                    <a:ext cx="2810829"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1461" name="グループ化 1460">
                    <a:extLst>
                      <a:ext uri="{FF2B5EF4-FFF2-40B4-BE49-F238E27FC236}">
                        <a16:creationId xmlns:a16="http://schemas.microsoft.com/office/drawing/2014/main" id="{6F2BFD3C-2102-9E46-EEB1-ABE79BF14586}"/>
                      </a:ext>
                    </a:extLst>
                  </p:cNvPr>
                  <p:cNvGrpSpPr/>
                  <p:nvPr/>
                </p:nvGrpSpPr>
                <p:grpSpPr>
                  <a:xfrm>
                    <a:off x="2043161" y="2467654"/>
                    <a:ext cx="675980" cy="145536"/>
                    <a:chOff x="1042137" y="2112436"/>
                    <a:chExt cx="799200" cy="172065"/>
                  </a:xfrm>
                </p:grpSpPr>
                <p:sp>
                  <p:nvSpPr>
                    <p:cNvPr id="1488" name="角丸四角形 748">
                      <a:extLst>
                        <a:ext uri="{FF2B5EF4-FFF2-40B4-BE49-F238E27FC236}">
                          <a16:creationId xmlns:a16="http://schemas.microsoft.com/office/drawing/2014/main" id="{00D8C072-6F18-040C-46E1-71C3C0683BBC}"/>
                        </a:ext>
                      </a:extLst>
                    </p:cNvPr>
                    <p:cNvSpPr/>
                    <p:nvPr/>
                  </p:nvSpPr>
                  <p:spPr>
                    <a:xfrm>
                      <a:off x="1046288" y="2112436"/>
                      <a:ext cx="790899" cy="1086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9" name="正方形/長方形 1488">
                      <a:extLst>
                        <a:ext uri="{FF2B5EF4-FFF2-40B4-BE49-F238E27FC236}">
                          <a16:creationId xmlns:a16="http://schemas.microsoft.com/office/drawing/2014/main" id="{C5924EA4-1A46-5E8F-2739-FBC63D0CB312}"/>
                        </a:ext>
                      </a:extLst>
                    </p:cNvPr>
                    <p:cNvSpPr/>
                    <p:nvPr/>
                  </p:nvSpPr>
                  <p:spPr>
                    <a:xfrm>
                      <a:off x="1042137" y="2248501"/>
                      <a:ext cx="7992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62" name="グループ化 1461">
                    <a:extLst>
                      <a:ext uri="{FF2B5EF4-FFF2-40B4-BE49-F238E27FC236}">
                        <a16:creationId xmlns:a16="http://schemas.microsoft.com/office/drawing/2014/main" id="{D2811A80-C99F-125E-3FE7-65A4A4A5D62A}"/>
                      </a:ext>
                    </a:extLst>
                  </p:cNvPr>
                  <p:cNvGrpSpPr/>
                  <p:nvPr/>
                </p:nvGrpSpPr>
                <p:grpSpPr>
                  <a:xfrm>
                    <a:off x="4701743" y="2467654"/>
                    <a:ext cx="152248" cy="146158"/>
                    <a:chOff x="5618772" y="1633827"/>
                    <a:chExt cx="180000" cy="165940"/>
                  </a:xfrm>
                  <a:solidFill>
                    <a:schemeClr val="bg1">
                      <a:lumMod val="85000"/>
                    </a:schemeClr>
                  </a:solidFill>
                </p:grpSpPr>
                <p:sp>
                  <p:nvSpPr>
                    <p:cNvPr id="1485" name="正方形/長方形 1484">
                      <a:extLst>
                        <a:ext uri="{FF2B5EF4-FFF2-40B4-BE49-F238E27FC236}">
                          <a16:creationId xmlns:a16="http://schemas.microsoft.com/office/drawing/2014/main" id="{F215298F-0E3B-30FA-40B2-02757CBAB260}"/>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6" name="正方形/長方形 1485">
                      <a:extLst>
                        <a:ext uri="{FF2B5EF4-FFF2-40B4-BE49-F238E27FC236}">
                          <a16:creationId xmlns:a16="http://schemas.microsoft.com/office/drawing/2014/main" id="{CCAD519D-809D-5B4E-98C0-D750CA8CBC7D}"/>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7" name="正方形/長方形 1486">
                      <a:extLst>
                        <a:ext uri="{FF2B5EF4-FFF2-40B4-BE49-F238E27FC236}">
                          <a16:creationId xmlns:a16="http://schemas.microsoft.com/office/drawing/2014/main" id="{64941421-8323-67B8-BA04-D67DFF8B0381}"/>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463" name="正方形/長方形 1462">
                    <a:extLst>
                      <a:ext uri="{FF2B5EF4-FFF2-40B4-BE49-F238E27FC236}">
                        <a16:creationId xmlns:a16="http://schemas.microsoft.com/office/drawing/2014/main" id="{2CF99B59-B1BC-1561-B699-DF193D8B2EFF}"/>
                      </a:ext>
                    </a:extLst>
                  </p:cNvPr>
                  <p:cNvSpPr/>
                  <p:nvPr/>
                </p:nvSpPr>
                <p:spPr>
                  <a:xfrm>
                    <a:off x="2043161" y="4695851"/>
                    <a:ext cx="143112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64" name="正方形/長方形 1463">
                    <a:extLst>
                      <a:ext uri="{FF2B5EF4-FFF2-40B4-BE49-F238E27FC236}">
                        <a16:creationId xmlns:a16="http://schemas.microsoft.com/office/drawing/2014/main" id="{5A61FD6F-935D-ECED-A6BE-2E9A592EC0CE}"/>
                      </a:ext>
                    </a:extLst>
                  </p:cNvPr>
                  <p:cNvSpPr/>
                  <p:nvPr/>
                </p:nvSpPr>
                <p:spPr>
                  <a:xfrm>
                    <a:off x="1548889" y="2380259"/>
                    <a:ext cx="3799373" cy="2373447"/>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65" name="正方形/長方形 1464">
                    <a:extLst>
                      <a:ext uri="{FF2B5EF4-FFF2-40B4-BE49-F238E27FC236}">
                        <a16:creationId xmlns:a16="http://schemas.microsoft.com/office/drawing/2014/main" id="{B5AD793B-40B2-E5F5-6649-EAE3A0D4D02D}"/>
                      </a:ext>
                    </a:extLst>
                  </p:cNvPr>
                  <p:cNvSpPr/>
                  <p:nvPr/>
                </p:nvSpPr>
                <p:spPr>
                  <a:xfrm>
                    <a:off x="2043161" y="2736417"/>
                    <a:ext cx="2810830" cy="77341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66" name="グループ化 1465">
                    <a:extLst>
                      <a:ext uri="{FF2B5EF4-FFF2-40B4-BE49-F238E27FC236}">
                        <a16:creationId xmlns:a16="http://schemas.microsoft.com/office/drawing/2014/main" id="{E5E6D02A-6CBA-C919-1FB8-247191B69D79}"/>
                      </a:ext>
                    </a:extLst>
                  </p:cNvPr>
                  <p:cNvGrpSpPr/>
                  <p:nvPr/>
                </p:nvGrpSpPr>
                <p:grpSpPr>
                  <a:xfrm>
                    <a:off x="2178930" y="3866369"/>
                    <a:ext cx="504709" cy="709171"/>
                    <a:chOff x="2442406" y="3866369"/>
                    <a:chExt cx="504709" cy="709171"/>
                  </a:xfrm>
                </p:grpSpPr>
                <p:sp>
                  <p:nvSpPr>
                    <p:cNvPr id="1481" name="角丸四角形 741">
                      <a:extLst>
                        <a:ext uri="{FF2B5EF4-FFF2-40B4-BE49-F238E27FC236}">
                          <a16:creationId xmlns:a16="http://schemas.microsoft.com/office/drawing/2014/main" id="{031A2B62-04A4-BC01-5809-A24B62CF6135}"/>
                        </a:ext>
                      </a:extLst>
                    </p:cNvPr>
                    <p:cNvSpPr/>
                    <p:nvPr/>
                  </p:nvSpPr>
                  <p:spPr>
                    <a:xfrm>
                      <a:off x="2446716"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82" name="グループ化 1481">
                      <a:extLst>
                        <a:ext uri="{FF2B5EF4-FFF2-40B4-BE49-F238E27FC236}">
                          <a16:creationId xmlns:a16="http://schemas.microsoft.com/office/drawing/2014/main" id="{2B49F0AF-F22F-1CF6-C0FB-784E3B581597}"/>
                        </a:ext>
                      </a:extLst>
                    </p:cNvPr>
                    <p:cNvGrpSpPr/>
                    <p:nvPr/>
                  </p:nvGrpSpPr>
                  <p:grpSpPr>
                    <a:xfrm>
                      <a:off x="2442406" y="4432876"/>
                      <a:ext cx="500399" cy="142664"/>
                      <a:chOff x="2442406" y="4488461"/>
                      <a:chExt cx="500399" cy="142664"/>
                    </a:xfrm>
                  </p:grpSpPr>
                  <p:sp>
                    <p:nvSpPr>
                      <p:cNvPr id="1483" name="正方形/長方形 1482">
                        <a:extLst>
                          <a:ext uri="{FF2B5EF4-FFF2-40B4-BE49-F238E27FC236}">
                            <a16:creationId xmlns:a16="http://schemas.microsoft.com/office/drawing/2014/main" id="{D190B142-1640-6958-1FFE-99187D1882DF}"/>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4" name="正方形/長方形 1483">
                        <a:extLst>
                          <a:ext uri="{FF2B5EF4-FFF2-40B4-BE49-F238E27FC236}">
                            <a16:creationId xmlns:a16="http://schemas.microsoft.com/office/drawing/2014/main" id="{92983E5D-293E-D81B-46A1-68127638C4AC}"/>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1467" name="角丸四角形 727">
                    <a:extLst>
                      <a:ext uri="{FF2B5EF4-FFF2-40B4-BE49-F238E27FC236}">
                        <a16:creationId xmlns:a16="http://schemas.microsoft.com/office/drawing/2014/main" id="{DADFB6D4-970D-8F24-2E79-B9709F5F6E90}"/>
                      </a:ext>
                    </a:extLst>
                  </p:cNvPr>
                  <p:cNvSpPr/>
                  <p:nvPr/>
                </p:nvSpPr>
                <p:spPr>
                  <a:xfrm>
                    <a:off x="2861435"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68" name="グループ化 1467">
                    <a:extLst>
                      <a:ext uri="{FF2B5EF4-FFF2-40B4-BE49-F238E27FC236}">
                        <a16:creationId xmlns:a16="http://schemas.microsoft.com/office/drawing/2014/main" id="{6444EF55-E514-E0EB-6DB0-5FE34AADDCAB}"/>
                      </a:ext>
                    </a:extLst>
                  </p:cNvPr>
                  <p:cNvGrpSpPr/>
                  <p:nvPr/>
                </p:nvGrpSpPr>
                <p:grpSpPr>
                  <a:xfrm flipV="1">
                    <a:off x="2857125" y="4432876"/>
                    <a:ext cx="500399" cy="142664"/>
                    <a:chOff x="2442406" y="4488461"/>
                    <a:chExt cx="500399" cy="142664"/>
                  </a:xfrm>
                </p:grpSpPr>
                <p:sp>
                  <p:nvSpPr>
                    <p:cNvPr id="1479" name="正方形/長方形 1478">
                      <a:extLst>
                        <a:ext uri="{FF2B5EF4-FFF2-40B4-BE49-F238E27FC236}">
                          <a16:creationId xmlns:a16="http://schemas.microsoft.com/office/drawing/2014/main" id="{824F67FC-3A79-DC62-2650-4AFD0B9B21F9}"/>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80" name="正方形/長方形 1479">
                      <a:extLst>
                        <a:ext uri="{FF2B5EF4-FFF2-40B4-BE49-F238E27FC236}">
                          <a16:creationId xmlns:a16="http://schemas.microsoft.com/office/drawing/2014/main" id="{873879A0-1DE0-8B72-101D-977ED734FC33}"/>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469" name="角丸四角形 729">
                    <a:extLst>
                      <a:ext uri="{FF2B5EF4-FFF2-40B4-BE49-F238E27FC236}">
                        <a16:creationId xmlns:a16="http://schemas.microsoft.com/office/drawing/2014/main" id="{87F03AC0-D595-2F38-0431-3C6795BDCFEE}"/>
                      </a:ext>
                    </a:extLst>
                  </p:cNvPr>
                  <p:cNvSpPr/>
                  <p:nvPr/>
                </p:nvSpPr>
                <p:spPr>
                  <a:xfrm>
                    <a:off x="3539630" y="3866369"/>
                    <a:ext cx="500399" cy="502118"/>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470" name="グループ化 1469">
                    <a:extLst>
                      <a:ext uri="{FF2B5EF4-FFF2-40B4-BE49-F238E27FC236}">
                        <a16:creationId xmlns:a16="http://schemas.microsoft.com/office/drawing/2014/main" id="{CF27E3F8-AD59-5966-40A9-A0670130D311}"/>
                      </a:ext>
                    </a:extLst>
                  </p:cNvPr>
                  <p:cNvGrpSpPr/>
                  <p:nvPr/>
                </p:nvGrpSpPr>
                <p:grpSpPr>
                  <a:xfrm>
                    <a:off x="3535320" y="4432876"/>
                    <a:ext cx="500399" cy="142664"/>
                    <a:chOff x="2442406" y="4488461"/>
                    <a:chExt cx="500399" cy="142664"/>
                  </a:xfrm>
                </p:grpSpPr>
                <p:sp>
                  <p:nvSpPr>
                    <p:cNvPr id="1477" name="正方形/長方形 1476">
                      <a:extLst>
                        <a:ext uri="{FF2B5EF4-FFF2-40B4-BE49-F238E27FC236}">
                          <a16:creationId xmlns:a16="http://schemas.microsoft.com/office/drawing/2014/main" id="{5A99A3F7-6AE7-7F89-3256-BBD84466CFC9}"/>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78" name="正方形/長方形 1477">
                      <a:extLst>
                        <a:ext uri="{FF2B5EF4-FFF2-40B4-BE49-F238E27FC236}">
                          <a16:creationId xmlns:a16="http://schemas.microsoft.com/office/drawing/2014/main" id="{6BEBBA7A-83BF-7A4E-3CB9-061655E5A117}"/>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71" name="グループ化 1470">
                    <a:extLst>
                      <a:ext uri="{FF2B5EF4-FFF2-40B4-BE49-F238E27FC236}">
                        <a16:creationId xmlns:a16="http://schemas.microsoft.com/office/drawing/2014/main" id="{4CA67BFE-8FD8-976B-18F8-BF7CECC7E686}"/>
                      </a:ext>
                    </a:extLst>
                  </p:cNvPr>
                  <p:cNvGrpSpPr/>
                  <p:nvPr/>
                </p:nvGrpSpPr>
                <p:grpSpPr>
                  <a:xfrm>
                    <a:off x="4217824" y="3866369"/>
                    <a:ext cx="500399" cy="502118"/>
                    <a:chOff x="4617069" y="3866369"/>
                    <a:chExt cx="500399" cy="502118"/>
                  </a:xfrm>
                </p:grpSpPr>
                <p:sp>
                  <p:nvSpPr>
                    <p:cNvPr id="1475" name="角丸四角形 735">
                      <a:extLst>
                        <a:ext uri="{FF2B5EF4-FFF2-40B4-BE49-F238E27FC236}">
                          <a16:creationId xmlns:a16="http://schemas.microsoft.com/office/drawing/2014/main" id="{5B404B68-8EB4-5411-EEB0-59C0A583BB83}"/>
                        </a:ext>
                      </a:extLst>
                    </p:cNvPr>
                    <p:cNvSpPr/>
                    <p:nvPr/>
                  </p:nvSpPr>
                  <p:spPr>
                    <a:xfrm>
                      <a:off x="4617069" y="3866369"/>
                      <a:ext cx="500399" cy="502118"/>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76" name="テキスト ボックス 1475">
                      <a:extLst>
                        <a:ext uri="{FF2B5EF4-FFF2-40B4-BE49-F238E27FC236}">
                          <a16:creationId xmlns:a16="http://schemas.microsoft.com/office/drawing/2014/main" id="{47DD8B7A-D387-DF8A-48FA-DD68B6BA8F05}"/>
                        </a:ext>
                      </a:extLst>
                    </p:cNvPr>
                    <p:cNvSpPr txBox="1"/>
                    <p:nvPr/>
                  </p:nvSpPr>
                  <p:spPr>
                    <a:xfrm>
                      <a:off x="4709350" y="4055850"/>
                      <a:ext cx="315848" cy="123161"/>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1472" name="グループ化 1471">
                    <a:extLst>
                      <a:ext uri="{FF2B5EF4-FFF2-40B4-BE49-F238E27FC236}">
                        <a16:creationId xmlns:a16="http://schemas.microsoft.com/office/drawing/2014/main" id="{5BB70265-76F7-1037-5B86-38F9E744FF31}"/>
                      </a:ext>
                    </a:extLst>
                  </p:cNvPr>
                  <p:cNvGrpSpPr/>
                  <p:nvPr/>
                </p:nvGrpSpPr>
                <p:grpSpPr>
                  <a:xfrm flipV="1">
                    <a:off x="4217824" y="4432876"/>
                    <a:ext cx="500399" cy="142664"/>
                    <a:chOff x="2442406" y="4488461"/>
                    <a:chExt cx="500399" cy="142664"/>
                  </a:xfrm>
                </p:grpSpPr>
                <p:sp>
                  <p:nvSpPr>
                    <p:cNvPr id="1473" name="正方形/長方形 1472">
                      <a:extLst>
                        <a:ext uri="{FF2B5EF4-FFF2-40B4-BE49-F238E27FC236}">
                          <a16:creationId xmlns:a16="http://schemas.microsoft.com/office/drawing/2014/main" id="{CD6A575F-40B3-943D-1DE6-5AE199FF3B16}"/>
                        </a:ext>
                      </a:extLst>
                    </p:cNvPr>
                    <p:cNvSpPr/>
                    <p:nvPr/>
                  </p:nvSpPr>
                  <p:spPr>
                    <a:xfrm>
                      <a:off x="2442406" y="4488461"/>
                      <a:ext cx="500399"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74" name="正方形/長方形 1473">
                      <a:extLst>
                        <a:ext uri="{FF2B5EF4-FFF2-40B4-BE49-F238E27FC236}">
                          <a16:creationId xmlns:a16="http://schemas.microsoft.com/office/drawing/2014/main" id="{CA8E9A28-E2AC-E8DB-743E-B7C8010A01B9}"/>
                        </a:ext>
                      </a:extLst>
                    </p:cNvPr>
                    <p:cNvSpPr/>
                    <p:nvPr/>
                  </p:nvSpPr>
                  <p:spPr>
                    <a:xfrm>
                      <a:off x="2442407" y="4573271"/>
                      <a:ext cx="334945" cy="57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909" name="グループ化 908">
                  <a:extLst>
                    <a:ext uri="{FF2B5EF4-FFF2-40B4-BE49-F238E27FC236}">
                      <a16:creationId xmlns:a16="http://schemas.microsoft.com/office/drawing/2014/main" id="{61C4B49C-FFB5-BBFE-7A85-158A9188228D}"/>
                    </a:ext>
                  </a:extLst>
                </p:cNvPr>
                <p:cNvGrpSpPr/>
                <p:nvPr/>
              </p:nvGrpSpPr>
              <p:grpSpPr>
                <a:xfrm>
                  <a:off x="1270673" y="2509302"/>
                  <a:ext cx="226199" cy="448530"/>
                  <a:chOff x="569328" y="2868319"/>
                  <a:chExt cx="1479496" cy="2859912"/>
                </a:xfrm>
              </p:grpSpPr>
              <p:sp>
                <p:nvSpPr>
                  <p:cNvPr id="910" name="フリーフォーム 682">
                    <a:extLst>
                      <a:ext uri="{FF2B5EF4-FFF2-40B4-BE49-F238E27FC236}">
                        <a16:creationId xmlns:a16="http://schemas.microsoft.com/office/drawing/2014/main" id="{A3399335-B8A0-EEE3-4F9F-A7C02CCC96E9}"/>
                      </a:ext>
                    </a:extLst>
                  </p:cNvPr>
                  <p:cNvSpPr/>
                  <p:nvPr/>
                </p:nvSpPr>
                <p:spPr>
                  <a:xfrm>
                    <a:off x="1150873" y="5012139"/>
                    <a:ext cx="13881" cy="14803"/>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1" name="角丸四角形 683">
                    <a:extLst>
                      <a:ext uri="{FF2B5EF4-FFF2-40B4-BE49-F238E27FC236}">
                        <a16:creationId xmlns:a16="http://schemas.microsoft.com/office/drawing/2014/main" id="{57BF9A1F-7791-5CE3-B7B4-A074B41F387E}"/>
                      </a:ext>
                    </a:extLst>
                  </p:cNvPr>
                  <p:cNvSpPr/>
                  <p:nvPr/>
                </p:nvSpPr>
                <p:spPr>
                  <a:xfrm>
                    <a:off x="621236" y="2956369"/>
                    <a:ext cx="1375682" cy="268381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2" name="正方形/長方形 911">
                    <a:extLst>
                      <a:ext uri="{FF2B5EF4-FFF2-40B4-BE49-F238E27FC236}">
                        <a16:creationId xmlns:a16="http://schemas.microsoft.com/office/drawing/2014/main" id="{563C7F1D-C617-F5B4-7948-F0A5AC7DAEA0}"/>
                      </a:ext>
                    </a:extLst>
                  </p:cNvPr>
                  <p:cNvSpPr/>
                  <p:nvPr/>
                </p:nvSpPr>
                <p:spPr>
                  <a:xfrm>
                    <a:off x="728605" y="3079809"/>
                    <a:ext cx="1167625" cy="56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cxnSp>
                <p:nvCxnSpPr>
                  <p:cNvPr id="913" name="直線コネクタ 912">
                    <a:extLst>
                      <a:ext uri="{FF2B5EF4-FFF2-40B4-BE49-F238E27FC236}">
                        <a16:creationId xmlns:a16="http://schemas.microsoft.com/office/drawing/2014/main" id="{CEBC3997-79D1-D71B-9E37-CBB025E42B01}"/>
                      </a:ext>
                    </a:extLst>
                  </p:cNvPr>
                  <p:cNvCxnSpPr>
                    <a:cxnSpLocks/>
                  </p:cNvCxnSpPr>
                  <p:nvPr/>
                </p:nvCxnSpPr>
                <p:spPr>
                  <a:xfrm>
                    <a:off x="728605" y="4867581"/>
                    <a:ext cx="1167625" cy="0"/>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914" name="グループ化 913">
                    <a:extLst>
                      <a:ext uri="{FF2B5EF4-FFF2-40B4-BE49-F238E27FC236}">
                        <a16:creationId xmlns:a16="http://schemas.microsoft.com/office/drawing/2014/main" id="{492F12C1-00CC-1F43-2CF5-B887FF07CD0D}"/>
                      </a:ext>
                    </a:extLst>
                  </p:cNvPr>
                  <p:cNvGrpSpPr/>
                  <p:nvPr/>
                </p:nvGrpSpPr>
                <p:grpSpPr>
                  <a:xfrm>
                    <a:off x="728605" y="4952785"/>
                    <a:ext cx="1167625" cy="488567"/>
                    <a:chOff x="725858" y="4515399"/>
                    <a:chExt cx="1440000" cy="602537"/>
                  </a:xfrm>
                  <a:solidFill>
                    <a:schemeClr val="bg1">
                      <a:lumMod val="85000"/>
                    </a:schemeClr>
                  </a:solidFill>
                </p:grpSpPr>
                <p:sp>
                  <p:nvSpPr>
                    <p:cNvPr id="1445" name="正方形/長方形 1444">
                      <a:extLst>
                        <a:ext uri="{FF2B5EF4-FFF2-40B4-BE49-F238E27FC236}">
                          <a16:creationId xmlns:a16="http://schemas.microsoft.com/office/drawing/2014/main" id="{078057BA-72FD-F1D7-4E23-30AE53705A05}"/>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6" name="正方形/長方形 1445">
                      <a:extLst>
                        <a:ext uri="{FF2B5EF4-FFF2-40B4-BE49-F238E27FC236}">
                          <a16:creationId xmlns:a16="http://schemas.microsoft.com/office/drawing/2014/main" id="{DADFBD68-F75C-332D-4CCE-F8E8C2D8B366}"/>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7" name="正方形/長方形 1446">
                      <a:extLst>
                        <a:ext uri="{FF2B5EF4-FFF2-40B4-BE49-F238E27FC236}">
                          <a16:creationId xmlns:a16="http://schemas.microsoft.com/office/drawing/2014/main" id="{5CCC7B53-C26C-B388-51D0-BC51D606700F}"/>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8" name="正方形/長方形 1447">
                      <a:extLst>
                        <a:ext uri="{FF2B5EF4-FFF2-40B4-BE49-F238E27FC236}">
                          <a16:creationId xmlns:a16="http://schemas.microsoft.com/office/drawing/2014/main" id="{228EDF62-B617-63A5-87F3-86FED967555D}"/>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9" name="正方形/長方形 1448">
                      <a:extLst>
                        <a:ext uri="{FF2B5EF4-FFF2-40B4-BE49-F238E27FC236}">
                          <a16:creationId xmlns:a16="http://schemas.microsoft.com/office/drawing/2014/main" id="{ACD4C077-D54C-64A3-489B-4F276240709F}"/>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50" name="正方形/長方形 1449">
                      <a:extLst>
                        <a:ext uri="{FF2B5EF4-FFF2-40B4-BE49-F238E27FC236}">
                          <a16:creationId xmlns:a16="http://schemas.microsoft.com/office/drawing/2014/main" id="{6E58E752-7CC6-3C28-4D46-9AD752798C65}"/>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915" name="フリーフォーム 687">
                    <a:extLst>
                      <a:ext uri="{FF2B5EF4-FFF2-40B4-BE49-F238E27FC236}">
                        <a16:creationId xmlns:a16="http://schemas.microsoft.com/office/drawing/2014/main" id="{B7B80F95-FCB5-F24A-CDAD-C077BF58159E}"/>
                      </a:ext>
                    </a:extLst>
                  </p:cNvPr>
                  <p:cNvSpPr/>
                  <p:nvPr/>
                </p:nvSpPr>
                <p:spPr>
                  <a:xfrm>
                    <a:off x="569328" y="2868319"/>
                    <a:ext cx="1479496" cy="2859912"/>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6" name="正方形/長方形 915">
                    <a:extLst>
                      <a:ext uri="{FF2B5EF4-FFF2-40B4-BE49-F238E27FC236}">
                        <a16:creationId xmlns:a16="http://schemas.microsoft.com/office/drawing/2014/main" id="{31C7ACF3-E50A-C17A-7C7B-A98B84498E99}"/>
                      </a:ext>
                    </a:extLst>
                  </p:cNvPr>
                  <p:cNvSpPr/>
                  <p:nvPr/>
                </p:nvSpPr>
                <p:spPr>
                  <a:xfrm>
                    <a:off x="738358" y="3891030"/>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7" name="角丸四角形 689">
                    <a:extLst>
                      <a:ext uri="{FF2B5EF4-FFF2-40B4-BE49-F238E27FC236}">
                        <a16:creationId xmlns:a16="http://schemas.microsoft.com/office/drawing/2014/main" id="{4A9D54BF-B9FB-9FF0-4948-626A4324F093}"/>
                      </a:ext>
                    </a:extLst>
                  </p:cNvPr>
                  <p:cNvSpPr/>
                  <p:nvPr/>
                </p:nvSpPr>
                <p:spPr>
                  <a:xfrm>
                    <a:off x="738358"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8" name="角丸四角形 690">
                    <a:extLst>
                      <a:ext uri="{FF2B5EF4-FFF2-40B4-BE49-F238E27FC236}">
                        <a16:creationId xmlns:a16="http://schemas.microsoft.com/office/drawing/2014/main" id="{601C7FD8-05E6-E7AE-D79E-6B51F1F5089E}"/>
                      </a:ext>
                    </a:extLst>
                  </p:cNvPr>
                  <p:cNvSpPr/>
                  <p:nvPr/>
                </p:nvSpPr>
                <p:spPr>
                  <a:xfrm>
                    <a:off x="738358" y="4132425"/>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19" name="正方形/長方形 918">
                    <a:extLst>
                      <a:ext uri="{FF2B5EF4-FFF2-40B4-BE49-F238E27FC236}">
                        <a16:creationId xmlns:a16="http://schemas.microsoft.com/office/drawing/2014/main" id="{20D12BDF-F117-6DA6-8B18-EC508CD66C93}"/>
                      </a:ext>
                    </a:extLst>
                  </p:cNvPr>
                  <p:cNvSpPr/>
                  <p:nvPr/>
                </p:nvSpPr>
                <p:spPr>
                  <a:xfrm>
                    <a:off x="1343101" y="3891030"/>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20" name="角丸四角形 692">
                    <a:extLst>
                      <a:ext uri="{FF2B5EF4-FFF2-40B4-BE49-F238E27FC236}">
                        <a16:creationId xmlns:a16="http://schemas.microsoft.com/office/drawing/2014/main" id="{1AF8141C-157B-7DD0-11E9-F2606B215CCA}"/>
                      </a:ext>
                    </a:extLst>
                  </p:cNvPr>
                  <p:cNvSpPr/>
                  <p:nvPr/>
                </p:nvSpPr>
                <p:spPr>
                  <a:xfrm>
                    <a:off x="1343101" y="3423207"/>
                    <a:ext cx="536694" cy="41241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21" name="角丸四角形 693">
                    <a:extLst>
                      <a:ext uri="{FF2B5EF4-FFF2-40B4-BE49-F238E27FC236}">
                        <a16:creationId xmlns:a16="http://schemas.microsoft.com/office/drawing/2014/main" id="{957C7590-CE65-7731-E0A9-4D464AEBEFC4}"/>
                      </a:ext>
                    </a:extLst>
                  </p:cNvPr>
                  <p:cNvSpPr/>
                  <p:nvPr/>
                </p:nvSpPr>
                <p:spPr>
                  <a:xfrm>
                    <a:off x="1343101" y="4132425"/>
                    <a:ext cx="536694" cy="412416"/>
                  </a:xfrm>
                  <a:prstGeom prst="roundRect">
                    <a:avLst>
                      <a:gd name="adj" fmla="val 0"/>
                    </a:avLst>
                  </a:prstGeom>
                  <a:solidFill>
                    <a:srgbClr val="F5296C"/>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922" name="テキスト ボックス 921">
                    <a:extLst>
                      <a:ext uri="{FF2B5EF4-FFF2-40B4-BE49-F238E27FC236}">
                        <a16:creationId xmlns:a16="http://schemas.microsoft.com/office/drawing/2014/main" id="{15E1796B-04D5-4F22-769B-619238603BB4}"/>
                      </a:ext>
                    </a:extLst>
                  </p:cNvPr>
                  <p:cNvSpPr txBox="1"/>
                  <p:nvPr/>
                </p:nvSpPr>
                <p:spPr>
                  <a:xfrm>
                    <a:off x="1402809" y="4257284"/>
                    <a:ext cx="417266" cy="162707"/>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nvGrpSpPr>
                  <p:cNvPr id="924" name="グループ化 923">
                    <a:extLst>
                      <a:ext uri="{FF2B5EF4-FFF2-40B4-BE49-F238E27FC236}">
                        <a16:creationId xmlns:a16="http://schemas.microsoft.com/office/drawing/2014/main" id="{19DAFDBC-BC0C-026C-BCD5-A91F0309A339}"/>
                      </a:ext>
                    </a:extLst>
                  </p:cNvPr>
                  <p:cNvGrpSpPr/>
                  <p:nvPr/>
                </p:nvGrpSpPr>
                <p:grpSpPr>
                  <a:xfrm>
                    <a:off x="738358" y="4600248"/>
                    <a:ext cx="498924" cy="147224"/>
                    <a:chOff x="738358" y="4600248"/>
                    <a:chExt cx="498924" cy="147224"/>
                  </a:xfrm>
                </p:grpSpPr>
                <p:sp>
                  <p:nvSpPr>
                    <p:cNvPr id="1443" name="正方形/長方形 1442">
                      <a:extLst>
                        <a:ext uri="{FF2B5EF4-FFF2-40B4-BE49-F238E27FC236}">
                          <a16:creationId xmlns:a16="http://schemas.microsoft.com/office/drawing/2014/main" id="{A31575AF-F114-CA14-555E-8121CD64C821}"/>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4" name="正方形/長方形 1443">
                      <a:extLst>
                        <a:ext uri="{FF2B5EF4-FFF2-40B4-BE49-F238E27FC236}">
                          <a16:creationId xmlns:a16="http://schemas.microsoft.com/office/drawing/2014/main" id="{6CEBE150-A634-5DD0-5AE7-6D8294691720}"/>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440" name="グループ化 1439">
                    <a:extLst>
                      <a:ext uri="{FF2B5EF4-FFF2-40B4-BE49-F238E27FC236}">
                        <a16:creationId xmlns:a16="http://schemas.microsoft.com/office/drawing/2014/main" id="{536358BE-4D8A-ABD2-5A7C-2CE1E9530C5E}"/>
                      </a:ext>
                    </a:extLst>
                  </p:cNvPr>
                  <p:cNvGrpSpPr/>
                  <p:nvPr/>
                </p:nvGrpSpPr>
                <p:grpSpPr>
                  <a:xfrm flipV="1">
                    <a:off x="1380871" y="4600248"/>
                    <a:ext cx="498924" cy="147224"/>
                    <a:chOff x="738358" y="4600248"/>
                    <a:chExt cx="498924" cy="147224"/>
                  </a:xfrm>
                </p:grpSpPr>
                <p:sp>
                  <p:nvSpPr>
                    <p:cNvPr id="1441" name="正方形/長方形 1440">
                      <a:extLst>
                        <a:ext uri="{FF2B5EF4-FFF2-40B4-BE49-F238E27FC236}">
                          <a16:creationId xmlns:a16="http://schemas.microsoft.com/office/drawing/2014/main" id="{7284C8E6-85E3-3D70-567E-3514E9B36439}"/>
                        </a:ext>
                      </a:extLst>
                    </p:cNvPr>
                    <p:cNvSpPr/>
                    <p:nvPr/>
                  </p:nvSpPr>
                  <p:spPr>
                    <a:xfrm>
                      <a:off x="738358" y="4600248"/>
                      <a:ext cx="35637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442" name="正方形/長方形 1441">
                      <a:extLst>
                        <a:ext uri="{FF2B5EF4-FFF2-40B4-BE49-F238E27FC236}">
                          <a16:creationId xmlns:a16="http://schemas.microsoft.com/office/drawing/2014/main" id="{57A12899-AB7A-3AE8-ECC2-868223F03591}"/>
                        </a:ext>
                      </a:extLst>
                    </p:cNvPr>
                    <p:cNvSpPr/>
                    <p:nvPr/>
                  </p:nvSpPr>
                  <p:spPr>
                    <a:xfrm>
                      <a:off x="738358" y="4686859"/>
                      <a:ext cx="498924" cy="60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grpSp>
        </p:grpSp>
        <p:grpSp>
          <p:nvGrpSpPr>
            <p:cNvPr id="1234" name="グループ化 1233">
              <a:extLst>
                <a:ext uri="{FF2B5EF4-FFF2-40B4-BE49-F238E27FC236}">
                  <a16:creationId xmlns:a16="http://schemas.microsoft.com/office/drawing/2014/main" id="{490D2B8E-94AD-C3A8-9DCD-6B0636359DCB}"/>
                </a:ext>
              </a:extLst>
            </p:cNvPr>
            <p:cNvGrpSpPr/>
            <p:nvPr/>
          </p:nvGrpSpPr>
          <p:grpSpPr>
            <a:xfrm>
              <a:off x="5256866" y="2683565"/>
              <a:ext cx="2676809" cy="1382121"/>
              <a:chOff x="566767" y="3326134"/>
              <a:chExt cx="1580518" cy="816071"/>
            </a:xfrm>
          </p:grpSpPr>
          <p:sp>
            <p:nvSpPr>
              <p:cNvPr id="1240" name="角丸四角形 583">
                <a:extLst>
                  <a:ext uri="{FF2B5EF4-FFF2-40B4-BE49-F238E27FC236}">
                    <a16:creationId xmlns:a16="http://schemas.microsoft.com/office/drawing/2014/main" id="{565B72FB-6FA6-A559-3702-D1EABECEE82D}"/>
                  </a:ext>
                </a:extLst>
              </p:cNvPr>
              <p:cNvSpPr/>
              <p:nvPr/>
            </p:nvSpPr>
            <p:spPr>
              <a:xfrm>
                <a:off x="1758702" y="3326134"/>
                <a:ext cx="382069" cy="811501"/>
              </a:xfrm>
              <a:prstGeom prst="roundRect">
                <a:avLst>
                  <a:gd name="adj" fmla="val 0"/>
                </a:avLst>
              </a:prstGeom>
              <a:solidFill>
                <a:schemeClr val="bg1"/>
              </a:solidFill>
              <a:ln w="63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41" name="正方形/長方形 1240">
                <a:extLst>
                  <a:ext uri="{FF2B5EF4-FFF2-40B4-BE49-F238E27FC236}">
                    <a16:creationId xmlns:a16="http://schemas.microsoft.com/office/drawing/2014/main" id="{8FE41779-1976-F43F-A581-525EBFF5DF63}"/>
                  </a:ext>
                </a:extLst>
              </p:cNvPr>
              <p:cNvSpPr/>
              <p:nvPr/>
            </p:nvSpPr>
            <p:spPr>
              <a:xfrm>
                <a:off x="1911485" y="3976940"/>
                <a:ext cx="194705"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42" name="正方形/長方形 1241">
                <a:extLst>
                  <a:ext uri="{FF2B5EF4-FFF2-40B4-BE49-F238E27FC236}">
                    <a16:creationId xmlns:a16="http://schemas.microsoft.com/office/drawing/2014/main" id="{523A8DD5-4F5C-9CD4-4E9A-1910F2BE8776}"/>
                  </a:ext>
                </a:extLst>
              </p:cNvPr>
              <p:cNvSpPr/>
              <p:nvPr/>
            </p:nvSpPr>
            <p:spPr>
              <a:xfrm>
                <a:off x="1911485" y="4003028"/>
                <a:ext cx="100694" cy="17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43" name="角丸四角形 587">
                <a:extLst>
                  <a:ext uri="{FF2B5EF4-FFF2-40B4-BE49-F238E27FC236}">
                    <a16:creationId xmlns:a16="http://schemas.microsoft.com/office/drawing/2014/main" id="{16E031EC-AB25-1BF2-BA42-9F907CA13DF4}"/>
                  </a:ext>
                </a:extLst>
              </p:cNvPr>
              <p:cNvSpPr/>
              <p:nvPr/>
            </p:nvSpPr>
            <p:spPr>
              <a:xfrm>
                <a:off x="1753137" y="3976938"/>
                <a:ext cx="133960" cy="6851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244" name="グループ化 1243">
                <a:extLst>
                  <a:ext uri="{FF2B5EF4-FFF2-40B4-BE49-F238E27FC236}">
                    <a16:creationId xmlns:a16="http://schemas.microsoft.com/office/drawing/2014/main" id="{ED5D61DC-C227-A503-1B8C-F3D4BDFF427A}"/>
                  </a:ext>
                </a:extLst>
              </p:cNvPr>
              <p:cNvGrpSpPr/>
              <p:nvPr/>
            </p:nvGrpSpPr>
            <p:grpSpPr>
              <a:xfrm>
                <a:off x="1762984" y="3534596"/>
                <a:ext cx="331339" cy="149311"/>
                <a:chOff x="1972321" y="3078611"/>
                <a:chExt cx="592296" cy="266906"/>
              </a:xfrm>
            </p:grpSpPr>
            <p:sp>
              <p:nvSpPr>
                <p:cNvPr id="901" name="正方形/長方形 900">
                  <a:extLst>
                    <a:ext uri="{FF2B5EF4-FFF2-40B4-BE49-F238E27FC236}">
                      <a16:creationId xmlns:a16="http://schemas.microsoft.com/office/drawing/2014/main" id="{0F198AA0-30C5-9CC2-E7C0-CE91060C03C8}"/>
                    </a:ext>
                  </a:extLst>
                </p:cNvPr>
                <p:cNvSpPr/>
                <p:nvPr/>
              </p:nvSpPr>
              <p:spPr>
                <a:xfrm>
                  <a:off x="1972321" y="3314902"/>
                  <a:ext cx="180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2" name="正方形/長方形 901">
                  <a:extLst>
                    <a:ext uri="{FF2B5EF4-FFF2-40B4-BE49-F238E27FC236}">
                      <a16:creationId xmlns:a16="http://schemas.microsoft.com/office/drawing/2014/main" id="{7C57BC9F-35A0-0362-4E6A-69B2628DD78F}"/>
                    </a:ext>
                  </a:extLst>
                </p:cNvPr>
                <p:cNvSpPr/>
                <p:nvPr/>
              </p:nvSpPr>
              <p:spPr>
                <a:xfrm>
                  <a:off x="2293540" y="3314902"/>
                  <a:ext cx="252000"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3" name="角丸四角形 603">
                  <a:extLst>
                    <a:ext uri="{FF2B5EF4-FFF2-40B4-BE49-F238E27FC236}">
                      <a16:creationId xmlns:a16="http://schemas.microsoft.com/office/drawing/2014/main" id="{F7FCB538-4DBC-C1D8-053F-3F915957581E}"/>
                    </a:ext>
                  </a:extLst>
                </p:cNvPr>
                <p:cNvSpPr/>
                <p:nvPr/>
              </p:nvSpPr>
              <p:spPr>
                <a:xfrm>
                  <a:off x="2293540"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4" name="角丸四角形 604">
                  <a:extLst>
                    <a:ext uri="{FF2B5EF4-FFF2-40B4-BE49-F238E27FC236}">
                      <a16:creationId xmlns:a16="http://schemas.microsoft.com/office/drawing/2014/main" id="{E555A4EA-0E41-940B-2C33-608FC06EC45B}"/>
                    </a:ext>
                  </a:extLst>
                </p:cNvPr>
                <p:cNvSpPr/>
                <p:nvPr/>
              </p:nvSpPr>
              <p:spPr>
                <a:xfrm>
                  <a:off x="1972321" y="3078611"/>
                  <a:ext cx="271077" cy="208306"/>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245" name="正方形/長方形 1244">
                <a:extLst>
                  <a:ext uri="{FF2B5EF4-FFF2-40B4-BE49-F238E27FC236}">
                    <a16:creationId xmlns:a16="http://schemas.microsoft.com/office/drawing/2014/main" id="{552F64A2-F3B4-C85B-1511-4838AEC96EA1}"/>
                  </a:ext>
                </a:extLst>
              </p:cNvPr>
              <p:cNvSpPr/>
              <p:nvPr/>
            </p:nvSpPr>
            <p:spPr>
              <a:xfrm>
                <a:off x="1753137" y="4103330"/>
                <a:ext cx="229484" cy="16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246" name="グループ化 1245">
                <a:extLst>
                  <a:ext uri="{FF2B5EF4-FFF2-40B4-BE49-F238E27FC236}">
                    <a16:creationId xmlns:a16="http://schemas.microsoft.com/office/drawing/2014/main" id="{51A7234F-FED5-5859-F11F-56C076A8C9C5}"/>
                  </a:ext>
                </a:extLst>
              </p:cNvPr>
              <p:cNvGrpSpPr/>
              <p:nvPr/>
            </p:nvGrpSpPr>
            <p:grpSpPr>
              <a:xfrm>
                <a:off x="1752127" y="3712781"/>
                <a:ext cx="353053" cy="224190"/>
                <a:chOff x="1907620" y="2950537"/>
                <a:chExt cx="631113" cy="400756"/>
              </a:xfrm>
            </p:grpSpPr>
            <p:sp>
              <p:nvSpPr>
                <p:cNvPr id="899" name="正方形/長方形 898">
                  <a:extLst>
                    <a:ext uri="{FF2B5EF4-FFF2-40B4-BE49-F238E27FC236}">
                      <a16:creationId xmlns:a16="http://schemas.microsoft.com/office/drawing/2014/main" id="{A1585CC0-2BD9-4440-DE44-83970044F0CA}"/>
                    </a:ext>
                  </a:extLst>
                </p:cNvPr>
                <p:cNvSpPr/>
                <p:nvPr/>
              </p:nvSpPr>
              <p:spPr>
                <a:xfrm>
                  <a:off x="1907620" y="2950537"/>
                  <a:ext cx="631113" cy="40075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00" name="テキスト ボックス 899">
                  <a:extLst>
                    <a:ext uri="{FF2B5EF4-FFF2-40B4-BE49-F238E27FC236}">
                      <a16:creationId xmlns:a16="http://schemas.microsoft.com/office/drawing/2014/main" id="{E81A165F-ADFE-1744-BAFB-043BC7594DB4}"/>
                    </a:ext>
                  </a:extLst>
                </p:cNvPr>
                <p:cNvSpPr txBox="1"/>
                <p:nvPr/>
              </p:nvSpPr>
              <p:spPr>
                <a:xfrm>
                  <a:off x="2140466" y="3128106"/>
                  <a:ext cx="165414" cy="66164"/>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1247" name="正方形/長方形 1246">
                <a:extLst>
                  <a:ext uri="{FF2B5EF4-FFF2-40B4-BE49-F238E27FC236}">
                    <a16:creationId xmlns:a16="http://schemas.microsoft.com/office/drawing/2014/main" id="{C46F0490-2BCE-EEAE-28D7-86A6D4DAFA92}"/>
                  </a:ext>
                </a:extLst>
              </p:cNvPr>
              <p:cNvSpPr/>
              <p:nvPr/>
            </p:nvSpPr>
            <p:spPr>
              <a:xfrm>
                <a:off x="592190" y="3327725"/>
                <a:ext cx="1035671" cy="814480"/>
              </a:xfrm>
              <a:prstGeom prst="rect">
                <a:avLst/>
              </a:prstGeom>
              <a:solidFill>
                <a:schemeClr val="bg1"/>
              </a:solid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84" name="グループ化 383">
                <a:extLst>
                  <a:ext uri="{FF2B5EF4-FFF2-40B4-BE49-F238E27FC236}">
                    <a16:creationId xmlns:a16="http://schemas.microsoft.com/office/drawing/2014/main" id="{B3FC97B6-D3EA-DC8B-C5FA-3E81E59A6407}"/>
                  </a:ext>
                </a:extLst>
              </p:cNvPr>
              <p:cNvGrpSpPr/>
              <p:nvPr/>
            </p:nvGrpSpPr>
            <p:grpSpPr>
              <a:xfrm>
                <a:off x="629218" y="3944367"/>
                <a:ext cx="963093" cy="191068"/>
                <a:chOff x="1854282" y="5083160"/>
                <a:chExt cx="1516952" cy="300947"/>
              </a:xfrm>
            </p:grpSpPr>
            <p:sp>
              <p:nvSpPr>
                <p:cNvPr id="1438" name="角丸四角形 571">
                  <a:extLst>
                    <a:ext uri="{FF2B5EF4-FFF2-40B4-BE49-F238E27FC236}">
                      <a16:creationId xmlns:a16="http://schemas.microsoft.com/office/drawing/2014/main" id="{BC90E958-51D4-0C16-8F3C-64B1791E227B}"/>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439" name="グループ化 1438">
                  <a:extLst>
                    <a:ext uri="{FF2B5EF4-FFF2-40B4-BE49-F238E27FC236}">
                      <a16:creationId xmlns:a16="http://schemas.microsoft.com/office/drawing/2014/main" id="{52637FB0-757B-AF40-5188-C455DA6654B3}"/>
                    </a:ext>
                  </a:extLst>
                </p:cNvPr>
                <p:cNvGrpSpPr/>
                <p:nvPr/>
              </p:nvGrpSpPr>
              <p:grpSpPr>
                <a:xfrm>
                  <a:off x="2160958" y="5083160"/>
                  <a:ext cx="800071" cy="176677"/>
                  <a:chOff x="725858" y="4515399"/>
                  <a:chExt cx="1440000" cy="386455"/>
                </a:xfrm>
                <a:solidFill>
                  <a:schemeClr val="bg1">
                    <a:lumMod val="85000"/>
                  </a:schemeClr>
                </a:solidFill>
              </p:grpSpPr>
              <p:sp>
                <p:nvSpPr>
                  <p:cNvPr id="891" name="正方形/長方形 890">
                    <a:extLst>
                      <a:ext uri="{FF2B5EF4-FFF2-40B4-BE49-F238E27FC236}">
                        <a16:creationId xmlns:a16="http://schemas.microsoft.com/office/drawing/2014/main" id="{BF04F754-7A4F-32DB-4705-B0831DA44271}"/>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96" name="正方形/長方形 895">
                    <a:extLst>
                      <a:ext uri="{FF2B5EF4-FFF2-40B4-BE49-F238E27FC236}">
                        <a16:creationId xmlns:a16="http://schemas.microsoft.com/office/drawing/2014/main" id="{75EC5018-07C1-9EC6-9BE5-76F6C862C332}"/>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97" name="正方形/長方形 896">
                    <a:extLst>
                      <a:ext uri="{FF2B5EF4-FFF2-40B4-BE49-F238E27FC236}">
                        <a16:creationId xmlns:a16="http://schemas.microsoft.com/office/drawing/2014/main" id="{F1CE64E4-90F9-E09F-BAE9-5B45116F86B2}"/>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98" name="正方形/長方形 897">
                    <a:extLst>
                      <a:ext uri="{FF2B5EF4-FFF2-40B4-BE49-F238E27FC236}">
                        <a16:creationId xmlns:a16="http://schemas.microsoft.com/office/drawing/2014/main" id="{58E32234-CD6F-1E26-7B24-C64ADCCAFEBE}"/>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874" name="角丸四角形 573">
                  <a:extLst>
                    <a:ext uri="{FF2B5EF4-FFF2-40B4-BE49-F238E27FC236}">
                      <a16:creationId xmlns:a16="http://schemas.microsoft.com/office/drawing/2014/main" id="{1C92A3D2-F731-F769-DDC0-1CA8CE0BA32C}"/>
                    </a:ext>
                  </a:extLst>
                </p:cNvPr>
                <p:cNvSpPr/>
                <p:nvPr/>
              </p:nvSpPr>
              <p:spPr>
                <a:xfrm>
                  <a:off x="3250936" y="5083160"/>
                  <a:ext cx="120298" cy="125864"/>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75" name="グループ化 874">
                  <a:extLst>
                    <a:ext uri="{FF2B5EF4-FFF2-40B4-BE49-F238E27FC236}">
                      <a16:creationId xmlns:a16="http://schemas.microsoft.com/office/drawing/2014/main" id="{931C4F21-7344-EE68-E43E-4CDF0ED12599}"/>
                    </a:ext>
                  </a:extLst>
                </p:cNvPr>
                <p:cNvGrpSpPr/>
                <p:nvPr/>
              </p:nvGrpSpPr>
              <p:grpSpPr>
                <a:xfrm>
                  <a:off x="3006747" y="5083160"/>
                  <a:ext cx="199814" cy="128629"/>
                  <a:chOff x="725858" y="4515399"/>
                  <a:chExt cx="1440000" cy="281356"/>
                </a:xfrm>
                <a:solidFill>
                  <a:schemeClr val="bg1">
                    <a:lumMod val="85000"/>
                  </a:schemeClr>
                </a:solidFill>
              </p:grpSpPr>
              <p:sp>
                <p:nvSpPr>
                  <p:cNvPr id="885" name="正方形/長方形 884">
                    <a:extLst>
                      <a:ext uri="{FF2B5EF4-FFF2-40B4-BE49-F238E27FC236}">
                        <a16:creationId xmlns:a16="http://schemas.microsoft.com/office/drawing/2014/main" id="{6557E4DE-BCB0-3181-6629-B5BEFA18D463}"/>
                      </a:ext>
                    </a:extLst>
                  </p:cNvPr>
                  <p:cNvSpPr/>
                  <p:nvPr/>
                </p:nvSpPr>
                <p:spPr>
                  <a:xfrm>
                    <a:off x="725858" y="4515399"/>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86" name="正方形/長方形 885">
                    <a:extLst>
                      <a:ext uri="{FF2B5EF4-FFF2-40B4-BE49-F238E27FC236}">
                        <a16:creationId xmlns:a16="http://schemas.microsoft.com/office/drawing/2014/main" id="{4E64B051-6A12-7277-8B42-C96CD3ABB596}"/>
                      </a:ext>
                    </a:extLst>
                  </p:cNvPr>
                  <p:cNvSpPr/>
                  <p:nvPr/>
                </p:nvSpPr>
                <p:spPr>
                  <a:xfrm>
                    <a:off x="725858" y="4621802"/>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87" name="正方形/長方形 886">
                    <a:extLst>
                      <a:ext uri="{FF2B5EF4-FFF2-40B4-BE49-F238E27FC236}">
                        <a16:creationId xmlns:a16="http://schemas.microsoft.com/office/drawing/2014/main" id="{53CE7056-9503-B167-D9E1-F4D14B68FFB8}"/>
                      </a:ext>
                    </a:extLst>
                  </p:cNvPr>
                  <p:cNvSpPr/>
                  <p:nvPr/>
                </p:nvSpPr>
                <p:spPr>
                  <a:xfrm>
                    <a:off x="725858" y="472690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876" name="角丸四角形 575">
                  <a:extLst>
                    <a:ext uri="{FF2B5EF4-FFF2-40B4-BE49-F238E27FC236}">
                      <a16:creationId xmlns:a16="http://schemas.microsoft.com/office/drawing/2014/main" id="{A0B91FED-134C-8115-68B0-EECB18BBEDFA}"/>
                    </a:ext>
                  </a:extLst>
                </p:cNvPr>
                <p:cNvSpPr/>
                <p:nvPr/>
              </p:nvSpPr>
              <p:spPr>
                <a:xfrm>
                  <a:off x="2711238" y="5336210"/>
                  <a:ext cx="659996" cy="4789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385" name="角丸四角形 539">
                <a:extLst>
                  <a:ext uri="{FF2B5EF4-FFF2-40B4-BE49-F238E27FC236}">
                    <a16:creationId xmlns:a16="http://schemas.microsoft.com/office/drawing/2014/main" id="{D1003F73-1148-34B4-B149-767CD9BFB0EE}"/>
                  </a:ext>
                </a:extLst>
              </p:cNvPr>
              <p:cNvSpPr/>
              <p:nvPr/>
            </p:nvSpPr>
            <p:spPr>
              <a:xfrm>
                <a:off x="1361765" y="3464833"/>
                <a:ext cx="230546" cy="140652"/>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86" name="角丸四角形 540">
                <a:extLst>
                  <a:ext uri="{FF2B5EF4-FFF2-40B4-BE49-F238E27FC236}">
                    <a16:creationId xmlns:a16="http://schemas.microsoft.com/office/drawing/2014/main" id="{07DAD15F-C1D7-8301-F6C5-9C3B5817A8D3}"/>
                  </a:ext>
                </a:extLst>
              </p:cNvPr>
              <p:cNvSpPr/>
              <p:nvPr/>
            </p:nvSpPr>
            <p:spPr>
              <a:xfrm>
                <a:off x="1173288" y="3513675"/>
                <a:ext cx="158590" cy="9181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87" name="グループ化 386">
                <a:extLst>
                  <a:ext uri="{FF2B5EF4-FFF2-40B4-BE49-F238E27FC236}">
                    <a16:creationId xmlns:a16="http://schemas.microsoft.com/office/drawing/2014/main" id="{D8F2B905-8940-2196-ABCA-7267D85DB8D6}"/>
                  </a:ext>
                </a:extLst>
              </p:cNvPr>
              <p:cNvGrpSpPr/>
              <p:nvPr/>
            </p:nvGrpSpPr>
            <p:grpSpPr>
              <a:xfrm>
                <a:off x="627740" y="3509958"/>
                <a:ext cx="491110" cy="91023"/>
                <a:chOff x="1851953" y="5419406"/>
                <a:chExt cx="773539" cy="143368"/>
              </a:xfrm>
            </p:grpSpPr>
            <p:sp>
              <p:nvSpPr>
                <p:cNvPr id="1435" name="正方形/長方形 1434">
                  <a:extLst>
                    <a:ext uri="{FF2B5EF4-FFF2-40B4-BE49-F238E27FC236}">
                      <a16:creationId xmlns:a16="http://schemas.microsoft.com/office/drawing/2014/main" id="{8A026344-216F-A94D-C242-5DC8C4394DFB}"/>
                    </a:ext>
                  </a:extLst>
                </p:cNvPr>
                <p:cNvSpPr/>
                <p:nvPr/>
              </p:nvSpPr>
              <p:spPr>
                <a:xfrm>
                  <a:off x="1851953" y="5419406"/>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36" name="正方形/長方形 1435">
                  <a:extLst>
                    <a:ext uri="{FF2B5EF4-FFF2-40B4-BE49-F238E27FC236}">
                      <a16:creationId xmlns:a16="http://schemas.microsoft.com/office/drawing/2014/main" id="{61A0D2EE-F812-287B-F7F8-8EBC9176FB18}"/>
                    </a:ext>
                  </a:extLst>
                </p:cNvPr>
                <p:cNvSpPr/>
                <p:nvPr/>
              </p:nvSpPr>
              <p:spPr>
                <a:xfrm>
                  <a:off x="1851953" y="5531503"/>
                  <a:ext cx="773539"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37" name="正方形/長方形 1436">
                  <a:extLst>
                    <a:ext uri="{FF2B5EF4-FFF2-40B4-BE49-F238E27FC236}">
                      <a16:creationId xmlns:a16="http://schemas.microsoft.com/office/drawing/2014/main" id="{33E3418A-12E3-1961-FA7B-E0E78DF03391}"/>
                    </a:ext>
                  </a:extLst>
                </p:cNvPr>
                <p:cNvSpPr/>
                <p:nvPr/>
              </p:nvSpPr>
              <p:spPr>
                <a:xfrm>
                  <a:off x="1851953" y="5484204"/>
                  <a:ext cx="181041" cy="31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388" name="グループ化 387">
                <a:extLst>
                  <a:ext uri="{FF2B5EF4-FFF2-40B4-BE49-F238E27FC236}">
                    <a16:creationId xmlns:a16="http://schemas.microsoft.com/office/drawing/2014/main" id="{093BBB1F-EFD4-A17A-C08E-48B27AF9DDE9}"/>
                  </a:ext>
                </a:extLst>
              </p:cNvPr>
              <p:cNvGrpSpPr/>
              <p:nvPr/>
            </p:nvGrpSpPr>
            <p:grpSpPr>
              <a:xfrm>
                <a:off x="1361765" y="3642223"/>
                <a:ext cx="230547" cy="157706"/>
                <a:chOff x="3008104" y="4472411"/>
                <a:chExt cx="363130" cy="248399"/>
              </a:xfrm>
            </p:grpSpPr>
            <p:sp>
              <p:nvSpPr>
                <p:cNvPr id="1433" name="正方形/長方形 1432">
                  <a:extLst>
                    <a:ext uri="{FF2B5EF4-FFF2-40B4-BE49-F238E27FC236}">
                      <a16:creationId xmlns:a16="http://schemas.microsoft.com/office/drawing/2014/main" id="{E081F868-F9FA-1B2C-0B93-FA96D0B0062B}"/>
                    </a:ext>
                  </a:extLst>
                </p:cNvPr>
                <p:cNvSpPr/>
                <p:nvPr/>
              </p:nvSpPr>
              <p:spPr>
                <a:xfrm>
                  <a:off x="3008104" y="4472411"/>
                  <a:ext cx="363130" cy="248399"/>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34" name="テキスト ボックス 1433">
                  <a:extLst>
                    <a:ext uri="{FF2B5EF4-FFF2-40B4-BE49-F238E27FC236}">
                      <a16:creationId xmlns:a16="http://schemas.microsoft.com/office/drawing/2014/main" id="{B878FDDF-2C87-D365-7371-26CCB245FEFB}"/>
                    </a:ext>
                  </a:extLst>
                </p:cNvPr>
                <p:cNvSpPr txBox="1"/>
                <p:nvPr/>
              </p:nvSpPr>
              <p:spPr>
                <a:xfrm>
                  <a:off x="3121090" y="4572449"/>
                  <a:ext cx="145750" cy="58299"/>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grpSp>
            <p:nvGrpSpPr>
              <p:cNvPr id="389" name="グループ化 388">
                <a:extLst>
                  <a:ext uri="{FF2B5EF4-FFF2-40B4-BE49-F238E27FC236}">
                    <a16:creationId xmlns:a16="http://schemas.microsoft.com/office/drawing/2014/main" id="{3AA2DE86-32A8-A920-7190-030CA7472181}"/>
                  </a:ext>
                </a:extLst>
              </p:cNvPr>
              <p:cNvGrpSpPr/>
              <p:nvPr/>
            </p:nvGrpSpPr>
            <p:grpSpPr>
              <a:xfrm>
                <a:off x="627740" y="3372878"/>
                <a:ext cx="704138" cy="70106"/>
                <a:chOff x="725858" y="3388352"/>
                <a:chExt cx="1440000" cy="241533"/>
              </a:xfrm>
              <a:solidFill>
                <a:schemeClr val="bg1">
                  <a:lumMod val="85000"/>
                </a:schemeClr>
              </a:solidFill>
            </p:grpSpPr>
            <p:grpSp>
              <p:nvGrpSpPr>
                <p:cNvPr id="1414" name="グループ化 1413">
                  <a:extLst>
                    <a:ext uri="{FF2B5EF4-FFF2-40B4-BE49-F238E27FC236}">
                      <a16:creationId xmlns:a16="http://schemas.microsoft.com/office/drawing/2014/main" id="{D0B9ECDE-47A5-897A-F72A-A3C7C55756CC}"/>
                    </a:ext>
                  </a:extLst>
                </p:cNvPr>
                <p:cNvGrpSpPr/>
                <p:nvPr/>
              </p:nvGrpSpPr>
              <p:grpSpPr>
                <a:xfrm>
                  <a:off x="725858" y="3388352"/>
                  <a:ext cx="1440000" cy="168985"/>
                  <a:chOff x="725858" y="3388352"/>
                  <a:chExt cx="1440000" cy="168985"/>
                </a:xfrm>
                <a:grpFill/>
              </p:grpSpPr>
              <p:sp>
                <p:nvSpPr>
                  <p:cNvPr id="1416" name="正方形/長方形 1415">
                    <a:extLst>
                      <a:ext uri="{FF2B5EF4-FFF2-40B4-BE49-F238E27FC236}">
                        <a16:creationId xmlns:a16="http://schemas.microsoft.com/office/drawing/2014/main" id="{E3395A1F-F77C-6A57-AD2F-67928D38C169}"/>
                      </a:ext>
                    </a:extLst>
                  </p:cNvPr>
                  <p:cNvSpPr/>
                  <p:nvPr/>
                </p:nvSpPr>
                <p:spPr>
                  <a:xfrm>
                    <a:off x="1437333" y="3388352"/>
                    <a:ext cx="728524" cy="70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7" name="正方形/長方形 1416">
                    <a:extLst>
                      <a:ext uri="{FF2B5EF4-FFF2-40B4-BE49-F238E27FC236}">
                        <a16:creationId xmlns:a16="http://schemas.microsoft.com/office/drawing/2014/main" id="{32F49161-066D-E5B2-37E6-122CDFF37537}"/>
                      </a:ext>
                    </a:extLst>
                  </p:cNvPr>
                  <p:cNvSpPr/>
                  <p:nvPr/>
                </p:nvSpPr>
                <p:spPr>
                  <a:xfrm>
                    <a:off x="725858" y="3487483"/>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415" name="正方形/長方形 1414">
                  <a:extLst>
                    <a:ext uri="{FF2B5EF4-FFF2-40B4-BE49-F238E27FC236}">
                      <a16:creationId xmlns:a16="http://schemas.microsoft.com/office/drawing/2014/main" id="{5B25FA93-30FA-8482-6201-BD340C78396D}"/>
                    </a:ext>
                  </a:extLst>
                </p:cNvPr>
                <p:cNvSpPr/>
                <p:nvPr/>
              </p:nvSpPr>
              <p:spPr>
                <a:xfrm>
                  <a:off x="1620456" y="3593885"/>
                  <a:ext cx="545402"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390" name="角丸四角形 544">
                <a:extLst>
                  <a:ext uri="{FF2B5EF4-FFF2-40B4-BE49-F238E27FC236}">
                    <a16:creationId xmlns:a16="http://schemas.microsoft.com/office/drawing/2014/main" id="{894CABE3-80A4-1314-00C1-AB8B216AAA7D}"/>
                  </a:ext>
                </a:extLst>
              </p:cNvPr>
              <p:cNvSpPr/>
              <p:nvPr/>
            </p:nvSpPr>
            <p:spPr>
              <a:xfrm>
                <a:off x="1361765" y="3370762"/>
                <a:ext cx="230546" cy="72217"/>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91" name="グループ化 390">
                <a:extLst>
                  <a:ext uri="{FF2B5EF4-FFF2-40B4-BE49-F238E27FC236}">
                    <a16:creationId xmlns:a16="http://schemas.microsoft.com/office/drawing/2014/main" id="{7E057E10-5BDA-5231-2902-B975044692E3}"/>
                  </a:ext>
                </a:extLst>
              </p:cNvPr>
              <p:cNvGrpSpPr/>
              <p:nvPr/>
            </p:nvGrpSpPr>
            <p:grpSpPr>
              <a:xfrm>
                <a:off x="566767" y="3347750"/>
                <a:ext cx="1086516" cy="96240"/>
                <a:chOff x="449127" y="3067698"/>
                <a:chExt cx="1672568" cy="144860"/>
              </a:xfrm>
            </p:grpSpPr>
            <p:sp>
              <p:nvSpPr>
                <p:cNvPr id="1411" name="フリーフォーム 559">
                  <a:extLst>
                    <a:ext uri="{FF2B5EF4-FFF2-40B4-BE49-F238E27FC236}">
                      <a16:creationId xmlns:a16="http://schemas.microsoft.com/office/drawing/2014/main" id="{89F75214-5997-761A-D5DF-65162EC16DB9}"/>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2" name="フリーフォーム 560">
                  <a:extLst>
                    <a:ext uri="{FF2B5EF4-FFF2-40B4-BE49-F238E27FC236}">
                      <a16:creationId xmlns:a16="http://schemas.microsoft.com/office/drawing/2014/main" id="{EDB1E835-0B55-8E0C-C243-309ECA4CD606}"/>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3" name="フリーフォーム 561">
                  <a:extLst>
                    <a:ext uri="{FF2B5EF4-FFF2-40B4-BE49-F238E27FC236}">
                      <a16:creationId xmlns:a16="http://schemas.microsoft.com/office/drawing/2014/main" id="{9BD7D8D2-B906-E0B4-6E8F-C33D70131E83}"/>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392" name="グループ化 391">
                <a:extLst>
                  <a:ext uri="{FF2B5EF4-FFF2-40B4-BE49-F238E27FC236}">
                    <a16:creationId xmlns:a16="http://schemas.microsoft.com/office/drawing/2014/main" id="{B2C5778C-291A-E148-F124-0CDA29E9A56C}"/>
                  </a:ext>
                </a:extLst>
              </p:cNvPr>
              <p:cNvGrpSpPr/>
              <p:nvPr/>
            </p:nvGrpSpPr>
            <p:grpSpPr>
              <a:xfrm>
                <a:off x="629218" y="3691689"/>
                <a:ext cx="702659" cy="173140"/>
                <a:chOff x="1854282" y="5083160"/>
                <a:chExt cx="1106747" cy="271400"/>
              </a:xfrm>
            </p:grpSpPr>
            <p:sp>
              <p:nvSpPr>
                <p:cNvPr id="1405" name="角丸四角形 550">
                  <a:extLst>
                    <a:ext uri="{FF2B5EF4-FFF2-40B4-BE49-F238E27FC236}">
                      <a16:creationId xmlns:a16="http://schemas.microsoft.com/office/drawing/2014/main" id="{7E32D69F-2BC4-FDE9-A84A-1A2EB916991B}"/>
                    </a:ext>
                  </a:extLst>
                </p:cNvPr>
                <p:cNvSpPr/>
                <p:nvPr/>
              </p:nvSpPr>
              <p:spPr>
                <a:xfrm>
                  <a:off x="1854282" y="5083160"/>
                  <a:ext cx="249792" cy="271400"/>
                </a:xfrm>
                <a:prstGeom prst="roundRect">
                  <a:avLst>
                    <a:gd name="adj" fmla="val 0"/>
                  </a:avLst>
                </a:prstGeom>
                <a:solidFill>
                  <a:schemeClr val="bg1"/>
                </a:solidFill>
                <a:ln w="9525"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406" name="グループ化 1405">
                  <a:extLst>
                    <a:ext uri="{FF2B5EF4-FFF2-40B4-BE49-F238E27FC236}">
                      <a16:creationId xmlns:a16="http://schemas.microsoft.com/office/drawing/2014/main" id="{5D80E913-28FC-9ED3-4204-B954211E2D5D}"/>
                    </a:ext>
                  </a:extLst>
                </p:cNvPr>
                <p:cNvGrpSpPr/>
                <p:nvPr/>
              </p:nvGrpSpPr>
              <p:grpSpPr>
                <a:xfrm>
                  <a:off x="2160958" y="5132090"/>
                  <a:ext cx="800071" cy="178729"/>
                  <a:chOff x="725858" y="4622430"/>
                  <a:chExt cx="1440000" cy="390944"/>
                </a:xfrm>
                <a:solidFill>
                  <a:schemeClr val="bg1">
                    <a:lumMod val="85000"/>
                  </a:schemeClr>
                </a:solidFill>
              </p:grpSpPr>
              <p:sp>
                <p:nvSpPr>
                  <p:cNvPr id="1407" name="正方形/長方形 1406">
                    <a:extLst>
                      <a:ext uri="{FF2B5EF4-FFF2-40B4-BE49-F238E27FC236}">
                        <a16:creationId xmlns:a16="http://schemas.microsoft.com/office/drawing/2014/main" id="{3D50D952-CDE4-5661-006A-F3DEE0DF2833}"/>
                      </a:ext>
                    </a:extLst>
                  </p:cNvPr>
                  <p:cNvSpPr/>
                  <p:nvPr/>
                </p:nvSpPr>
                <p:spPr>
                  <a:xfrm>
                    <a:off x="725858" y="4622430"/>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8" name="正方形/長方形 1407">
                    <a:extLst>
                      <a:ext uri="{FF2B5EF4-FFF2-40B4-BE49-F238E27FC236}">
                        <a16:creationId xmlns:a16="http://schemas.microsoft.com/office/drawing/2014/main" id="{C4ABBD47-EC22-A94C-CF5F-FD1DA09F6880}"/>
                      </a:ext>
                    </a:extLst>
                  </p:cNvPr>
                  <p:cNvSpPr/>
                  <p:nvPr/>
                </p:nvSpPr>
                <p:spPr>
                  <a:xfrm>
                    <a:off x="725858" y="4729461"/>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9" name="正方形/長方形 1408">
                    <a:extLst>
                      <a:ext uri="{FF2B5EF4-FFF2-40B4-BE49-F238E27FC236}">
                        <a16:creationId xmlns:a16="http://schemas.microsoft.com/office/drawing/2014/main" id="{3203370E-7FA6-F9D7-4008-D85AB920D563}"/>
                      </a:ext>
                    </a:extLst>
                  </p:cNvPr>
                  <p:cNvSpPr/>
                  <p:nvPr/>
                </p:nvSpPr>
                <p:spPr>
                  <a:xfrm>
                    <a:off x="725858" y="4836492"/>
                    <a:ext cx="1440000"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10" name="正方形/長方形 1409">
                    <a:extLst>
                      <a:ext uri="{FF2B5EF4-FFF2-40B4-BE49-F238E27FC236}">
                        <a16:creationId xmlns:a16="http://schemas.microsoft.com/office/drawing/2014/main" id="{A6344FCC-F66E-D00C-3423-952CB9A0FB4A}"/>
                      </a:ext>
                    </a:extLst>
                  </p:cNvPr>
                  <p:cNvSpPr/>
                  <p:nvPr/>
                </p:nvSpPr>
                <p:spPr>
                  <a:xfrm>
                    <a:off x="725860" y="4943519"/>
                    <a:ext cx="518354" cy="69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sp>
            <p:nvSpPr>
              <p:cNvPr id="393" name="正方形/長方形 392">
                <a:extLst>
                  <a:ext uri="{FF2B5EF4-FFF2-40B4-BE49-F238E27FC236}">
                    <a16:creationId xmlns:a16="http://schemas.microsoft.com/office/drawing/2014/main" id="{751CAA20-1CDD-8E8E-3E8E-64C085EC7018}"/>
                  </a:ext>
                </a:extLst>
              </p:cNvPr>
              <p:cNvSpPr/>
              <p:nvPr/>
            </p:nvSpPr>
            <p:spPr>
              <a:xfrm>
                <a:off x="629218" y="3647444"/>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94" name="正方形/長方形 393">
                <a:extLst>
                  <a:ext uri="{FF2B5EF4-FFF2-40B4-BE49-F238E27FC236}">
                    <a16:creationId xmlns:a16="http://schemas.microsoft.com/office/drawing/2014/main" id="{AAD68395-D76B-0DC3-A7EC-3AE24DB99604}"/>
                  </a:ext>
                </a:extLst>
              </p:cNvPr>
              <p:cNvSpPr/>
              <p:nvPr/>
            </p:nvSpPr>
            <p:spPr>
              <a:xfrm>
                <a:off x="629218" y="3903456"/>
                <a:ext cx="696997" cy="22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96" name="グループ化 395">
                <a:extLst>
                  <a:ext uri="{FF2B5EF4-FFF2-40B4-BE49-F238E27FC236}">
                    <a16:creationId xmlns:a16="http://schemas.microsoft.com/office/drawing/2014/main" id="{4D01FBDA-9FC2-F4B4-5EC6-F1A4A5B6B726}"/>
                  </a:ext>
                </a:extLst>
              </p:cNvPr>
              <p:cNvGrpSpPr/>
              <p:nvPr/>
            </p:nvGrpSpPr>
            <p:grpSpPr>
              <a:xfrm>
                <a:off x="566767" y="4010952"/>
                <a:ext cx="1086516" cy="96240"/>
                <a:chOff x="449127" y="3067698"/>
                <a:chExt cx="1672568" cy="144860"/>
              </a:xfrm>
            </p:grpSpPr>
            <p:sp>
              <p:nvSpPr>
                <p:cNvPr id="1402" name="フリーフォーム 559">
                  <a:extLst>
                    <a:ext uri="{FF2B5EF4-FFF2-40B4-BE49-F238E27FC236}">
                      <a16:creationId xmlns:a16="http://schemas.microsoft.com/office/drawing/2014/main" id="{1D0FC224-08CA-3232-DD9D-7E99BA52EEFC}"/>
                    </a:ext>
                  </a:extLst>
                </p:cNvPr>
                <p:cNvSpPr/>
                <p:nvPr/>
              </p:nvSpPr>
              <p:spPr>
                <a:xfrm>
                  <a:off x="449127" y="3082806"/>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3" name="フリーフォーム 560">
                  <a:extLst>
                    <a:ext uri="{FF2B5EF4-FFF2-40B4-BE49-F238E27FC236}">
                      <a16:creationId xmlns:a16="http://schemas.microsoft.com/office/drawing/2014/main" id="{3A8A0A45-5A27-A6BC-A166-F899F9E10AC5}"/>
                    </a:ext>
                  </a:extLst>
                </p:cNvPr>
                <p:cNvSpPr/>
                <p:nvPr/>
              </p:nvSpPr>
              <p:spPr>
                <a:xfrm>
                  <a:off x="449127" y="3067698"/>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4" name="フリーフォーム 561">
                  <a:extLst>
                    <a:ext uri="{FF2B5EF4-FFF2-40B4-BE49-F238E27FC236}">
                      <a16:creationId xmlns:a16="http://schemas.microsoft.com/office/drawing/2014/main" id="{BE69F7D9-07FE-9BD8-4180-6BF727B5CEF5}"/>
                    </a:ext>
                  </a:extLst>
                </p:cNvPr>
                <p:cNvSpPr/>
                <p:nvPr/>
              </p:nvSpPr>
              <p:spPr>
                <a:xfrm>
                  <a:off x="449127" y="3108655"/>
                  <a:ext cx="1672568" cy="10390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399" name="グループ化 398">
                <a:extLst>
                  <a:ext uri="{FF2B5EF4-FFF2-40B4-BE49-F238E27FC236}">
                    <a16:creationId xmlns:a16="http://schemas.microsoft.com/office/drawing/2014/main" id="{AEE759B9-8FAB-7E5F-3DEC-BAEC6DDF8F56}"/>
                  </a:ext>
                </a:extLst>
              </p:cNvPr>
              <p:cNvGrpSpPr/>
              <p:nvPr/>
            </p:nvGrpSpPr>
            <p:grpSpPr>
              <a:xfrm>
                <a:off x="1728350" y="3349068"/>
                <a:ext cx="418934" cy="150706"/>
                <a:chOff x="1728350" y="3349068"/>
                <a:chExt cx="418934" cy="150706"/>
              </a:xfrm>
            </p:grpSpPr>
            <p:grpSp>
              <p:nvGrpSpPr>
                <p:cNvPr id="411" name="グループ化 410">
                  <a:extLst>
                    <a:ext uri="{FF2B5EF4-FFF2-40B4-BE49-F238E27FC236}">
                      <a16:creationId xmlns:a16="http://schemas.microsoft.com/office/drawing/2014/main" id="{C39C96DC-7C87-854B-4726-D19FE75BC89E}"/>
                    </a:ext>
                  </a:extLst>
                </p:cNvPr>
                <p:cNvGrpSpPr/>
                <p:nvPr/>
              </p:nvGrpSpPr>
              <p:grpSpPr>
                <a:xfrm>
                  <a:off x="1753137" y="3436422"/>
                  <a:ext cx="353053" cy="63352"/>
                  <a:chOff x="1933504" y="3015858"/>
                  <a:chExt cx="631113" cy="113247"/>
                </a:xfrm>
              </p:grpSpPr>
              <p:sp>
                <p:nvSpPr>
                  <p:cNvPr id="415" name="正方形/長方形 414">
                    <a:extLst>
                      <a:ext uri="{FF2B5EF4-FFF2-40B4-BE49-F238E27FC236}">
                        <a16:creationId xmlns:a16="http://schemas.microsoft.com/office/drawing/2014/main" id="{D4E6EA47-784F-FBBB-1FE9-A099C4C5FA8D}"/>
                      </a:ext>
                    </a:extLst>
                  </p:cNvPr>
                  <p:cNvSpPr/>
                  <p:nvPr/>
                </p:nvSpPr>
                <p:spPr>
                  <a:xfrm>
                    <a:off x="1933504" y="3051857"/>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0" name="正方形/長方形 1399">
                    <a:extLst>
                      <a:ext uri="{FF2B5EF4-FFF2-40B4-BE49-F238E27FC236}">
                        <a16:creationId xmlns:a16="http://schemas.microsoft.com/office/drawing/2014/main" id="{BDCFB365-7096-85EB-18A4-2F83E3E08428}"/>
                      </a:ext>
                    </a:extLst>
                  </p:cNvPr>
                  <p:cNvSpPr/>
                  <p:nvPr/>
                </p:nvSpPr>
                <p:spPr>
                  <a:xfrm>
                    <a:off x="1933504" y="3098490"/>
                    <a:ext cx="631113" cy="30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01" name="正方形/長方形 1400">
                    <a:extLst>
                      <a:ext uri="{FF2B5EF4-FFF2-40B4-BE49-F238E27FC236}">
                        <a16:creationId xmlns:a16="http://schemas.microsoft.com/office/drawing/2014/main" id="{72FADCB3-F4C3-CFAF-6DDB-9F8EAF84C047}"/>
                      </a:ext>
                    </a:extLst>
                  </p:cNvPr>
                  <p:cNvSpPr/>
                  <p:nvPr/>
                </p:nvSpPr>
                <p:spPr>
                  <a:xfrm>
                    <a:off x="1933504" y="3015858"/>
                    <a:ext cx="239035" cy="157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12" name="フリーフォーム 560">
                  <a:extLst>
                    <a:ext uri="{FF2B5EF4-FFF2-40B4-BE49-F238E27FC236}">
                      <a16:creationId xmlns:a16="http://schemas.microsoft.com/office/drawing/2014/main" id="{8A4B1DA0-1B31-14AE-0376-CA6623A7C71A}"/>
                    </a:ext>
                  </a:extLst>
                </p:cNvPr>
                <p:cNvSpPr/>
                <p:nvPr/>
              </p:nvSpPr>
              <p:spPr>
                <a:xfrm>
                  <a:off x="1746678"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3" name="フリーフォーム 560">
                  <a:extLst>
                    <a:ext uri="{FF2B5EF4-FFF2-40B4-BE49-F238E27FC236}">
                      <a16:creationId xmlns:a16="http://schemas.microsoft.com/office/drawing/2014/main" id="{F7D799FD-FC3E-E48D-1526-673839D56686}"/>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4" name="フリーフォーム 560">
                  <a:extLst>
                    <a:ext uri="{FF2B5EF4-FFF2-40B4-BE49-F238E27FC236}">
                      <a16:creationId xmlns:a16="http://schemas.microsoft.com/office/drawing/2014/main" id="{65283F08-86F7-8833-D3F5-7FB68EB53736}"/>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406" name="グループ化 405">
                <a:extLst>
                  <a:ext uri="{FF2B5EF4-FFF2-40B4-BE49-F238E27FC236}">
                    <a16:creationId xmlns:a16="http://schemas.microsoft.com/office/drawing/2014/main" id="{BF24F227-9B41-AA33-FD19-6A7D8108DB6C}"/>
                  </a:ext>
                </a:extLst>
              </p:cNvPr>
              <p:cNvGrpSpPr/>
              <p:nvPr/>
            </p:nvGrpSpPr>
            <p:grpSpPr>
              <a:xfrm>
                <a:off x="1728350" y="4044861"/>
                <a:ext cx="418935" cy="96188"/>
                <a:chOff x="1728350" y="3349068"/>
                <a:chExt cx="418935" cy="96188"/>
              </a:xfrm>
            </p:grpSpPr>
            <p:sp>
              <p:nvSpPr>
                <p:cNvPr id="407" name="正方形/長方形 406">
                  <a:extLst>
                    <a:ext uri="{FF2B5EF4-FFF2-40B4-BE49-F238E27FC236}">
                      <a16:creationId xmlns:a16="http://schemas.microsoft.com/office/drawing/2014/main" id="{D8A714E4-5E94-40E4-4212-7A93EDC17398}"/>
                    </a:ext>
                  </a:extLst>
                </p:cNvPr>
                <p:cNvSpPr/>
                <p:nvPr/>
              </p:nvSpPr>
              <p:spPr>
                <a:xfrm>
                  <a:off x="1753137" y="3436430"/>
                  <a:ext cx="133719" cy="8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8" name="フリーフォーム 560">
                  <a:extLst>
                    <a:ext uri="{FF2B5EF4-FFF2-40B4-BE49-F238E27FC236}">
                      <a16:creationId xmlns:a16="http://schemas.microsoft.com/office/drawing/2014/main" id="{7260641D-3673-6456-F0C4-C7361F21268B}"/>
                    </a:ext>
                  </a:extLst>
                </p:cNvPr>
                <p:cNvSpPr/>
                <p:nvPr/>
              </p:nvSpPr>
              <p:spPr>
                <a:xfrm>
                  <a:off x="1746679" y="3358581"/>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9" name="フリーフォーム 560">
                  <a:extLst>
                    <a:ext uri="{FF2B5EF4-FFF2-40B4-BE49-F238E27FC236}">
                      <a16:creationId xmlns:a16="http://schemas.microsoft.com/office/drawing/2014/main" id="{EAA09F28-7735-6E71-5563-9A7DF0D01F93}"/>
                    </a:ext>
                  </a:extLst>
                </p:cNvPr>
                <p:cNvSpPr/>
                <p:nvPr/>
              </p:nvSpPr>
              <p:spPr>
                <a:xfrm>
                  <a:off x="1728350" y="3349068"/>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0" name="フリーフォーム 560">
                  <a:extLst>
                    <a:ext uri="{FF2B5EF4-FFF2-40B4-BE49-F238E27FC236}">
                      <a16:creationId xmlns:a16="http://schemas.microsoft.com/office/drawing/2014/main" id="{3FED1B6D-D6B7-F450-98B5-3F3707DC7D7F}"/>
                    </a:ext>
                  </a:extLst>
                </p:cNvPr>
                <p:cNvSpPr/>
                <p:nvPr/>
              </p:nvSpPr>
              <p:spPr>
                <a:xfrm>
                  <a:off x="1728350" y="3374723"/>
                  <a:ext cx="400606" cy="38359"/>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grpSp>
          <p:nvGrpSpPr>
            <p:cNvPr id="1235" name="グループ化 1234">
              <a:extLst>
                <a:ext uri="{FF2B5EF4-FFF2-40B4-BE49-F238E27FC236}">
                  <a16:creationId xmlns:a16="http://schemas.microsoft.com/office/drawing/2014/main" id="{98B5119B-6AD7-3676-2157-D69420FFA582}"/>
                </a:ext>
              </a:extLst>
            </p:cNvPr>
            <p:cNvGrpSpPr/>
            <p:nvPr/>
          </p:nvGrpSpPr>
          <p:grpSpPr>
            <a:xfrm>
              <a:off x="3156374" y="3797174"/>
              <a:ext cx="229952" cy="110806"/>
              <a:chOff x="1386487" y="2693128"/>
              <a:chExt cx="217586" cy="148840"/>
            </a:xfrm>
          </p:grpSpPr>
          <p:sp>
            <p:nvSpPr>
              <p:cNvPr id="1238" name="正方形/長方形 1237">
                <a:extLst>
                  <a:ext uri="{FF2B5EF4-FFF2-40B4-BE49-F238E27FC236}">
                    <a16:creationId xmlns:a16="http://schemas.microsoft.com/office/drawing/2014/main" id="{DD557380-B64F-5DCA-2E9B-198B66E6DF8C}"/>
                  </a:ext>
                </a:extLst>
              </p:cNvPr>
              <p:cNvSpPr/>
              <p:nvPr/>
            </p:nvSpPr>
            <p:spPr>
              <a:xfrm>
                <a:off x="1386487" y="2693128"/>
                <a:ext cx="217586" cy="148840"/>
              </a:xfrm>
              <a:prstGeom prst="rect">
                <a:avLst/>
              </a:prstGeom>
              <a:solidFill>
                <a:srgbClr val="FF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39" name="テキスト ボックス 1238">
                <a:extLst>
                  <a:ext uri="{FF2B5EF4-FFF2-40B4-BE49-F238E27FC236}">
                    <a16:creationId xmlns:a16="http://schemas.microsoft.com/office/drawing/2014/main" id="{11B68099-8104-B6D7-EEAC-3F58592E42E7}"/>
                  </a:ext>
                </a:extLst>
              </p:cNvPr>
              <p:cNvSpPr txBox="1"/>
              <p:nvPr/>
            </p:nvSpPr>
            <p:spPr>
              <a:xfrm>
                <a:off x="1423708" y="2728436"/>
                <a:ext cx="148292" cy="84205"/>
              </a:xfrm>
              <a:prstGeom prst="rect">
                <a:avLst/>
              </a:prstGeom>
              <a:solidFill>
                <a:srgbClr val="F5296C"/>
              </a:solid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1236" name="正方形/長方形 1235">
              <a:extLst>
                <a:ext uri="{FF2B5EF4-FFF2-40B4-BE49-F238E27FC236}">
                  <a16:creationId xmlns:a16="http://schemas.microsoft.com/office/drawing/2014/main" id="{F0A2EB24-22A3-48D7-AE03-95B4FA06DB3C}"/>
                </a:ext>
              </a:extLst>
            </p:cNvPr>
            <p:cNvSpPr/>
            <p:nvPr/>
          </p:nvSpPr>
          <p:spPr>
            <a:xfrm>
              <a:off x="4029095" y="3847211"/>
              <a:ext cx="428535" cy="11080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37" name="テキスト ボックス 1236">
              <a:extLst>
                <a:ext uri="{FF2B5EF4-FFF2-40B4-BE49-F238E27FC236}">
                  <a16:creationId xmlns:a16="http://schemas.microsoft.com/office/drawing/2014/main" id="{B3F5C825-CBC1-FD69-3EEF-AAD54B24D6D8}"/>
                </a:ext>
              </a:extLst>
            </p:cNvPr>
            <p:cNvSpPr txBox="1"/>
            <p:nvPr/>
          </p:nvSpPr>
          <p:spPr>
            <a:xfrm>
              <a:off x="4170960" y="3873814"/>
              <a:ext cx="156719" cy="62687"/>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pSp>
      <p:sp>
        <p:nvSpPr>
          <p:cNvPr id="1563" name="四角形: 角を丸くする 1562">
            <a:extLst>
              <a:ext uri="{FF2B5EF4-FFF2-40B4-BE49-F238E27FC236}">
                <a16:creationId xmlns:a16="http://schemas.microsoft.com/office/drawing/2014/main" id="{BB1698F2-3353-1821-0D86-7D055F89FAEE}"/>
              </a:ext>
            </a:extLst>
          </p:cNvPr>
          <p:cNvSpPr/>
          <p:nvPr/>
        </p:nvSpPr>
        <p:spPr>
          <a:xfrm>
            <a:off x="1010429" y="2978803"/>
            <a:ext cx="4463882" cy="1279393"/>
          </a:xfrm>
          <a:prstGeom prst="roundRect">
            <a:avLst>
              <a:gd name="adj" fmla="val 13794"/>
            </a:avLst>
          </a:prstGeom>
          <a:solidFill>
            <a:schemeClr val="bg1"/>
          </a:solidFill>
          <a:ln w="6350">
            <a:solidFill>
              <a:schemeClr val="accent3"/>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564" name="Picture 2" descr="「outbrain」の画像検索結果">
            <a:extLst>
              <a:ext uri="{FF2B5EF4-FFF2-40B4-BE49-F238E27FC236}">
                <a16:creationId xmlns:a16="http://schemas.microsoft.com/office/drawing/2014/main" id="{83E42B0B-B2BF-478E-AD33-4338FD46FC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1792" y="3877452"/>
            <a:ext cx="653379" cy="123540"/>
          </a:xfrm>
          <a:prstGeom prst="rect">
            <a:avLst/>
          </a:prstGeom>
          <a:noFill/>
          <a:extLst>
            <a:ext uri="{909E8E84-426E-40DD-AFC4-6F175D3DCCD1}">
              <a14:hiddenFill xmlns:a14="http://schemas.microsoft.com/office/drawing/2010/main">
                <a:solidFill>
                  <a:srgbClr val="FFFFFF"/>
                </a:solidFill>
              </a14:hiddenFill>
            </a:ext>
          </a:extLst>
        </p:spPr>
      </p:pic>
      <p:sp>
        <p:nvSpPr>
          <p:cNvPr id="1565" name="テキスト ボックス 1564">
            <a:extLst>
              <a:ext uri="{FF2B5EF4-FFF2-40B4-BE49-F238E27FC236}">
                <a16:creationId xmlns:a16="http://schemas.microsoft.com/office/drawing/2014/main" id="{12B466BE-F30D-AF2E-3C5D-37AB15A98312}"/>
              </a:ext>
            </a:extLst>
          </p:cNvPr>
          <p:cNvSpPr txBox="1"/>
          <p:nvPr/>
        </p:nvSpPr>
        <p:spPr>
          <a:xfrm>
            <a:off x="1221705" y="3873884"/>
            <a:ext cx="901026" cy="156700"/>
          </a:xfrm>
          <a:prstGeom prst="roundRect">
            <a:avLst>
              <a:gd name="adj" fmla="val 50000"/>
            </a:avLst>
          </a:prstGeom>
          <a:solidFill>
            <a:srgbClr val="00B0F0"/>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ブロードリーチ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sp>
        <p:nvSpPr>
          <p:cNvPr id="1566" name="テキスト ボックス 1565">
            <a:extLst>
              <a:ext uri="{FF2B5EF4-FFF2-40B4-BE49-F238E27FC236}">
                <a16:creationId xmlns:a16="http://schemas.microsoft.com/office/drawing/2014/main" id="{A383EA86-5967-FF77-8F7A-E5A7EBD3BA04}"/>
              </a:ext>
            </a:extLst>
          </p:cNvPr>
          <p:cNvSpPr txBox="1"/>
          <p:nvPr/>
        </p:nvSpPr>
        <p:spPr>
          <a:xfrm>
            <a:off x="1221705" y="3529384"/>
            <a:ext cx="901026" cy="156700"/>
          </a:xfrm>
          <a:prstGeom prst="roundRect">
            <a:avLst>
              <a:gd name="adj" fmla="val 50000"/>
            </a:avLst>
          </a:prstGeom>
          <a:solidFill>
            <a:schemeClr val="accent1">
              <a:lumMod val="60000"/>
              <a:lumOff val="4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ターゲットリーチ</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1567" name="図 1566">
            <a:extLst>
              <a:ext uri="{FF2B5EF4-FFF2-40B4-BE49-F238E27FC236}">
                <a16:creationId xmlns:a16="http://schemas.microsoft.com/office/drawing/2014/main" id="{367D3957-0421-C48F-8068-79FDB64391E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044216" y="3843177"/>
            <a:ext cx="684480" cy="199952"/>
          </a:xfrm>
          <a:prstGeom prst="rect">
            <a:avLst/>
          </a:prstGeom>
        </p:spPr>
      </p:pic>
      <p:pic>
        <p:nvPicPr>
          <p:cNvPr id="1568" name="Picture 2">
            <a:extLst>
              <a:ext uri="{FF2B5EF4-FFF2-40B4-BE49-F238E27FC236}">
                <a16:creationId xmlns:a16="http://schemas.microsoft.com/office/drawing/2014/main" id="{D622AA85-8F7D-FF66-C310-A0F387AFAEA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3818161" y="3859509"/>
            <a:ext cx="533065" cy="151487"/>
          </a:xfrm>
          <a:prstGeom prst="rect">
            <a:avLst/>
          </a:prstGeom>
          <a:noFill/>
          <a:extLst>
            <a:ext uri="{909E8E84-426E-40DD-AFC4-6F175D3DCCD1}">
              <a14:hiddenFill xmlns:a14="http://schemas.microsoft.com/office/drawing/2010/main">
                <a:solidFill>
                  <a:srgbClr val="FFFFFF"/>
                </a:solidFill>
              </a14:hiddenFill>
            </a:ext>
          </a:extLst>
        </p:spPr>
      </p:pic>
      <p:sp>
        <p:nvSpPr>
          <p:cNvPr id="1569" name="テキスト ボックス 1568">
            <a:extLst>
              <a:ext uri="{FF2B5EF4-FFF2-40B4-BE49-F238E27FC236}">
                <a16:creationId xmlns:a16="http://schemas.microsoft.com/office/drawing/2014/main" id="{E8093AE6-E7D3-C56F-03A3-60922A5DC389}"/>
              </a:ext>
            </a:extLst>
          </p:cNvPr>
          <p:cNvSpPr txBox="1"/>
          <p:nvPr/>
        </p:nvSpPr>
        <p:spPr>
          <a:xfrm>
            <a:off x="2219779" y="3103859"/>
            <a:ext cx="3141210" cy="316369"/>
          </a:xfrm>
          <a:prstGeom prst="rect">
            <a:avLst/>
          </a:prstGeom>
          <a:noFill/>
        </p:spPr>
        <p:txBody>
          <a:bodyPr wrap="square" rtlCol="0">
            <a:spAutoFit/>
          </a:bodyPr>
          <a:lstStyle/>
          <a:p>
            <a:pPr algn="l" defTabSz="914358" rtl="0">
              <a:defRPr/>
            </a:pPr>
            <a:r>
              <a:rPr kumimoji="1" lang="en-US" altLang="ja-JP"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PV</a:t>
            </a:r>
            <a:r>
              <a:rPr kumimoji="1" lang="ja-JP" altLang="en-US" sz="728" b="1" kern="1200" dirty="0">
                <a:solidFill>
                  <a:schemeClr val="bg1">
                    <a:lumMod val="50000"/>
                  </a:schemeClr>
                </a:solidFill>
                <a:latin typeface="游ゴシック" panose="020B0400000000000000" pitchFamily="50" charset="-128"/>
                <a:ea typeface="游ゴシック" panose="020B0400000000000000" pitchFamily="50" charset="-128"/>
                <a:cs typeface="メイリオ" pitchFamily="50" charset="-128"/>
              </a:rPr>
              <a:t>保証メニューのため、外部誘導をかける場合があります（媒体等は弊社にお任せいただきます）。</a:t>
            </a:r>
            <a:r>
              <a:rPr kumimoji="1" lang="ja-JP" altLang="en-US" sz="700" b="1" kern="1200" dirty="0">
                <a:solidFill>
                  <a:schemeClr val="bg1">
                    <a:lumMod val="50000"/>
                  </a:schemeClr>
                </a:solidFill>
                <a:latin typeface="游ゴシック" panose="020B0400000000000000" pitchFamily="50" charset="-128"/>
                <a:ea typeface="游ゴシック" panose="020B0400000000000000" pitchFamily="50" charset="-128"/>
                <a:cs typeface="+mn-cs"/>
              </a:rPr>
              <a:t>オプションでの追加誘導も可能です。</a:t>
            </a:r>
          </a:p>
        </p:txBody>
      </p:sp>
      <p:sp>
        <p:nvSpPr>
          <p:cNvPr id="1570" name="テキスト ボックス 1569">
            <a:extLst>
              <a:ext uri="{FF2B5EF4-FFF2-40B4-BE49-F238E27FC236}">
                <a16:creationId xmlns:a16="http://schemas.microsoft.com/office/drawing/2014/main" id="{85E9C748-1074-094A-4ACA-B0EE2B46D391}"/>
              </a:ext>
            </a:extLst>
          </p:cNvPr>
          <p:cNvSpPr txBox="1"/>
          <p:nvPr/>
        </p:nvSpPr>
        <p:spPr>
          <a:xfrm>
            <a:off x="1226881" y="3183488"/>
            <a:ext cx="894712" cy="156700"/>
          </a:xfrm>
          <a:prstGeom prst="roundRect">
            <a:avLst>
              <a:gd name="adj" fmla="val 50000"/>
            </a:avLst>
          </a:prstGeom>
          <a:solidFill>
            <a:schemeClr val="bg1">
              <a:lumMod val="50000"/>
            </a:schemeClr>
          </a:solidFill>
        </p:spPr>
        <p:txBody>
          <a:bodyPr wrap="none" lIns="0" tIns="35998" rIns="0" bIns="35998" rtlCol="0" anchor="ctr" anchorCtr="0">
            <a:noAutofit/>
          </a:bodyPr>
          <a:lstStyle>
            <a:defPPr>
              <a:defRPr lang="ja-JP"/>
            </a:defPPr>
            <a:lvl1pPr algn="ctr">
              <a:spcBef>
                <a:spcPts val="300"/>
              </a:spcBef>
              <a:defRPr sz="900">
                <a:solidFill>
                  <a:schemeClr val="bg1"/>
                </a:solidFill>
                <a:latin typeface="メイリオ" panose="020B0604030504040204" pitchFamily="50" charset="-128"/>
                <a:ea typeface="メイリオ" panose="020B0604030504040204" pitchFamily="50" charset="-128"/>
              </a:defRPr>
            </a:lvl1pPr>
          </a:lstStyle>
          <a:p>
            <a:pPr defTabSz="914358" rtl="0">
              <a:defRPr/>
            </a:pPr>
            <a:r>
              <a:rPr kumimoji="1" lang="ja-JP" altLang="en-US" sz="728" b="1" kern="1200">
                <a:solidFill>
                  <a:prstClr val="white"/>
                </a:solidFill>
                <a:latin typeface="游ゴシック" panose="020B0400000000000000" pitchFamily="50" charset="-128"/>
                <a:ea typeface="游ゴシック" panose="020B0400000000000000" pitchFamily="50" charset="-128"/>
                <a:cs typeface="+mn-cs"/>
              </a:rPr>
              <a:t>外部誘導</a:t>
            </a:r>
            <a:endParaRPr kumimoji="1" lang="en-US" altLang="ja-JP" sz="728" b="1" kern="1200">
              <a:solidFill>
                <a:prstClr val="white"/>
              </a:solidFill>
              <a:latin typeface="游ゴシック" panose="020B0400000000000000" pitchFamily="50" charset="-128"/>
              <a:ea typeface="游ゴシック" panose="020B0400000000000000" pitchFamily="50" charset="-128"/>
              <a:cs typeface="+mn-cs"/>
            </a:endParaRPr>
          </a:p>
        </p:txBody>
      </p:sp>
      <p:pic>
        <p:nvPicPr>
          <p:cNvPr id="1571" name="図 1570" descr="ロゴ&#10;&#10;自動的に生成された説明">
            <a:extLst>
              <a:ext uri="{FF2B5EF4-FFF2-40B4-BE49-F238E27FC236}">
                <a16:creationId xmlns:a16="http://schemas.microsoft.com/office/drawing/2014/main" id="{A880CFDE-4FBC-FCB7-43E1-A36C51D9EA3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96704" y="3467220"/>
            <a:ext cx="527224" cy="263612"/>
          </a:xfrm>
          <a:prstGeom prst="rect">
            <a:avLst/>
          </a:prstGeom>
        </p:spPr>
      </p:pic>
      <p:pic>
        <p:nvPicPr>
          <p:cNvPr id="1572" name="グラフィックス 1571">
            <a:extLst>
              <a:ext uri="{FF2B5EF4-FFF2-40B4-BE49-F238E27FC236}">
                <a16:creationId xmlns:a16="http://schemas.microsoft.com/office/drawing/2014/main" id="{154DFE77-63CF-6AD3-F198-88A04D44EA0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21135" y="3534455"/>
            <a:ext cx="556482" cy="167613"/>
          </a:xfrm>
          <a:prstGeom prst="rect">
            <a:avLst/>
          </a:prstGeom>
        </p:spPr>
      </p:pic>
      <p:grpSp>
        <p:nvGrpSpPr>
          <p:cNvPr id="1573" name="グループ化 1572">
            <a:extLst>
              <a:ext uri="{FF2B5EF4-FFF2-40B4-BE49-F238E27FC236}">
                <a16:creationId xmlns:a16="http://schemas.microsoft.com/office/drawing/2014/main" id="{08280F03-B16F-4676-4517-78A87874DCB5}"/>
              </a:ext>
            </a:extLst>
          </p:cNvPr>
          <p:cNvGrpSpPr/>
          <p:nvPr/>
        </p:nvGrpSpPr>
        <p:grpSpPr>
          <a:xfrm>
            <a:off x="2295201" y="3495604"/>
            <a:ext cx="949642" cy="195823"/>
            <a:chOff x="3191178" y="5334786"/>
            <a:chExt cx="1773034" cy="365611"/>
          </a:xfrm>
        </p:grpSpPr>
        <p:pic>
          <p:nvPicPr>
            <p:cNvPr id="1574" name="図 1573" descr="アイコン&#10;&#10;自動的に生成された説明">
              <a:extLst>
                <a:ext uri="{FF2B5EF4-FFF2-40B4-BE49-F238E27FC236}">
                  <a16:creationId xmlns:a16="http://schemas.microsoft.com/office/drawing/2014/main" id="{C7761433-EF46-FA25-39DA-381E7A61241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91178" y="5334786"/>
              <a:ext cx="365610" cy="365611"/>
            </a:xfrm>
            <a:prstGeom prst="rect">
              <a:avLst/>
            </a:prstGeom>
          </p:spPr>
        </p:pic>
        <p:pic>
          <p:nvPicPr>
            <p:cNvPr id="1576" name="図 1575" descr="挿絵, 抽象 が含まれている画像&#10;&#10;自動的に生成された説明">
              <a:extLst>
                <a:ext uri="{FF2B5EF4-FFF2-40B4-BE49-F238E27FC236}">
                  <a16:creationId xmlns:a16="http://schemas.microsoft.com/office/drawing/2014/main" id="{0FA5B21C-2FF1-429A-348F-AD1994700FF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90204" y="5417139"/>
              <a:ext cx="574008" cy="200904"/>
            </a:xfrm>
            <a:prstGeom prst="rect">
              <a:avLst/>
            </a:prstGeom>
          </p:spPr>
        </p:pic>
      </p:grpSp>
      <p:pic>
        <p:nvPicPr>
          <p:cNvPr id="1577" name="図 1576" descr="図形&#10;&#10;中程度の精度で自動的に生成された説明">
            <a:extLst>
              <a:ext uri="{FF2B5EF4-FFF2-40B4-BE49-F238E27FC236}">
                <a16:creationId xmlns:a16="http://schemas.microsoft.com/office/drawing/2014/main" id="{56A8BBDB-1674-1152-103F-B0AC8907F13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82356" y="3837971"/>
            <a:ext cx="637902" cy="196474"/>
          </a:xfrm>
          <a:prstGeom prst="rect">
            <a:avLst/>
          </a:prstGeom>
        </p:spPr>
      </p:pic>
      <p:cxnSp>
        <p:nvCxnSpPr>
          <p:cNvPr id="1578" name="直線矢印コネクタ 1577">
            <a:extLst>
              <a:ext uri="{FF2B5EF4-FFF2-40B4-BE49-F238E27FC236}">
                <a16:creationId xmlns:a16="http://schemas.microsoft.com/office/drawing/2014/main" id="{87B368AB-F64B-3F75-0457-96A4BCBFD2F6}"/>
              </a:ext>
            </a:extLst>
          </p:cNvPr>
          <p:cNvCxnSpPr>
            <a:cxnSpLocks/>
          </p:cNvCxnSpPr>
          <p:nvPr/>
        </p:nvCxnSpPr>
        <p:spPr>
          <a:xfrm>
            <a:off x="5759609" y="2046507"/>
            <a:ext cx="998213" cy="0"/>
          </a:xfrm>
          <a:prstGeom prst="straightConnector1">
            <a:avLst/>
          </a:prstGeom>
          <a:ln w="50800" cap="rnd">
            <a:solidFill>
              <a:srgbClr val="EB0083"/>
            </a:solidFill>
            <a:prstDash val="sysDot"/>
            <a:round/>
            <a:tailEnd type="triangle" w="med" len="med"/>
          </a:ln>
        </p:spPr>
        <p:style>
          <a:lnRef idx="1">
            <a:schemeClr val="accent1"/>
          </a:lnRef>
          <a:fillRef idx="0">
            <a:schemeClr val="accent1"/>
          </a:fillRef>
          <a:effectRef idx="0">
            <a:schemeClr val="accent1"/>
          </a:effectRef>
          <a:fontRef idx="minor">
            <a:schemeClr val="tx1"/>
          </a:fontRef>
        </p:style>
      </p:cxnSp>
      <p:grpSp>
        <p:nvGrpSpPr>
          <p:cNvPr id="1579" name="グループ化 1578">
            <a:extLst>
              <a:ext uri="{FF2B5EF4-FFF2-40B4-BE49-F238E27FC236}">
                <a16:creationId xmlns:a16="http://schemas.microsoft.com/office/drawing/2014/main" id="{48DFB3AD-5B42-FE8A-D23D-11DA0E9DC3C7}"/>
              </a:ext>
            </a:extLst>
          </p:cNvPr>
          <p:cNvGrpSpPr>
            <a:grpSpLocks noChangeAspect="1"/>
          </p:cNvGrpSpPr>
          <p:nvPr/>
        </p:nvGrpSpPr>
        <p:grpSpPr>
          <a:xfrm>
            <a:off x="9508895" y="1499288"/>
            <a:ext cx="1758801" cy="963045"/>
            <a:chOff x="-161666" y="2365305"/>
            <a:chExt cx="7062362" cy="3867053"/>
          </a:xfrm>
        </p:grpSpPr>
        <p:grpSp>
          <p:nvGrpSpPr>
            <p:cNvPr id="1580" name="グループ化 1579">
              <a:extLst>
                <a:ext uri="{FF2B5EF4-FFF2-40B4-BE49-F238E27FC236}">
                  <a16:creationId xmlns:a16="http://schemas.microsoft.com/office/drawing/2014/main" id="{FBC47CC8-4E5F-1D50-D454-DBC8C666CDEE}"/>
                </a:ext>
              </a:extLst>
            </p:cNvPr>
            <p:cNvGrpSpPr/>
            <p:nvPr/>
          </p:nvGrpSpPr>
          <p:grpSpPr>
            <a:xfrm>
              <a:off x="-161666" y="2365305"/>
              <a:ext cx="6600987" cy="3867053"/>
              <a:chOff x="-161666" y="2365305"/>
              <a:chExt cx="6600987" cy="3867053"/>
            </a:xfrm>
          </p:grpSpPr>
          <p:grpSp>
            <p:nvGrpSpPr>
              <p:cNvPr id="1614" name="グループ化 1613">
                <a:extLst>
                  <a:ext uri="{FF2B5EF4-FFF2-40B4-BE49-F238E27FC236}">
                    <a16:creationId xmlns:a16="http://schemas.microsoft.com/office/drawing/2014/main" id="{6719E36B-4612-F45C-641E-D34716EB3A16}"/>
                  </a:ext>
                </a:extLst>
              </p:cNvPr>
              <p:cNvGrpSpPr/>
              <p:nvPr/>
            </p:nvGrpSpPr>
            <p:grpSpPr>
              <a:xfrm>
                <a:off x="-161666" y="2365305"/>
                <a:ext cx="6600987" cy="3867053"/>
                <a:chOff x="-161666" y="2365305"/>
                <a:chExt cx="6600987" cy="3867053"/>
              </a:xfrm>
            </p:grpSpPr>
            <p:sp>
              <p:nvSpPr>
                <p:cNvPr id="1648" name="フリーフォーム 362">
                  <a:extLst>
                    <a:ext uri="{FF2B5EF4-FFF2-40B4-BE49-F238E27FC236}">
                      <a16:creationId xmlns:a16="http://schemas.microsoft.com/office/drawing/2014/main" id="{50300B01-3587-D713-CE67-83737564549F}"/>
                    </a:ext>
                  </a:extLst>
                </p:cNvPr>
                <p:cNvSpPr/>
                <p:nvPr/>
              </p:nvSpPr>
              <p:spPr>
                <a:xfrm>
                  <a:off x="454229" y="2365305"/>
                  <a:ext cx="5369194" cy="3676617"/>
                </a:xfrm>
                <a:custGeom>
                  <a:avLst/>
                  <a:gdLst>
                    <a:gd name="connsiteX0" fmla="*/ 179493 w 6074735"/>
                    <a:gd name="connsiteY0" fmla="*/ 0 h 4055131"/>
                    <a:gd name="connsiteX1" fmla="*/ 5895242 w 6074735"/>
                    <a:gd name="connsiteY1" fmla="*/ 0 h 4055131"/>
                    <a:gd name="connsiteX2" fmla="*/ 6074735 w 6074735"/>
                    <a:gd name="connsiteY2" fmla="*/ 179493 h 4055131"/>
                    <a:gd name="connsiteX3" fmla="*/ 6074735 w 6074735"/>
                    <a:gd name="connsiteY3" fmla="*/ 3960117 h 4055131"/>
                    <a:gd name="connsiteX4" fmla="*/ 6060629 w 6074735"/>
                    <a:gd name="connsiteY4" fmla="*/ 4029984 h 4055131"/>
                    <a:gd name="connsiteX5" fmla="*/ 6043675 w 6074735"/>
                    <a:gd name="connsiteY5" fmla="*/ 4055131 h 4055131"/>
                    <a:gd name="connsiteX6" fmla="*/ 31061 w 6074735"/>
                    <a:gd name="connsiteY6" fmla="*/ 4055131 h 4055131"/>
                    <a:gd name="connsiteX7" fmla="*/ 14106 w 6074735"/>
                    <a:gd name="connsiteY7" fmla="*/ 4029984 h 4055131"/>
                    <a:gd name="connsiteX8" fmla="*/ 0 w 6074735"/>
                    <a:gd name="connsiteY8" fmla="*/ 3960117 h 4055131"/>
                    <a:gd name="connsiteX9" fmla="*/ 0 w 6074735"/>
                    <a:gd name="connsiteY9" fmla="*/ 179493 h 4055131"/>
                    <a:gd name="connsiteX10" fmla="*/ 179493 w 6074735"/>
                    <a:gd name="connsiteY10" fmla="*/ 0 h 40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4735" h="4055131">
                      <a:moveTo>
                        <a:pt x="179493" y="0"/>
                      </a:moveTo>
                      <a:lnTo>
                        <a:pt x="5895242" y="0"/>
                      </a:lnTo>
                      <a:cubicBezTo>
                        <a:pt x="5994373" y="0"/>
                        <a:pt x="6074735" y="80362"/>
                        <a:pt x="6074735" y="179493"/>
                      </a:cubicBezTo>
                      <a:lnTo>
                        <a:pt x="6074735" y="3960117"/>
                      </a:lnTo>
                      <a:cubicBezTo>
                        <a:pt x="6074735" y="3984900"/>
                        <a:pt x="6069712" y="4008510"/>
                        <a:pt x="6060629" y="4029984"/>
                      </a:cubicBezTo>
                      <a:lnTo>
                        <a:pt x="6043675" y="4055131"/>
                      </a:lnTo>
                      <a:lnTo>
                        <a:pt x="31061" y="4055131"/>
                      </a:lnTo>
                      <a:lnTo>
                        <a:pt x="14106" y="4029984"/>
                      </a:lnTo>
                      <a:cubicBezTo>
                        <a:pt x="5023" y="4008510"/>
                        <a:pt x="0" y="3984900"/>
                        <a:pt x="0" y="3960117"/>
                      </a:cubicBezTo>
                      <a:lnTo>
                        <a:pt x="0" y="179493"/>
                      </a:lnTo>
                      <a:cubicBezTo>
                        <a:pt x="0" y="80362"/>
                        <a:pt x="80362" y="0"/>
                        <a:pt x="179493" y="0"/>
                      </a:cubicBez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9" name="フリーフォーム 363">
                  <a:extLst>
                    <a:ext uri="{FF2B5EF4-FFF2-40B4-BE49-F238E27FC236}">
                      <a16:creationId xmlns:a16="http://schemas.microsoft.com/office/drawing/2014/main" id="{FC2D3A94-7E72-974A-E5D0-7B74C02E0079}"/>
                    </a:ext>
                  </a:extLst>
                </p:cNvPr>
                <p:cNvSpPr/>
                <p:nvPr/>
              </p:nvSpPr>
              <p:spPr>
                <a:xfrm>
                  <a:off x="-143368" y="6162212"/>
                  <a:ext cx="6564392" cy="70146"/>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50" name="フリーフォーム 364">
                  <a:extLst>
                    <a:ext uri="{FF2B5EF4-FFF2-40B4-BE49-F238E27FC236}">
                      <a16:creationId xmlns:a16="http://schemas.microsoft.com/office/drawing/2014/main" id="{8BA74817-322D-6F71-92CA-A31C7AC0CD1C}"/>
                    </a:ext>
                  </a:extLst>
                </p:cNvPr>
                <p:cNvSpPr/>
                <p:nvPr/>
              </p:nvSpPr>
              <p:spPr>
                <a:xfrm>
                  <a:off x="-161666" y="6041920"/>
                  <a:ext cx="6600987" cy="121593"/>
                </a:xfrm>
                <a:custGeom>
                  <a:avLst/>
                  <a:gdLst>
                    <a:gd name="connsiteX0" fmla="*/ 0 w 7468392"/>
                    <a:gd name="connsiteY0" fmla="*/ 0 h 134111"/>
                    <a:gd name="connsiteX1" fmla="*/ 7468392 w 7468392"/>
                    <a:gd name="connsiteY1" fmla="*/ 0 h 134111"/>
                    <a:gd name="connsiteX2" fmla="*/ 7468392 w 7468392"/>
                    <a:gd name="connsiteY2" fmla="*/ 112034 h 134111"/>
                    <a:gd name="connsiteX3" fmla="*/ 7455478 w 7468392"/>
                    <a:gd name="connsiteY3" fmla="*/ 127685 h 134111"/>
                    <a:gd name="connsiteX4" fmla="*/ 7447690 w 7468392"/>
                    <a:gd name="connsiteY4" fmla="*/ 134111 h 134111"/>
                    <a:gd name="connsiteX5" fmla="*/ 20702 w 7468392"/>
                    <a:gd name="connsiteY5" fmla="*/ 134111 h 134111"/>
                    <a:gd name="connsiteX6" fmla="*/ 12914 w 7468392"/>
                    <a:gd name="connsiteY6" fmla="*/ 127685 h 134111"/>
                    <a:gd name="connsiteX7" fmla="*/ 0 w 7468392"/>
                    <a:gd name="connsiteY7" fmla="*/ 112034 h 134111"/>
                    <a:gd name="connsiteX8" fmla="*/ 0 w 7468392"/>
                    <a:gd name="connsiteY8" fmla="*/ 0 h 13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8392" h="134111">
                      <a:moveTo>
                        <a:pt x="0" y="0"/>
                      </a:moveTo>
                      <a:lnTo>
                        <a:pt x="7468392" y="0"/>
                      </a:lnTo>
                      <a:lnTo>
                        <a:pt x="7468392" y="112034"/>
                      </a:lnTo>
                      <a:lnTo>
                        <a:pt x="7455478" y="127685"/>
                      </a:lnTo>
                      <a:lnTo>
                        <a:pt x="7447690" y="134111"/>
                      </a:lnTo>
                      <a:lnTo>
                        <a:pt x="20702" y="134111"/>
                      </a:lnTo>
                      <a:lnTo>
                        <a:pt x="12914" y="127685"/>
                      </a:lnTo>
                      <a:lnTo>
                        <a:pt x="0" y="112034"/>
                      </a:ln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51" name="フリーフォーム 365">
                  <a:extLst>
                    <a:ext uri="{FF2B5EF4-FFF2-40B4-BE49-F238E27FC236}">
                      <a16:creationId xmlns:a16="http://schemas.microsoft.com/office/drawing/2014/main" id="{93260B21-1ED3-164A-C3D9-2336EED6CBD6}"/>
                    </a:ext>
                  </a:extLst>
                </p:cNvPr>
                <p:cNvSpPr/>
                <p:nvPr/>
              </p:nvSpPr>
              <p:spPr>
                <a:xfrm>
                  <a:off x="2673730" y="6041922"/>
                  <a:ext cx="930195" cy="59657"/>
                </a:xfrm>
                <a:custGeom>
                  <a:avLst/>
                  <a:gdLst>
                    <a:gd name="connsiteX0" fmla="*/ 0 w 7426988"/>
                    <a:gd name="connsiteY0" fmla="*/ 0 h 77369"/>
                    <a:gd name="connsiteX1" fmla="*/ 7426988 w 7426988"/>
                    <a:gd name="connsiteY1" fmla="*/ 0 h 77369"/>
                    <a:gd name="connsiteX2" fmla="*/ 7392435 w 7426988"/>
                    <a:gd name="connsiteY2" fmla="*/ 28509 h 77369"/>
                    <a:gd name="connsiteX3" fmla="*/ 7232477 w 7426988"/>
                    <a:gd name="connsiteY3" fmla="*/ 77369 h 77369"/>
                    <a:gd name="connsiteX4" fmla="*/ 194511 w 7426988"/>
                    <a:gd name="connsiteY4" fmla="*/ 77369 h 77369"/>
                    <a:gd name="connsiteX5" fmla="*/ 34553 w 7426988"/>
                    <a:gd name="connsiteY5" fmla="*/ 28509 h 77369"/>
                    <a:gd name="connsiteX6" fmla="*/ 0 w 7426988"/>
                    <a:gd name="connsiteY6" fmla="*/ 0 h 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988" h="77369">
                      <a:moveTo>
                        <a:pt x="0" y="0"/>
                      </a:moveTo>
                      <a:lnTo>
                        <a:pt x="7426988" y="0"/>
                      </a:lnTo>
                      <a:lnTo>
                        <a:pt x="7392435" y="28509"/>
                      </a:lnTo>
                      <a:cubicBezTo>
                        <a:pt x="7346774" y="59357"/>
                        <a:pt x="7291729" y="77369"/>
                        <a:pt x="7232477" y="77369"/>
                      </a:cubicBezTo>
                      <a:lnTo>
                        <a:pt x="194511" y="77369"/>
                      </a:lnTo>
                      <a:cubicBezTo>
                        <a:pt x="135259" y="77369"/>
                        <a:pt x="80214" y="59357"/>
                        <a:pt x="34553" y="28509"/>
                      </a:cubicBezTo>
                      <a:lnTo>
                        <a:pt x="0" y="0"/>
                      </a:lnTo>
                      <a:close/>
                    </a:path>
                  </a:pathLst>
                </a:cu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52" name="正方形/長方形 1651">
                  <a:extLst>
                    <a:ext uri="{FF2B5EF4-FFF2-40B4-BE49-F238E27FC236}">
                      <a16:creationId xmlns:a16="http://schemas.microsoft.com/office/drawing/2014/main" id="{BDCD19E7-F4FD-E5D4-5D0E-2A2B9904B07F}"/>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615" name="グループ化 1614">
                <a:extLst>
                  <a:ext uri="{FF2B5EF4-FFF2-40B4-BE49-F238E27FC236}">
                    <a16:creationId xmlns:a16="http://schemas.microsoft.com/office/drawing/2014/main" id="{B4D72621-F1F0-46EA-584B-B3427C08B9AE}"/>
                  </a:ext>
                </a:extLst>
              </p:cNvPr>
              <p:cNvGrpSpPr/>
              <p:nvPr/>
            </p:nvGrpSpPr>
            <p:grpSpPr>
              <a:xfrm>
                <a:off x="634637" y="2584616"/>
                <a:ext cx="5008381" cy="3212526"/>
                <a:chOff x="634637" y="2584616"/>
                <a:chExt cx="5008381" cy="3212526"/>
              </a:xfrm>
            </p:grpSpPr>
            <p:sp>
              <p:nvSpPr>
                <p:cNvPr id="1616" name="正方形/長方形 1615">
                  <a:extLst>
                    <a:ext uri="{FF2B5EF4-FFF2-40B4-BE49-F238E27FC236}">
                      <a16:creationId xmlns:a16="http://schemas.microsoft.com/office/drawing/2014/main" id="{0B2F4570-70D9-9EDD-EA92-D89D70BFB477}"/>
                    </a:ext>
                  </a:extLst>
                </p:cNvPr>
                <p:cNvSpPr/>
                <p:nvPr/>
              </p:nvSpPr>
              <p:spPr>
                <a:xfrm>
                  <a:off x="634638" y="2587721"/>
                  <a:ext cx="5008380" cy="3209421"/>
                </a:xfrm>
                <a:prstGeom prst="rect">
                  <a:avLst/>
                </a:prstGeom>
                <a:solidFill>
                  <a:schemeClr val="bg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7" name="角丸四角形 331">
                  <a:extLst>
                    <a:ext uri="{FF2B5EF4-FFF2-40B4-BE49-F238E27FC236}">
                      <a16:creationId xmlns:a16="http://schemas.microsoft.com/office/drawing/2014/main" id="{EEF08D17-5DB9-4412-0C17-0CD6D9C399D8}"/>
                    </a:ext>
                  </a:extLst>
                </p:cNvPr>
                <p:cNvSpPr/>
                <p:nvPr/>
              </p:nvSpPr>
              <p:spPr>
                <a:xfrm>
                  <a:off x="911401" y="28795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8" name="正方形/長方形 1617">
                  <a:extLst>
                    <a:ext uri="{FF2B5EF4-FFF2-40B4-BE49-F238E27FC236}">
                      <a16:creationId xmlns:a16="http://schemas.microsoft.com/office/drawing/2014/main" id="{F163E095-08FE-FE69-0CD5-7B83DA11C07B}"/>
                    </a:ext>
                  </a:extLst>
                </p:cNvPr>
                <p:cNvSpPr/>
                <p:nvPr/>
              </p:nvSpPr>
              <p:spPr>
                <a:xfrm flipV="1">
                  <a:off x="906773" y="28070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619" name="グループ化 1618">
                  <a:extLst>
                    <a:ext uri="{FF2B5EF4-FFF2-40B4-BE49-F238E27FC236}">
                      <a16:creationId xmlns:a16="http://schemas.microsoft.com/office/drawing/2014/main" id="{0B94E1BE-5F69-EBE8-3FF9-93313283989E}"/>
                    </a:ext>
                  </a:extLst>
                </p:cNvPr>
                <p:cNvGrpSpPr/>
                <p:nvPr/>
              </p:nvGrpSpPr>
              <p:grpSpPr>
                <a:xfrm>
                  <a:off x="5275532" y="2888046"/>
                  <a:ext cx="200695" cy="197638"/>
                  <a:chOff x="5618772" y="1633827"/>
                  <a:chExt cx="180000" cy="165940"/>
                </a:xfrm>
                <a:solidFill>
                  <a:schemeClr val="bg1">
                    <a:lumMod val="85000"/>
                  </a:schemeClr>
                </a:solidFill>
              </p:grpSpPr>
              <p:sp>
                <p:nvSpPr>
                  <p:cNvPr id="1645" name="正方形/長方形 1644">
                    <a:extLst>
                      <a:ext uri="{FF2B5EF4-FFF2-40B4-BE49-F238E27FC236}">
                        <a16:creationId xmlns:a16="http://schemas.microsoft.com/office/drawing/2014/main" id="{AF17E04C-9E48-2FD0-3656-AE9FC3AF661C}"/>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6" name="正方形/長方形 1645">
                    <a:extLst>
                      <a:ext uri="{FF2B5EF4-FFF2-40B4-BE49-F238E27FC236}">
                        <a16:creationId xmlns:a16="http://schemas.microsoft.com/office/drawing/2014/main" id="{E8316D7B-B349-0BA4-8832-D4D0947E5D18}"/>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7" name="正方形/長方形 1646">
                    <a:extLst>
                      <a:ext uri="{FF2B5EF4-FFF2-40B4-BE49-F238E27FC236}">
                        <a16:creationId xmlns:a16="http://schemas.microsoft.com/office/drawing/2014/main" id="{374AD216-ECBF-EA2F-D2F6-D6AED0BB606E}"/>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620" name="正方形/長方形 1619">
                  <a:extLst>
                    <a:ext uri="{FF2B5EF4-FFF2-40B4-BE49-F238E27FC236}">
                      <a16:creationId xmlns:a16="http://schemas.microsoft.com/office/drawing/2014/main" id="{AE9D9322-D25C-B14D-C787-1A1777775D53}"/>
                    </a:ext>
                  </a:extLst>
                </p:cNvPr>
                <p:cNvSpPr/>
                <p:nvPr/>
              </p:nvSpPr>
              <p:spPr>
                <a:xfrm>
                  <a:off x="634638" y="3163412"/>
                  <a:ext cx="5008380" cy="2242788"/>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621" name="グループ化 1620">
                  <a:extLst>
                    <a:ext uri="{FF2B5EF4-FFF2-40B4-BE49-F238E27FC236}">
                      <a16:creationId xmlns:a16="http://schemas.microsoft.com/office/drawing/2014/main" id="{0113BD3A-1250-69B9-34E2-B44D6BCFD52D}"/>
                    </a:ext>
                  </a:extLst>
                </p:cNvPr>
                <p:cNvGrpSpPr/>
                <p:nvPr/>
              </p:nvGrpSpPr>
              <p:grpSpPr>
                <a:xfrm>
                  <a:off x="3216837" y="3044510"/>
                  <a:ext cx="1791663" cy="41174"/>
                  <a:chOff x="3216837" y="3044510"/>
                  <a:chExt cx="1791663" cy="41174"/>
                </a:xfrm>
              </p:grpSpPr>
              <p:sp>
                <p:nvSpPr>
                  <p:cNvPr id="1641" name="正方形/長方形 1640">
                    <a:extLst>
                      <a:ext uri="{FF2B5EF4-FFF2-40B4-BE49-F238E27FC236}">
                        <a16:creationId xmlns:a16="http://schemas.microsoft.com/office/drawing/2014/main" id="{E42C9F97-6BDC-E254-929E-587C1C3E4A6E}"/>
                      </a:ext>
                    </a:extLst>
                  </p:cNvPr>
                  <p:cNvSpPr/>
                  <p:nvPr/>
                </p:nvSpPr>
                <p:spPr>
                  <a:xfrm>
                    <a:off x="3682058"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2" name="正方形/長方形 1641">
                    <a:extLst>
                      <a:ext uri="{FF2B5EF4-FFF2-40B4-BE49-F238E27FC236}">
                        <a16:creationId xmlns:a16="http://schemas.microsoft.com/office/drawing/2014/main" id="{C3749D1B-9125-3068-B60A-8F3090493E2C}"/>
                      </a:ext>
                    </a:extLst>
                  </p:cNvPr>
                  <p:cNvSpPr/>
                  <p:nvPr/>
                </p:nvSpPr>
                <p:spPr>
                  <a:xfrm>
                    <a:off x="4147279"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3" name="正方形/長方形 1642">
                    <a:extLst>
                      <a:ext uri="{FF2B5EF4-FFF2-40B4-BE49-F238E27FC236}">
                        <a16:creationId xmlns:a16="http://schemas.microsoft.com/office/drawing/2014/main" id="{A313BE01-05D0-DEDA-BD7E-EDBE5B1D022E}"/>
                      </a:ext>
                    </a:extLst>
                  </p:cNvPr>
                  <p:cNvSpPr/>
                  <p:nvPr/>
                </p:nvSpPr>
                <p:spPr>
                  <a:xfrm>
                    <a:off x="4612500"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44" name="正方形/長方形 1643">
                    <a:extLst>
                      <a:ext uri="{FF2B5EF4-FFF2-40B4-BE49-F238E27FC236}">
                        <a16:creationId xmlns:a16="http://schemas.microsoft.com/office/drawing/2014/main" id="{C02FD0AC-0133-79CB-F2F7-92ACFC57E9C0}"/>
                      </a:ext>
                    </a:extLst>
                  </p:cNvPr>
                  <p:cNvSpPr/>
                  <p:nvPr/>
                </p:nvSpPr>
                <p:spPr>
                  <a:xfrm>
                    <a:off x="3216837" y="3044510"/>
                    <a:ext cx="396000"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622" name="正方形/長方形 1621">
                  <a:extLst>
                    <a:ext uri="{FF2B5EF4-FFF2-40B4-BE49-F238E27FC236}">
                      <a16:creationId xmlns:a16="http://schemas.microsoft.com/office/drawing/2014/main" id="{375C221E-BF5F-2860-B5BB-7AF20D47D17E}"/>
                    </a:ext>
                  </a:extLst>
                </p:cNvPr>
                <p:cNvSpPr/>
                <p:nvPr/>
              </p:nvSpPr>
              <p:spPr>
                <a:xfrm>
                  <a:off x="907230" y="5496621"/>
                  <a:ext cx="3705270"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23" name="正方形/長方形 1622">
                  <a:extLst>
                    <a:ext uri="{FF2B5EF4-FFF2-40B4-BE49-F238E27FC236}">
                      <a16:creationId xmlns:a16="http://schemas.microsoft.com/office/drawing/2014/main" id="{2AF2BDE0-BC8C-D99C-3534-4C07E03C28CD}"/>
                    </a:ext>
                  </a:extLst>
                </p:cNvPr>
                <p:cNvSpPr/>
                <p:nvPr/>
              </p:nvSpPr>
              <p:spPr>
                <a:xfrm>
                  <a:off x="907222" y="5618318"/>
                  <a:ext cx="2847338" cy="798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24" name="正方形/長方形 1623">
                  <a:extLst>
                    <a:ext uri="{FF2B5EF4-FFF2-40B4-BE49-F238E27FC236}">
                      <a16:creationId xmlns:a16="http://schemas.microsoft.com/office/drawing/2014/main" id="{F99FD85A-5289-0371-7B96-C4A3A5DC624D}"/>
                    </a:ext>
                  </a:extLst>
                </p:cNvPr>
                <p:cNvSpPr/>
                <p:nvPr/>
              </p:nvSpPr>
              <p:spPr>
                <a:xfrm>
                  <a:off x="634637" y="2584616"/>
                  <a:ext cx="5008381" cy="3209421"/>
                </a:xfrm>
                <a:prstGeom prst="rect">
                  <a:avLst/>
                </a:prstGeom>
                <a:noFill/>
                <a:ln w="6350" cap="rnd">
                  <a:solidFill>
                    <a:srgbClr val="89898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625" name="グループ化 1624">
                  <a:extLst>
                    <a:ext uri="{FF2B5EF4-FFF2-40B4-BE49-F238E27FC236}">
                      <a16:creationId xmlns:a16="http://schemas.microsoft.com/office/drawing/2014/main" id="{F0AEB331-6F3A-E786-1536-CFF1D16FA0D8}"/>
                    </a:ext>
                  </a:extLst>
                </p:cNvPr>
                <p:cNvGrpSpPr/>
                <p:nvPr/>
              </p:nvGrpSpPr>
              <p:grpSpPr>
                <a:xfrm>
                  <a:off x="2679551" y="5250138"/>
                  <a:ext cx="918554" cy="79582"/>
                  <a:chOff x="2512794" y="5250138"/>
                  <a:chExt cx="918554" cy="79582"/>
                </a:xfrm>
              </p:grpSpPr>
              <p:sp>
                <p:nvSpPr>
                  <p:cNvPr id="1633" name="円/楕円 347">
                    <a:extLst>
                      <a:ext uri="{FF2B5EF4-FFF2-40B4-BE49-F238E27FC236}">
                        <a16:creationId xmlns:a16="http://schemas.microsoft.com/office/drawing/2014/main" id="{5D6B9B0F-BBCD-8F50-7E4D-BA6FA6B41B47}"/>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4" name="円/楕円 348">
                    <a:extLst>
                      <a:ext uri="{FF2B5EF4-FFF2-40B4-BE49-F238E27FC236}">
                        <a16:creationId xmlns:a16="http://schemas.microsoft.com/office/drawing/2014/main" id="{3A8B7E83-6DFC-405E-58AC-594ADF65286C}"/>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5" name="円/楕円 349">
                    <a:extLst>
                      <a:ext uri="{FF2B5EF4-FFF2-40B4-BE49-F238E27FC236}">
                        <a16:creationId xmlns:a16="http://schemas.microsoft.com/office/drawing/2014/main" id="{FE17FA57-F0CF-1969-2EFE-6457869450C9}"/>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6" name="円/楕円 350">
                    <a:extLst>
                      <a:ext uri="{FF2B5EF4-FFF2-40B4-BE49-F238E27FC236}">
                        <a16:creationId xmlns:a16="http://schemas.microsoft.com/office/drawing/2014/main" id="{69B3D2D1-A845-E021-B025-16504ACAE62A}"/>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7" name="円/楕円 351">
                    <a:extLst>
                      <a:ext uri="{FF2B5EF4-FFF2-40B4-BE49-F238E27FC236}">
                        <a16:creationId xmlns:a16="http://schemas.microsoft.com/office/drawing/2014/main" id="{02B93E7A-1915-FA47-C477-AB55C51CA67A}"/>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8" name="円/楕円 352">
                    <a:extLst>
                      <a:ext uri="{FF2B5EF4-FFF2-40B4-BE49-F238E27FC236}">
                        <a16:creationId xmlns:a16="http://schemas.microsoft.com/office/drawing/2014/main" id="{B5C41E54-491F-A051-412A-2E82F52723B0}"/>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39" name="フリーフォーム 353">
                    <a:extLst>
                      <a:ext uri="{FF2B5EF4-FFF2-40B4-BE49-F238E27FC236}">
                        <a16:creationId xmlns:a16="http://schemas.microsoft.com/office/drawing/2014/main" id="{704BE037-D82A-0196-CD6F-9447634BA061}"/>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40" name="フリーフォーム 354">
                    <a:extLst>
                      <a:ext uri="{FF2B5EF4-FFF2-40B4-BE49-F238E27FC236}">
                        <a16:creationId xmlns:a16="http://schemas.microsoft.com/office/drawing/2014/main" id="{E36215B1-9B58-18F2-F5E4-8D75D5F9F1AD}"/>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626" name="グループ化 1625">
                  <a:extLst>
                    <a:ext uri="{FF2B5EF4-FFF2-40B4-BE49-F238E27FC236}">
                      <a16:creationId xmlns:a16="http://schemas.microsoft.com/office/drawing/2014/main" id="{7B4532C6-6448-550D-805D-66965D46A45E}"/>
                    </a:ext>
                  </a:extLst>
                </p:cNvPr>
                <p:cNvGrpSpPr/>
                <p:nvPr/>
              </p:nvGrpSpPr>
              <p:grpSpPr>
                <a:xfrm>
                  <a:off x="1268669" y="3476758"/>
                  <a:ext cx="3740318" cy="1616096"/>
                  <a:chOff x="1192009" y="3418939"/>
                  <a:chExt cx="3740318" cy="1616096"/>
                </a:xfrm>
              </p:grpSpPr>
              <p:grpSp>
                <p:nvGrpSpPr>
                  <p:cNvPr id="1627" name="グループ化 1626">
                    <a:extLst>
                      <a:ext uri="{FF2B5EF4-FFF2-40B4-BE49-F238E27FC236}">
                        <a16:creationId xmlns:a16="http://schemas.microsoft.com/office/drawing/2014/main" id="{37C72C7A-50DA-6C45-EFA7-668A9A3B08AF}"/>
                      </a:ext>
                    </a:extLst>
                  </p:cNvPr>
                  <p:cNvGrpSpPr/>
                  <p:nvPr/>
                </p:nvGrpSpPr>
                <p:grpSpPr>
                  <a:xfrm>
                    <a:off x="1192009" y="3418939"/>
                    <a:ext cx="979386" cy="927618"/>
                    <a:chOff x="1075829" y="3395202"/>
                    <a:chExt cx="979386" cy="927618"/>
                  </a:xfrm>
                </p:grpSpPr>
                <p:cxnSp>
                  <p:nvCxnSpPr>
                    <p:cNvPr id="1631" name="直線コネクタ 1630">
                      <a:extLst>
                        <a:ext uri="{FF2B5EF4-FFF2-40B4-BE49-F238E27FC236}">
                          <a16:creationId xmlns:a16="http://schemas.microsoft.com/office/drawing/2014/main" id="{7181007B-557B-BF81-514F-BF9797FB7C6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2" name="直線コネクタ 1631">
                      <a:extLst>
                        <a:ext uri="{FF2B5EF4-FFF2-40B4-BE49-F238E27FC236}">
                          <a16:creationId xmlns:a16="http://schemas.microsoft.com/office/drawing/2014/main" id="{AE904674-13FC-9043-5984-921E24C5ED53}"/>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628" name="グループ化 1627">
                    <a:extLst>
                      <a:ext uri="{FF2B5EF4-FFF2-40B4-BE49-F238E27FC236}">
                        <a16:creationId xmlns:a16="http://schemas.microsoft.com/office/drawing/2014/main" id="{B59C0E8A-5F18-D905-AF40-57A2DC60827F}"/>
                      </a:ext>
                    </a:extLst>
                  </p:cNvPr>
                  <p:cNvGrpSpPr/>
                  <p:nvPr/>
                </p:nvGrpSpPr>
                <p:grpSpPr>
                  <a:xfrm flipH="1" flipV="1">
                    <a:off x="3952941" y="4107417"/>
                    <a:ext cx="979386" cy="927618"/>
                    <a:chOff x="1075829" y="3395202"/>
                    <a:chExt cx="979386" cy="927618"/>
                  </a:xfrm>
                </p:grpSpPr>
                <p:cxnSp>
                  <p:nvCxnSpPr>
                    <p:cNvPr id="1629" name="直線コネクタ 1628">
                      <a:extLst>
                        <a:ext uri="{FF2B5EF4-FFF2-40B4-BE49-F238E27FC236}">
                          <a16:creationId xmlns:a16="http://schemas.microsoft.com/office/drawing/2014/main" id="{EF0F486C-4FBC-1643-9861-F4889E1693D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0" name="直線コネクタ 1629">
                      <a:extLst>
                        <a:ext uri="{FF2B5EF4-FFF2-40B4-BE49-F238E27FC236}">
                          <a16:creationId xmlns:a16="http://schemas.microsoft.com/office/drawing/2014/main" id="{E5FE5858-C5A6-5F0C-AAAF-E1BF5FED359A}"/>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81" name="グループ化 1580">
              <a:extLst>
                <a:ext uri="{FF2B5EF4-FFF2-40B4-BE49-F238E27FC236}">
                  <a16:creationId xmlns:a16="http://schemas.microsoft.com/office/drawing/2014/main" id="{91485600-49BA-60BC-D744-783FD2742506}"/>
                </a:ext>
              </a:extLst>
            </p:cNvPr>
            <p:cNvGrpSpPr/>
            <p:nvPr/>
          </p:nvGrpSpPr>
          <p:grpSpPr>
            <a:xfrm>
              <a:off x="5424432" y="3305078"/>
              <a:ext cx="1476264" cy="2927280"/>
              <a:chOff x="5424432" y="3305078"/>
              <a:chExt cx="1476264" cy="2927280"/>
            </a:xfrm>
          </p:grpSpPr>
          <p:sp>
            <p:nvSpPr>
              <p:cNvPr id="1582" name="角丸四角形 296">
                <a:extLst>
                  <a:ext uri="{FF2B5EF4-FFF2-40B4-BE49-F238E27FC236}">
                    <a16:creationId xmlns:a16="http://schemas.microsoft.com/office/drawing/2014/main" id="{26CE7165-C7CC-4051-64EC-7CE3C59A83C4}"/>
                  </a:ext>
                </a:extLst>
              </p:cNvPr>
              <p:cNvSpPr/>
              <p:nvPr/>
            </p:nvSpPr>
            <p:spPr>
              <a:xfrm>
                <a:off x="5476227" y="3395202"/>
                <a:ext cx="1372677" cy="2747030"/>
              </a:xfrm>
              <a:prstGeom prst="roundRect">
                <a:avLst>
                  <a:gd name="adj" fmla="val 75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83" name="グループ化 1582">
                <a:extLst>
                  <a:ext uri="{FF2B5EF4-FFF2-40B4-BE49-F238E27FC236}">
                    <a16:creationId xmlns:a16="http://schemas.microsoft.com/office/drawing/2014/main" id="{E3507DE5-FD49-DA22-8F50-6E517290CDAF}"/>
                  </a:ext>
                </a:extLst>
              </p:cNvPr>
              <p:cNvGrpSpPr/>
              <p:nvPr/>
            </p:nvGrpSpPr>
            <p:grpSpPr>
              <a:xfrm>
                <a:off x="5583361" y="3609349"/>
                <a:ext cx="1165074" cy="2417177"/>
                <a:chOff x="5583361" y="3521550"/>
                <a:chExt cx="1165074" cy="2417177"/>
              </a:xfrm>
            </p:grpSpPr>
            <p:sp>
              <p:nvSpPr>
                <p:cNvPr id="1585" name="フリーフォーム 299">
                  <a:extLst>
                    <a:ext uri="{FF2B5EF4-FFF2-40B4-BE49-F238E27FC236}">
                      <a16:creationId xmlns:a16="http://schemas.microsoft.com/office/drawing/2014/main" id="{D5F73415-B46D-35EA-2011-24C8B666EC43}"/>
                    </a:ext>
                  </a:extLst>
                </p:cNvPr>
                <p:cNvSpPr/>
                <p:nvPr/>
              </p:nvSpPr>
              <p:spPr>
                <a:xfrm>
                  <a:off x="6004707" y="5499398"/>
                  <a:ext cx="13851" cy="15152"/>
                </a:xfrm>
                <a:custGeom>
                  <a:avLst/>
                  <a:gdLst>
                    <a:gd name="connsiteX0" fmla="*/ 0 w 20702"/>
                    <a:gd name="connsiteY0" fmla="*/ 0 h 22077"/>
                    <a:gd name="connsiteX1" fmla="*/ 12914 w 20702"/>
                    <a:gd name="connsiteY1" fmla="*/ 15651 h 22077"/>
                    <a:gd name="connsiteX2" fmla="*/ 20702 w 20702"/>
                    <a:gd name="connsiteY2" fmla="*/ 22077 h 22077"/>
                    <a:gd name="connsiteX3" fmla="*/ 0 w 20702"/>
                    <a:gd name="connsiteY3" fmla="*/ 22077 h 22077"/>
                    <a:gd name="connsiteX4" fmla="*/ 0 w 20702"/>
                    <a:gd name="connsiteY4" fmla="*/ 0 h 2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 h="22077">
                      <a:moveTo>
                        <a:pt x="0" y="0"/>
                      </a:moveTo>
                      <a:lnTo>
                        <a:pt x="12914" y="15651"/>
                      </a:lnTo>
                      <a:lnTo>
                        <a:pt x="20702" y="22077"/>
                      </a:lnTo>
                      <a:lnTo>
                        <a:pt x="0" y="22077"/>
                      </a:lnTo>
                      <a:lnTo>
                        <a:pt x="0" y="0"/>
                      </a:ln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86" name="グループ化 1585">
                  <a:extLst>
                    <a:ext uri="{FF2B5EF4-FFF2-40B4-BE49-F238E27FC236}">
                      <a16:creationId xmlns:a16="http://schemas.microsoft.com/office/drawing/2014/main" id="{90D75298-04FB-E53E-1717-5A89CE043E3B}"/>
                    </a:ext>
                  </a:extLst>
                </p:cNvPr>
                <p:cNvGrpSpPr/>
                <p:nvPr/>
              </p:nvGrpSpPr>
              <p:grpSpPr>
                <a:xfrm>
                  <a:off x="5583361" y="5701414"/>
                  <a:ext cx="1165074" cy="237313"/>
                  <a:chOff x="725858" y="4832000"/>
                  <a:chExt cx="1440000" cy="285936"/>
                </a:xfrm>
                <a:solidFill>
                  <a:schemeClr val="bg1">
                    <a:lumMod val="85000"/>
                  </a:schemeClr>
                </a:solidFill>
              </p:grpSpPr>
              <p:sp>
                <p:nvSpPr>
                  <p:cNvPr id="1611" name="正方形/長方形 1610">
                    <a:extLst>
                      <a:ext uri="{FF2B5EF4-FFF2-40B4-BE49-F238E27FC236}">
                        <a16:creationId xmlns:a16="http://schemas.microsoft.com/office/drawing/2014/main" id="{40F34E94-FBB8-7350-5BEA-7AA68A37D7EE}"/>
                      </a:ext>
                    </a:extLst>
                  </p:cNvPr>
                  <p:cNvSpPr/>
                  <p:nvPr/>
                </p:nvSpPr>
                <p:spPr>
                  <a:xfrm>
                    <a:off x="725858" y="4832000"/>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2" name="正方形/長方形 1611">
                    <a:extLst>
                      <a:ext uri="{FF2B5EF4-FFF2-40B4-BE49-F238E27FC236}">
                        <a16:creationId xmlns:a16="http://schemas.microsoft.com/office/drawing/2014/main" id="{603002B1-B742-9AD6-6DC6-C6FB49D5F10C}"/>
                      </a:ext>
                    </a:extLst>
                  </p:cNvPr>
                  <p:cNvSpPr/>
                  <p:nvPr/>
                </p:nvSpPr>
                <p:spPr>
                  <a:xfrm>
                    <a:off x="725858" y="4940591"/>
                    <a:ext cx="1440000" cy="69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3" name="正方形/長方形 1612">
                    <a:extLst>
                      <a:ext uri="{FF2B5EF4-FFF2-40B4-BE49-F238E27FC236}">
                        <a16:creationId xmlns:a16="http://schemas.microsoft.com/office/drawing/2014/main" id="{BAD40B76-E4CA-23F6-4DD2-21767E483324}"/>
                      </a:ext>
                    </a:extLst>
                  </p:cNvPr>
                  <p:cNvSpPr/>
                  <p:nvPr/>
                </p:nvSpPr>
                <p:spPr>
                  <a:xfrm>
                    <a:off x="725858" y="5049536"/>
                    <a:ext cx="936000" cy="6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sp>
              <p:nvSpPr>
                <p:cNvPr id="1587" name="角丸四角形 301">
                  <a:extLst>
                    <a:ext uri="{FF2B5EF4-FFF2-40B4-BE49-F238E27FC236}">
                      <a16:creationId xmlns:a16="http://schemas.microsoft.com/office/drawing/2014/main" id="{6064051D-8CEB-AE11-E75D-955B203CB417}"/>
                    </a:ext>
                  </a:extLst>
                </p:cNvPr>
                <p:cNvSpPr/>
                <p:nvPr/>
              </p:nvSpPr>
              <p:spPr>
                <a:xfrm>
                  <a:off x="5593092" y="3780029"/>
                  <a:ext cx="1137561" cy="1836569"/>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nvGrpSpPr>
                <p:cNvPr id="1588" name="グループ化 1587">
                  <a:extLst>
                    <a:ext uri="{FF2B5EF4-FFF2-40B4-BE49-F238E27FC236}">
                      <a16:creationId xmlns:a16="http://schemas.microsoft.com/office/drawing/2014/main" id="{CBF7F517-2CB3-7B41-5F63-F67E58156358}"/>
                    </a:ext>
                  </a:extLst>
                </p:cNvPr>
                <p:cNvGrpSpPr/>
                <p:nvPr/>
              </p:nvGrpSpPr>
              <p:grpSpPr>
                <a:xfrm>
                  <a:off x="5583361" y="3521550"/>
                  <a:ext cx="783250" cy="180597"/>
                  <a:chOff x="1059173" y="2959469"/>
                  <a:chExt cx="1208355" cy="278615"/>
                </a:xfrm>
              </p:grpSpPr>
              <p:sp>
                <p:nvSpPr>
                  <p:cNvPr id="1609" name="角丸四角形 323">
                    <a:extLst>
                      <a:ext uri="{FF2B5EF4-FFF2-40B4-BE49-F238E27FC236}">
                        <a16:creationId xmlns:a16="http://schemas.microsoft.com/office/drawing/2014/main" id="{A4D812CD-149D-A10D-8C76-BE55358FAD7F}"/>
                      </a:ext>
                    </a:extLst>
                  </p:cNvPr>
                  <p:cNvSpPr/>
                  <p:nvPr/>
                </p:nvSpPr>
                <p:spPr>
                  <a:xfrm>
                    <a:off x="1063801" y="3031944"/>
                    <a:ext cx="1203727" cy="206140"/>
                  </a:xfrm>
                  <a:prstGeom prst="roundRect">
                    <a:avLst>
                      <a:gd name="adj" fmla="val 0"/>
                    </a:avLst>
                  </a:prstGeom>
                  <a:solidFill>
                    <a:schemeClr val="bg1"/>
                  </a:solidFill>
                  <a:ln cap="rnd">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10" name="正方形/長方形 1609">
                    <a:extLst>
                      <a:ext uri="{FF2B5EF4-FFF2-40B4-BE49-F238E27FC236}">
                        <a16:creationId xmlns:a16="http://schemas.microsoft.com/office/drawing/2014/main" id="{A676EDB2-3288-8A6C-0F13-013138C7B7D2}"/>
                      </a:ext>
                    </a:extLst>
                  </p:cNvPr>
                  <p:cNvSpPr/>
                  <p:nvPr/>
                </p:nvSpPr>
                <p:spPr>
                  <a:xfrm flipV="1">
                    <a:off x="1059173" y="2959469"/>
                    <a:ext cx="891085" cy="41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89" name="グループ化 1588">
                  <a:extLst>
                    <a:ext uri="{FF2B5EF4-FFF2-40B4-BE49-F238E27FC236}">
                      <a16:creationId xmlns:a16="http://schemas.microsoft.com/office/drawing/2014/main" id="{D1449FB3-9278-02EA-2FA7-64CEA233C8DB}"/>
                    </a:ext>
                  </a:extLst>
                </p:cNvPr>
                <p:cNvGrpSpPr/>
                <p:nvPr/>
              </p:nvGrpSpPr>
              <p:grpSpPr>
                <a:xfrm>
                  <a:off x="6583680" y="3552559"/>
                  <a:ext cx="146973" cy="144734"/>
                  <a:chOff x="5618772" y="1633827"/>
                  <a:chExt cx="180000" cy="165940"/>
                </a:xfrm>
                <a:solidFill>
                  <a:schemeClr val="bg1">
                    <a:lumMod val="85000"/>
                  </a:schemeClr>
                </a:solidFill>
              </p:grpSpPr>
              <p:sp>
                <p:nvSpPr>
                  <p:cNvPr id="1606" name="正方形/長方形 1605">
                    <a:extLst>
                      <a:ext uri="{FF2B5EF4-FFF2-40B4-BE49-F238E27FC236}">
                        <a16:creationId xmlns:a16="http://schemas.microsoft.com/office/drawing/2014/main" id="{C88209A6-B335-1D19-85F5-69041BA704E8}"/>
                      </a:ext>
                    </a:extLst>
                  </p:cNvPr>
                  <p:cNvSpPr/>
                  <p:nvPr/>
                </p:nvSpPr>
                <p:spPr>
                  <a:xfrm>
                    <a:off x="5618772" y="163382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07" name="正方形/長方形 1606">
                    <a:extLst>
                      <a:ext uri="{FF2B5EF4-FFF2-40B4-BE49-F238E27FC236}">
                        <a16:creationId xmlns:a16="http://schemas.microsoft.com/office/drawing/2014/main" id="{07BD026E-D272-5F7F-D4DB-F7D4A2D828B3}"/>
                      </a:ext>
                    </a:extLst>
                  </p:cNvPr>
                  <p:cNvSpPr/>
                  <p:nvPr/>
                </p:nvSpPr>
                <p:spPr>
                  <a:xfrm>
                    <a:off x="5618772" y="169879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sp>
                <p:nvSpPr>
                  <p:cNvPr id="1608" name="正方形/長方形 1607">
                    <a:extLst>
                      <a:ext uri="{FF2B5EF4-FFF2-40B4-BE49-F238E27FC236}">
                        <a16:creationId xmlns:a16="http://schemas.microsoft.com/office/drawing/2014/main" id="{131964D8-065C-EE59-51E7-ACE352795DA4}"/>
                      </a:ext>
                    </a:extLst>
                  </p:cNvPr>
                  <p:cNvSpPr/>
                  <p:nvPr/>
                </p:nvSpPr>
                <p:spPr>
                  <a:xfrm>
                    <a:off x="5618772" y="1763767"/>
                    <a:ext cx="18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nvGrpSpPr>
                <p:cNvPr id="1590" name="グループ化 1589">
                  <a:extLst>
                    <a:ext uri="{FF2B5EF4-FFF2-40B4-BE49-F238E27FC236}">
                      <a16:creationId xmlns:a16="http://schemas.microsoft.com/office/drawing/2014/main" id="{64C38CAC-3BE6-98A3-5E32-D5BE11A0553D}"/>
                    </a:ext>
                  </a:extLst>
                </p:cNvPr>
                <p:cNvGrpSpPr/>
                <p:nvPr/>
              </p:nvGrpSpPr>
              <p:grpSpPr>
                <a:xfrm>
                  <a:off x="5831845" y="5480719"/>
                  <a:ext cx="660054" cy="57186"/>
                  <a:chOff x="2512794" y="5250138"/>
                  <a:chExt cx="918554" cy="79582"/>
                </a:xfrm>
              </p:grpSpPr>
              <p:sp>
                <p:nvSpPr>
                  <p:cNvPr id="1598" name="円/楕円 312">
                    <a:extLst>
                      <a:ext uri="{FF2B5EF4-FFF2-40B4-BE49-F238E27FC236}">
                        <a16:creationId xmlns:a16="http://schemas.microsoft.com/office/drawing/2014/main" id="{8F7171A2-49DB-6B02-80BF-ABFCF300F649}"/>
                      </a:ext>
                    </a:extLst>
                  </p:cNvPr>
                  <p:cNvSpPr>
                    <a:spLocks noChangeAspect="1"/>
                  </p:cNvSpPr>
                  <p:nvPr/>
                </p:nvSpPr>
                <p:spPr>
                  <a:xfrm>
                    <a:off x="2616146"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599" name="円/楕円 313">
                    <a:extLst>
                      <a:ext uri="{FF2B5EF4-FFF2-40B4-BE49-F238E27FC236}">
                        <a16:creationId xmlns:a16="http://schemas.microsoft.com/office/drawing/2014/main" id="{06C4B147-5D15-4EED-8EBF-FE7053461441}"/>
                      </a:ext>
                    </a:extLst>
                  </p:cNvPr>
                  <p:cNvSpPr>
                    <a:spLocks noChangeAspect="1"/>
                  </p:cNvSpPr>
                  <p:nvPr/>
                </p:nvSpPr>
                <p:spPr>
                  <a:xfrm>
                    <a:off x="2742599"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0" name="円/楕円 314">
                    <a:extLst>
                      <a:ext uri="{FF2B5EF4-FFF2-40B4-BE49-F238E27FC236}">
                        <a16:creationId xmlns:a16="http://schemas.microsoft.com/office/drawing/2014/main" id="{3D0E0D53-0900-39B3-DA1C-EEA4C6483D0F}"/>
                      </a:ext>
                    </a:extLst>
                  </p:cNvPr>
                  <p:cNvSpPr>
                    <a:spLocks noChangeAspect="1"/>
                  </p:cNvSpPr>
                  <p:nvPr/>
                </p:nvSpPr>
                <p:spPr>
                  <a:xfrm>
                    <a:off x="2869052"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1" name="円/楕円 315">
                    <a:extLst>
                      <a:ext uri="{FF2B5EF4-FFF2-40B4-BE49-F238E27FC236}">
                        <a16:creationId xmlns:a16="http://schemas.microsoft.com/office/drawing/2014/main" id="{5C54B194-4FF0-1AF3-07AD-46B4B55F0074}"/>
                      </a:ext>
                    </a:extLst>
                  </p:cNvPr>
                  <p:cNvSpPr>
                    <a:spLocks noChangeAspect="1"/>
                  </p:cNvSpPr>
                  <p:nvPr/>
                </p:nvSpPr>
                <p:spPr>
                  <a:xfrm>
                    <a:off x="2995505"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2" name="円/楕円 316">
                    <a:extLst>
                      <a:ext uri="{FF2B5EF4-FFF2-40B4-BE49-F238E27FC236}">
                        <a16:creationId xmlns:a16="http://schemas.microsoft.com/office/drawing/2014/main" id="{C6FC5BA3-1524-78C4-8962-ABF4E2A2C1E4}"/>
                      </a:ext>
                    </a:extLst>
                  </p:cNvPr>
                  <p:cNvSpPr>
                    <a:spLocks noChangeAspect="1"/>
                  </p:cNvSpPr>
                  <p:nvPr/>
                </p:nvSpPr>
                <p:spPr>
                  <a:xfrm>
                    <a:off x="3121958"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3" name="円/楕円 317">
                    <a:extLst>
                      <a:ext uri="{FF2B5EF4-FFF2-40B4-BE49-F238E27FC236}">
                        <a16:creationId xmlns:a16="http://schemas.microsoft.com/office/drawing/2014/main" id="{CB11C433-4EEF-4136-6A6E-6FAF4B7F63ED}"/>
                      </a:ext>
                    </a:extLst>
                  </p:cNvPr>
                  <p:cNvSpPr>
                    <a:spLocks noChangeAspect="1"/>
                  </p:cNvSpPr>
                  <p:nvPr/>
                </p:nvSpPr>
                <p:spPr>
                  <a:xfrm>
                    <a:off x="3248411" y="5250138"/>
                    <a:ext cx="79582" cy="795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4" name="フリーフォーム 318">
                    <a:extLst>
                      <a:ext uri="{FF2B5EF4-FFF2-40B4-BE49-F238E27FC236}">
                        <a16:creationId xmlns:a16="http://schemas.microsoft.com/office/drawing/2014/main" id="{943C5D69-3782-FE8F-4E98-6DC62EA29C00}"/>
                      </a:ext>
                    </a:extLst>
                  </p:cNvPr>
                  <p:cNvSpPr/>
                  <p:nvPr/>
                </p:nvSpPr>
                <p:spPr>
                  <a:xfrm rot="18900000">
                    <a:off x="2512794"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605" name="フリーフォーム 319">
                    <a:extLst>
                      <a:ext uri="{FF2B5EF4-FFF2-40B4-BE49-F238E27FC236}">
                        <a16:creationId xmlns:a16="http://schemas.microsoft.com/office/drawing/2014/main" id="{3EB574F0-974D-2CD7-F459-29852C14F1F6}"/>
                      </a:ext>
                    </a:extLst>
                  </p:cNvPr>
                  <p:cNvSpPr/>
                  <p:nvPr/>
                </p:nvSpPr>
                <p:spPr>
                  <a:xfrm rot="13500000" flipV="1">
                    <a:off x="3374867" y="5261689"/>
                    <a:ext cx="56481" cy="56481"/>
                  </a:xfrm>
                  <a:custGeom>
                    <a:avLst/>
                    <a:gdLst>
                      <a:gd name="connsiteX0" fmla="*/ 0 w 1869468"/>
                      <a:gd name="connsiteY0" fmla="*/ 0 h 1869468"/>
                      <a:gd name="connsiteX1" fmla="*/ 1869468 w 1869468"/>
                      <a:gd name="connsiteY1" fmla="*/ 0 h 1869468"/>
                      <a:gd name="connsiteX2" fmla="*/ 1869468 w 1869468"/>
                      <a:gd name="connsiteY2" fmla="*/ 484934 h 1869468"/>
                      <a:gd name="connsiteX3" fmla="*/ 484934 w 1869468"/>
                      <a:gd name="connsiteY3" fmla="*/ 484934 h 1869468"/>
                      <a:gd name="connsiteX4" fmla="*/ 484934 w 1869468"/>
                      <a:gd name="connsiteY4" fmla="*/ 1869468 h 1869468"/>
                      <a:gd name="connsiteX5" fmla="*/ 0 w 1869468"/>
                      <a:gd name="connsiteY5" fmla="*/ 1869468 h 186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468" h="1869468">
                        <a:moveTo>
                          <a:pt x="0" y="0"/>
                        </a:moveTo>
                        <a:lnTo>
                          <a:pt x="1869468" y="0"/>
                        </a:lnTo>
                        <a:lnTo>
                          <a:pt x="1869468" y="484934"/>
                        </a:lnTo>
                        <a:lnTo>
                          <a:pt x="484934" y="484934"/>
                        </a:lnTo>
                        <a:lnTo>
                          <a:pt x="484934" y="1869468"/>
                        </a:lnTo>
                        <a:lnTo>
                          <a:pt x="0" y="18694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grpSp>
              <p:nvGrpSpPr>
                <p:cNvPr id="1591" name="グループ化 1590">
                  <a:extLst>
                    <a:ext uri="{FF2B5EF4-FFF2-40B4-BE49-F238E27FC236}">
                      <a16:creationId xmlns:a16="http://schemas.microsoft.com/office/drawing/2014/main" id="{1B32A24C-EFFD-282A-6526-9BE139B2343A}"/>
                    </a:ext>
                  </a:extLst>
                </p:cNvPr>
                <p:cNvGrpSpPr/>
                <p:nvPr/>
              </p:nvGrpSpPr>
              <p:grpSpPr>
                <a:xfrm>
                  <a:off x="5677991" y="3977781"/>
                  <a:ext cx="967762" cy="1310419"/>
                  <a:chOff x="5676967" y="3977781"/>
                  <a:chExt cx="967762" cy="1310419"/>
                </a:xfrm>
              </p:grpSpPr>
              <p:grpSp>
                <p:nvGrpSpPr>
                  <p:cNvPr id="1592" name="グループ化 1591">
                    <a:extLst>
                      <a:ext uri="{FF2B5EF4-FFF2-40B4-BE49-F238E27FC236}">
                        <a16:creationId xmlns:a16="http://schemas.microsoft.com/office/drawing/2014/main" id="{C1D7ED43-72DA-678E-E021-C6CC9B303496}"/>
                      </a:ext>
                    </a:extLst>
                  </p:cNvPr>
                  <p:cNvGrpSpPr/>
                  <p:nvPr/>
                </p:nvGrpSpPr>
                <p:grpSpPr>
                  <a:xfrm>
                    <a:off x="5676967" y="3977781"/>
                    <a:ext cx="640022" cy="606192"/>
                    <a:chOff x="1075829" y="3395202"/>
                    <a:chExt cx="979386" cy="927618"/>
                  </a:xfrm>
                </p:grpSpPr>
                <p:cxnSp>
                  <p:nvCxnSpPr>
                    <p:cNvPr id="1596" name="直線コネクタ 1595">
                      <a:extLst>
                        <a:ext uri="{FF2B5EF4-FFF2-40B4-BE49-F238E27FC236}">
                          <a16:creationId xmlns:a16="http://schemas.microsoft.com/office/drawing/2014/main" id="{059DB38A-58EA-5E33-6997-EFC50EF33032}"/>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7" name="直線コネクタ 1596">
                      <a:extLst>
                        <a:ext uri="{FF2B5EF4-FFF2-40B4-BE49-F238E27FC236}">
                          <a16:creationId xmlns:a16="http://schemas.microsoft.com/office/drawing/2014/main" id="{4B604AC4-E96B-82F2-7114-E98B46FD4F31}"/>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93" name="グループ化 1592">
                    <a:extLst>
                      <a:ext uri="{FF2B5EF4-FFF2-40B4-BE49-F238E27FC236}">
                        <a16:creationId xmlns:a16="http://schemas.microsoft.com/office/drawing/2014/main" id="{321FA4F0-9756-8391-C130-6E4221848A3E}"/>
                      </a:ext>
                    </a:extLst>
                  </p:cNvPr>
                  <p:cNvGrpSpPr/>
                  <p:nvPr/>
                </p:nvGrpSpPr>
                <p:grpSpPr>
                  <a:xfrm flipH="1" flipV="1">
                    <a:off x="6004707" y="4682008"/>
                    <a:ext cx="640022" cy="606192"/>
                    <a:chOff x="1075829" y="3395202"/>
                    <a:chExt cx="979386" cy="927618"/>
                  </a:xfrm>
                </p:grpSpPr>
                <p:cxnSp>
                  <p:nvCxnSpPr>
                    <p:cNvPr id="1594" name="直線コネクタ 1593">
                      <a:extLst>
                        <a:ext uri="{FF2B5EF4-FFF2-40B4-BE49-F238E27FC236}">
                          <a16:creationId xmlns:a16="http://schemas.microsoft.com/office/drawing/2014/main" id="{AE1F5535-79B1-FAB0-88B5-EE2032A337CC}"/>
                        </a:ext>
                      </a:extLst>
                    </p:cNvPr>
                    <p:cNvCxnSpPr/>
                    <p:nvPr/>
                  </p:nvCxnSpPr>
                  <p:spPr>
                    <a:xfrm flipH="1">
                      <a:off x="1154632" y="3620748"/>
                      <a:ext cx="532737" cy="504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95" name="直線コネクタ 1594">
                      <a:extLst>
                        <a:ext uri="{FF2B5EF4-FFF2-40B4-BE49-F238E27FC236}">
                          <a16:creationId xmlns:a16="http://schemas.microsoft.com/office/drawing/2014/main" id="{D6487757-4DA1-857D-7E43-76D0BED87D4A}"/>
                        </a:ext>
                      </a:extLst>
                    </p:cNvPr>
                    <p:cNvCxnSpPr>
                      <a:cxnSpLocks/>
                    </p:cNvCxnSpPr>
                    <p:nvPr/>
                  </p:nvCxnSpPr>
                  <p:spPr>
                    <a:xfrm flipH="1">
                      <a:off x="1075829" y="3395202"/>
                      <a:ext cx="979386" cy="9276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584" name="フリーフォーム 298">
                <a:extLst>
                  <a:ext uri="{FF2B5EF4-FFF2-40B4-BE49-F238E27FC236}">
                    <a16:creationId xmlns:a16="http://schemas.microsoft.com/office/drawing/2014/main" id="{3CFD8544-1327-50CF-8768-C35D125C1B91}"/>
                  </a:ext>
                </a:extLst>
              </p:cNvPr>
              <p:cNvSpPr/>
              <p:nvPr/>
            </p:nvSpPr>
            <p:spPr>
              <a:xfrm>
                <a:off x="5424432" y="3305078"/>
                <a:ext cx="1476264" cy="2927280"/>
              </a:xfrm>
              <a:custGeom>
                <a:avLst/>
                <a:gdLst>
                  <a:gd name="connsiteX0" fmla="*/ 394431 w 2752824"/>
                  <a:gd name="connsiteY0" fmla="*/ 184551 h 5321300"/>
                  <a:gd name="connsiteX1" fmla="*/ 192504 w 2752824"/>
                  <a:gd name="connsiteY1" fmla="*/ 386478 h 5321300"/>
                  <a:gd name="connsiteX2" fmla="*/ 192504 w 2752824"/>
                  <a:gd name="connsiteY2" fmla="*/ 4949260 h 5321300"/>
                  <a:gd name="connsiteX3" fmla="*/ 394431 w 2752824"/>
                  <a:gd name="connsiteY3" fmla="*/ 5151187 h 5321300"/>
                  <a:gd name="connsiteX4" fmla="*/ 2358393 w 2752824"/>
                  <a:gd name="connsiteY4" fmla="*/ 5151187 h 5321300"/>
                  <a:gd name="connsiteX5" fmla="*/ 2560320 w 2752824"/>
                  <a:gd name="connsiteY5" fmla="*/ 4949260 h 5321300"/>
                  <a:gd name="connsiteX6" fmla="*/ 2560320 w 2752824"/>
                  <a:gd name="connsiteY6" fmla="*/ 386478 h 5321300"/>
                  <a:gd name="connsiteX7" fmla="*/ 2358393 w 2752824"/>
                  <a:gd name="connsiteY7" fmla="*/ 184551 h 5321300"/>
                  <a:gd name="connsiteX8" fmla="*/ 2127974 w 2752824"/>
                  <a:gd name="connsiteY8" fmla="*/ 184551 h 5321300"/>
                  <a:gd name="connsiteX9" fmla="*/ 2063177 w 2752824"/>
                  <a:gd name="connsiteY9" fmla="*/ 184551 h 5321300"/>
                  <a:gd name="connsiteX10" fmla="*/ 1977991 w 2752824"/>
                  <a:gd name="connsiteY10" fmla="*/ 269737 h 5321300"/>
                  <a:gd name="connsiteX11" fmla="*/ 1977991 w 2752824"/>
                  <a:gd name="connsiteY11" fmla="*/ 333521 h 5321300"/>
                  <a:gd name="connsiteX12" fmla="*/ 1972971 w 2752824"/>
                  <a:gd name="connsiteY12" fmla="*/ 358385 h 5321300"/>
                  <a:gd name="connsiteX13" fmla="*/ 1857675 w 2752824"/>
                  <a:gd name="connsiteY13" fmla="*/ 434808 h 5321300"/>
                  <a:gd name="connsiteX14" fmla="*/ 895149 w 2752824"/>
                  <a:gd name="connsiteY14" fmla="*/ 434807 h 5321300"/>
                  <a:gd name="connsiteX15" fmla="*/ 779854 w 2752824"/>
                  <a:gd name="connsiteY15" fmla="*/ 358384 h 5321300"/>
                  <a:gd name="connsiteX16" fmla="*/ 774834 w 2752824"/>
                  <a:gd name="connsiteY16" fmla="*/ 333521 h 5321300"/>
                  <a:gd name="connsiteX17" fmla="*/ 774834 w 2752824"/>
                  <a:gd name="connsiteY17" fmla="*/ 269737 h 5321300"/>
                  <a:gd name="connsiteX18" fmla="*/ 689648 w 2752824"/>
                  <a:gd name="connsiteY18" fmla="*/ 184551 h 5321300"/>
                  <a:gd name="connsiteX19" fmla="*/ 624851 w 2752824"/>
                  <a:gd name="connsiteY19" fmla="*/ 184551 h 5321300"/>
                  <a:gd name="connsiteX20" fmla="*/ 391424 w 2752824"/>
                  <a:gd name="connsiteY20" fmla="*/ 0 h 5321300"/>
                  <a:gd name="connsiteX21" fmla="*/ 2361400 w 2752824"/>
                  <a:gd name="connsiteY21" fmla="*/ 0 h 5321300"/>
                  <a:gd name="connsiteX22" fmla="*/ 2752824 w 2752824"/>
                  <a:gd name="connsiteY22" fmla="*/ 391424 h 5321300"/>
                  <a:gd name="connsiteX23" fmla="*/ 2752824 w 2752824"/>
                  <a:gd name="connsiteY23" fmla="*/ 4929876 h 5321300"/>
                  <a:gd name="connsiteX24" fmla="*/ 2361400 w 2752824"/>
                  <a:gd name="connsiteY24" fmla="*/ 5321300 h 5321300"/>
                  <a:gd name="connsiteX25" fmla="*/ 391424 w 2752824"/>
                  <a:gd name="connsiteY25" fmla="*/ 5321300 h 5321300"/>
                  <a:gd name="connsiteX26" fmla="*/ 0 w 2752824"/>
                  <a:gd name="connsiteY26" fmla="*/ 4929876 h 5321300"/>
                  <a:gd name="connsiteX27" fmla="*/ 0 w 2752824"/>
                  <a:gd name="connsiteY27" fmla="*/ 391424 h 5321300"/>
                  <a:gd name="connsiteX28" fmla="*/ 391424 w 2752824"/>
                  <a:gd name="connsiteY28" fmla="*/ 0 h 53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824" h="5321300">
                    <a:moveTo>
                      <a:pt x="394431" y="184551"/>
                    </a:moveTo>
                    <a:cubicBezTo>
                      <a:pt x="282910" y="184551"/>
                      <a:pt x="192504" y="274957"/>
                      <a:pt x="192504" y="386478"/>
                    </a:cubicBezTo>
                    <a:lnTo>
                      <a:pt x="192504" y="4949260"/>
                    </a:lnTo>
                    <a:cubicBezTo>
                      <a:pt x="192504" y="5060781"/>
                      <a:pt x="282910" y="5151187"/>
                      <a:pt x="394431" y="5151187"/>
                    </a:cubicBezTo>
                    <a:lnTo>
                      <a:pt x="2358393" y="5151187"/>
                    </a:lnTo>
                    <a:cubicBezTo>
                      <a:pt x="2469914" y="5151187"/>
                      <a:pt x="2560320" y="5060781"/>
                      <a:pt x="2560320" y="4949260"/>
                    </a:cubicBezTo>
                    <a:lnTo>
                      <a:pt x="2560320" y="386478"/>
                    </a:lnTo>
                    <a:cubicBezTo>
                      <a:pt x="2560320" y="274957"/>
                      <a:pt x="2469914" y="184551"/>
                      <a:pt x="2358393" y="184551"/>
                    </a:cubicBezTo>
                    <a:lnTo>
                      <a:pt x="2127974" y="184551"/>
                    </a:lnTo>
                    <a:lnTo>
                      <a:pt x="2063177" y="184551"/>
                    </a:lnTo>
                    <a:cubicBezTo>
                      <a:pt x="2016130" y="184551"/>
                      <a:pt x="1977991" y="222690"/>
                      <a:pt x="1977991" y="269737"/>
                    </a:cubicBezTo>
                    <a:lnTo>
                      <a:pt x="1977991" y="333521"/>
                    </a:lnTo>
                    <a:lnTo>
                      <a:pt x="1972971" y="358385"/>
                    </a:lnTo>
                    <a:cubicBezTo>
                      <a:pt x="1953975" y="403296"/>
                      <a:pt x="1909505" y="434808"/>
                      <a:pt x="1857675" y="434808"/>
                    </a:cubicBezTo>
                    <a:lnTo>
                      <a:pt x="895149" y="434807"/>
                    </a:lnTo>
                    <a:cubicBezTo>
                      <a:pt x="843319" y="434807"/>
                      <a:pt x="798849" y="403295"/>
                      <a:pt x="779854" y="358384"/>
                    </a:cubicBezTo>
                    <a:lnTo>
                      <a:pt x="774834" y="333521"/>
                    </a:lnTo>
                    <a:lnTo>
                      <a:pt x="774834" y="269737"/>
                    </a:lnTo>
                    <a:cubicBezTo>
                      <a:pt x="774834" y="222690"/>
                      <a:pt x="736695" y="184551"/>
                      <a:pt x="689648" y="184551"/>
                    </a:cubicBezTo>
                    <a:lnTo>
                      <a:pt x="624851" y="184551"/>
                    </a:lnTo>
                    <a:close/>
                    <a:moveTo>
                      <a:pt x="391424" y="0"/>
                    </a:moveTo>
                    <a:lnTo>
                      <a:pt x="2361400" y="0"/>
                    </a:lnTo>
                    <a:cubicBezTo>
                      <a:pt x="2577578" y="0"/>
                      <a:pt x="2752824" y="175246"/>
                      <a:pt x="2752824" y="391424"/>
                    </a:cubicBezTo>
                    <a:lnTo>
                      <a:pt x="2752824" y="4929876"/>
                    </a:lnTo>
                    <a:cubicBezTo>
                      <a:pt x="2752824" y="5146054"/>
                      <a:pt x="2577578" y="5321300"/>
                      <a:pt x="2361400" y="5321300"/>
                    </a:cubicBezTo>
                    <a:lnTo>
                      <a:pt x="391424" y="5321300"/>
                    </a:lnTo>
                    <a:cubicBezTo>
                      <a:pt x="175246" y="5321300"/>
                      <a:pt x="0" y="5146054"/>
                      <a:pt x="0" y="4929876"/>
                    </a:cubicBezTo>
                    <a:lnTo>
                      <a:pt x="0" y="391424"/>
                    </a:lnTo>
                    <a:cubicBezTo>
                      <a:pt x="0" y="175246"/>
                      <a:pt x="175246" y="0"/>
                      <a:pt x="391424" y="0"/>
                    </a:cubicBezTo>
                    <a:close/>
                  </a:path>
                </a:pathLst>
              </a:custGeom>
              <a:solidFill>
                <a:schemeClr val="bg1"/>
              </a:solidFill>
              <a:ln w="635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400" kern="1200">
                  <a:solidFill>
                    <a:prstClr val="white"/>
                  </a:solidFill>
                  <a:latin typeface="游ゴシック" panose="020B0400000000000000" pitchFamily="50" charset="-128"/>
                  <a:ea typeface="游ゴシック" panose="020B0400000000000000" pitchFamily="50" charset="-128"/>
                </a:endParaRPr>
              </a:p>
            </p:txBody>
          </p:sp>
        </p:grpSp>
      </p:grpSp>
      <p:sp>
        <p:nvSpPr>
          <p:cNvPr id="1653" name="テキスト ボックス 1652">
            <a:extLst>
              <a:ext uri="{FF2B5EF4-FFF2-40B4-BE49-F238E27FC236}">
                <a16:creationId xmlns:a16="http://schemas.microsoft.com/office/drawing/2014/main" id="{DD560494-A6ED-555B-4D7C-05E003DCC952}"/>
              </a:ext>
            </a:extLst>
          </p:cNvPr>
          <p:cNvSpPr txBox="1"/>
          <p:nvPr/>
        </p:nvSpPr>
        <p:spPr>
          <a:xfrm>
            <a:off x="9498218" y="811717"/>
            <a:ext cx="1795363" cy="215444"/>
          </a:xfrm>
          <a:prstGeom prst="rect">
            <a:avLst/>
          </a:prstGeom>
          <a:noFill/>
        </p:spPr>
        <p:txBody>
          <a:bodyPr wrap="none" lIns="0" tIns="0" rIns="0" bIns="0" rtlCol="0" anchor="t" anchorCtr="0">
            <a:spAutoFit/>
          </a:bodyPr>
          <a:lstStyle/>
          <a:p>
            <a:pPr algn="l" defTabSz="914358" rtl="0">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mn-cs"/>
              </a:rPr>
              <a:t>広告主様ホームページ</a:t>
            </a:r>
          </a:p>
        </p:txBody>
      </p:sp>
      <p:cxnSp>
        <p:nvCxnSpPr>
          <p:cNvPr id="1654" name="直線コネクタ 1653">
            <a:extLst>
              <a:ext uri="{FF2B5EF4-FFF2-40B4-BE49-F238E27FC236}">
                <a16:creationId xmlns:a16="http://schemas.microsoft.com/office/drawing/2014/main" id="{E10FC1B5-2FCB-E190-D972-8B6100606612}"/>
              </a:ext>
            </a:extLst>
          </p:cNvPr>
          <p:cNvCxnSpPr>
            <a:cxnSpLocks/>
          </p:cNvCxnSpPr>
          <p:nvPr/>
        </p:nvCxnSpPr>
        <p:spPr>
          <a:xfrm>
            <a:off x="9093495" y="1090391"/>
            <a:ext cx="237091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2B846AEF-7C65-096E-E1A1-15DD32B44AC3}"/>
              </a:ext>
            </a:extLst>
          </p:cNvPr>
          <p:cNvGrpSpPr/>
          <p:nvPr/>
        </p:nvGrpSpPr>
        <p:grpSpPr>
          <a:xfrm>
            <a:off x="6824161" y="3334151"/>
            <a:ext cx="1435875" cy="1007639"/>
            <a:chOff x="6856223" y="3328009"/>
            <a:chExt cx="1435875" cy="1007639"/>
          </a:xfrm>
        </p:grpSpPr>
        <p:pic>
          <p:nvPicPr>
            <p:cNvPr id="1428" name="図 1427">
              <a:extLst>
                <a:ext uri="{FF2B5EF4-FFF2-40B4-BE49-F238E27FC236}">
                  <a16:creationId xmlns:a16="http://schemas.microsoft.com/office/drawing/2014/main" id="{6BCECAF7-A966-DD18-E73B-15D12C6D6DC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856223" y="3328009"/>
              <a:ext cx="442479" cy="718518"/>
            </a:xfrm>
            <a:prstGeom prst="rect">
              <a:avLst/>
            </a:prstGeom>
            <a:ln w="12700">
              <a:solidFill>
                <a:schemeClr val="bg1"/>
              </a:solidFill>
            </a:ln>
            <a:effectLst>
              <a:glow rad="63500">
                <a:schemeClr val="bg1">
                  <a:alpha val="40000"/>
                </a:schemeClr>
              </a:glow>
            </a:effectLst>
          </p:spPr>
        </p:pic>
        <p:pic>
          <p:nvPicPr>
            <p:cNvPr id="1429" name="図 1428">
              <a:extLst>
                <a:ext uri="{FF2B5EF4-FFF2-40B4-BE49-F238E27FC236}">
                  <a16:creationId xmlns:a16="http://schemas.microsoft.com/office/drawing/2014/main" id="{3CB4928E-CDFA-B03A-2729-EB35B952172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18682" y="3409896"/>
              <a:ext cx="442479" cy="718518"/>
            </a:xfrm>
            <a:prstGeom prst="rect">
              <a:avLst/>
            </a:prstGeom>
            <a:ln w="12700">
              <a:solidFill>
                <a:schemeClr val="bg1"/>
              </a:solidFill>
            </a:ln>
            <a:effectLst>
              <a:glow rad="63500">
                <a:schemeClr val="bg1">
                  <a:alpha val="40000"/>
                </a:schemeClr>
              </a:glow>
            </a:effectLst>
          </p:spPr>
        </p:pic>
        <p:pic>
          <p:nvPicPr>
            <p:cNvPr id="1430" name="図 1429">
              <a:extLst>
                <a:ext uri="{FF2B5EF4-FFF2-40B4-BE49-F238E27FC236}">
                  <a16:creationId xmlns:a16="http://schemas.microsoft.com/office/drawing/2014/main" id="{D77EB882-1D4A-B804-2F8E-8681712CB5F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57567" y="3468791"/>
              <a:ext cx="442479" cy="718518"/>
            </a:xfrm>
            <a:prstGeom prst="rect">
              <a:avLst/>
            </a:prstGeom>
            <a:ln w="12700">
              <a:solidFill>
                <a:schemeClr val="bg1"/>
              </a:solidFill>
            </a:ln>
            <a:effectLst>
              <a:glow rad="63500">
                <a:schemeClr val="bg1">
                  <a:alpha val="40000"/>
                </a:schemeClr>
              </a:glow>
            </a:effectLst>
          </p:spPr>
        </p:pic>
        <p:pic>
          <p:nvPicPr>
            <p:cNvPr id="3" name="図 2">
              <a:extLst>
                <a:ext uri="{FF2B5EF4-FFF2-40B4-BE49-F238E27FC236}">
                  <a16:creationId xmlns:a16="http://schemas.microsoft.com/office/drawing/2014/main" id="{D911C075-E6FC-D7B7-9E97-B097EC19801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610734" y="3560674"/>
              <a:ext cx="442479" cy="718518"/>
            </a:xfrm>
            <a:prstGeom prst="rect">
              <a:avLst/>
            </a:prstGeom>
            <a:ln w="12700">
              <a:solidFill>
                <a:schemeClr val="bg1"/>
              </a:solidFill>
            </a:ln>
            <a:effectLst>
              <a:glow rad="63500">
                <a:schemeClr val="bg1">
                  <a:alpha val="40000"/>
                </a:schemeClr>
              </a:glow>
            </a:effectLst>
          </p:spPr>
        </p:pic>
        <p:pic>
          <p:nvPicPr>
            <p:cNvPr id="5" name="図 4">
              <a:extLst>
                <a:ext uri="{FF2B5EF4-FFF2-40B4-BE49-F238E27FC236}">
                  <a16:creationId xmlns:a16="http://schemas.microsoft.com/office/drawing/2014/main" id="{E43ADE93-4203-80D9-C435-2C76A92DE5C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849619" y="3617130"/>
              <a:ext cx="442479" cy="718518"/>
            </a:xfrm>
            <a:prstGeom prst="rect">
              <a:avLst/>
            </a:prstGeom>
            <a:ln w="12700">
              <a:solidFill>
                <a:schemeClr val="bg1"/>
              </a:solidFill>
            </a:ln>
            <a:effectLst>
              <a:glow rad="63500">
                <a:schemeClr val="bg1">
                  <a:alpha val="40000"/>
                </a:schemeClr>
              </a:glow>
            </a:effectLst>
          </p:spPr>
        </p:pic>
      </p:grpSp>
      <p:grpSp>
        <p:nvGrpSpPr>
          <p:cNvPr id="13" name="グループ化 12">
            <a:extLst>
              <a:ext uri="{FF2B5EF4-FFF2-40B4-BE49-F238E27FC236}">
                <a16:creationId xmlns:a16="http://schemas.microsoft.com/office/drawing/2014/main" id="{4BF7C7B6-27F9-7348-B8E6-EF7CE7634BD9}"/>
              </a:ext>
            </a:extLst>
          </p:cNvPr>
          <p:cNvGrpSpPr/>
          <p:nvPr/>
        </p:nvGrpSpPr>
        <p:grpSpPr>
          <a:xfrm>
            <a:off x="6726564" y="3040602"/>
            <a:ext cx="1640360" cy="152497"/>
            <a:chOff x="6726564" y="3097398"/>
            <a:chExt cx="1640360" cy="152497"/>
          </a:xfrm>
        </p:grpSpPr>
        <p:sp>
          <p:nvSpPr>
            <p:cNvPr id="9" name="フリーフォーム 560">
              <a:extLst>
                <a:ext uri="{FF2B5EF4-FFF2-40B4-BE49-F238E27FC236}">
                  <a16:creationId xmlns:a16="http://schemas.microsoft.com/office/drawing/2014/main" id="{B60AA0DF-87FC-F1C7-D711-BC76E5B7DC2A}"/>
                </a:ext>
              </a:extLst>
            </p:cNvPr>
            <p:cNvSpPr/>
            <p:nvPr/>
          </p:nvSpPr>
          <p:spPr>
            <a:xfrm>
              <a:off x="6727234" y="3097398"/>
              <a:ext cx="1639020" cy="10413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0" name="フリーフォーム 560">
              <a:extLst>
                <a:ext uri="{FF2B5EF4-FFF2-40B4-BE49-F238E27FC236}">
                  <a16:creationId xmlns:a16="http://schemas.microsoft.com/office/drawing/2014/main" id="{9253A986-D0CF-EC20-D1BC-A66D5C23E974}"/>
                </a:ext>
              </a:extLst>
            </p:cNvPr>
            <p:cNvSpPr/>
            <p:nvPr/>
          </p:nvSpPr>
          <p:spPr>
            <a:xfrm>
              <a:off x="6727904" y="3145762"/>
              <a:ext cx="1639020" cy="104133"/>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6350" cap="sq">
              <a:solidFill>
                <a:srgbClr val="898989"/>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 name="フリーフォーム 559">
              <a:extLst>
                <a:ext uri="{FF2B5EF4-FFF2-40B4-BE49-F238E27FC236}">
                  <a16:creationId xmlns:a16="http://schemas.microsoft.com/office/drawing/2014/main" id="{050776A7-EE97-7441-046F-7B4B54A3CB29}"/>
                </a:ext>
              </a:extLst>
            </p:cNvPr>
            <p:cNvSpPr/>
            <p:nvPr/>
          </p:nvSpPr>
          <p:spPr>
            <a:xfrm>
              <a:off x="6726564" y="3120127"/>
              <a:ext cx="1639020" cy="104132"/>
            </a:xfrm>
            <a:custGeom>
              <a:avLst/>
              <a:gdLst>
                <a:gd name="connsiteX0" fmla="*/ 0 w 3629891"/>
                <a:gd name="connsiteY0" fmla="*/ 141298 h 311068"/>
                <a:gd name="connsiteX1" fmla="*/ 983673 w 3629891"/>
                <a:gd name="connsiteY1" fmla="*/ 307553 h 311068"/>
                <a:gd name="connsiteX2" fmla="*/ 2604655 w 3629891"/>
                <a:gd name="connsiteY2" fmla="*/ 2753 h 311068"/>
                <a:gd name="connsiteX3" fmla="*/ 3629891 w 3629891"/>
                <a:gd name="connsiteY3" fmla="*/ 182862 h 311068"/>
              </a:gdLst>
              <a:ahLst/>
              <a:cxnLst>
                <a:cxn ang="0">
                  <a:pos x="connsiteX0" y="connsiteY0"/>
                </a:cxn>
                <a:cxn ang="0">
                  <a:pos x="connsiteX1" y="connsiteY1"/>
                </a:cxn>
                <a:cxn ang="0">
                  <a:pos x="connsiteX2" y="connsiteY2"/>
                </a:cxn>
                <a:cxn ang="0">
                  <a:pos x="connsiteX3" y="connsiteY3"/>
                </a:cxn>
              </a:cxnLst>
              <a:rect l="l" t="t" r="r" b="b"/>
              <a:pathLst>
                <a:path w="3629891" h="311068">
                  <a:moveTo>
                    <a:pt x="0" y="141298"/>
                  </a:moveTo>
                  <a:cubicBezTo>
                    <a:pt x="274782" y="235971"/>
                    <a:pt x="549564" y="330644"/>
                    <a:pt x="983673" y="307553"/>
                  </a:cubicBezTo>
                  <a:cubicBezTo>
                    <a:pt x="1417782" y="284462"/>
                    <a:pt x="2163619" y="23535"/>
                    <a:pt x="2604655" y="2753"/>
                  </a:cubicBezTo>
                  <a:cubicBezTo>
                    <a:pt x="3045691" y="-18029"/>
                    <a:pt x="3337791" y="82416"/>
                    <a:pt x="3629891" y="182862"/>
                  </a:cubicBezTo>
                </a:path>
              </a:pathLst>
            </a:custGeom>
            <a:noFill/>
            <a:ln w="28575" cap="sq">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8" name="テキスト ボックス 7">
            <a:extLst>
              <a:ext uri="{FF2B5EF4-FFF2-40B4-BE49-F238E27FC236}">
                <a16:creationId xmlns:a16="http://schemas.microsoft.com/office/drawing/2014/main" id="{D2ADC71F-B536-B42B-3BF5-D4EAE2E406C2}"/>
              </a:ext>
            </a:extLst>
          </p:cNvPr>
          <p:cNvSpPr txBox="1"/>
          <p:nvPr/>
        </p:nvSpPr>
        <p:spPr>
          <a:xfrm>
            <a:off x="2367609" y="858181"/>
            <a:ext cx="3728391" cy="161583"/>
          </a:xfrm>
          <a:prstGeom prst="rect">
            <a:avLst/>
          </a:prstGeom>
          <a:noFill/>
        </p:spPr>
        <p:txBody>
          <a:bodyPr wrap="square" lIns="0" tIns="0" rIns="0" bIns="0" rtlCol="0" anchor="t" anchorCtr="0">
            <a:spAutoFit/>
          </a:bodyPr>
          <a:lstStyle/>
          <a:p>
            <a:pPr algn="l" defTabSz="914358" rtl="0">
              <a:defRPr/>
            </a:pPr>
            <a:r>
              <a:rPr kumimoji="1" lang="ja-JP" altLang="en-US" sz="1050" kern="1200">
                <a:solidFill>
                  <a:prstClr val="black"/>
                </a:solidFill>
                <a:latin typeface="游ゴシック" panose="020B0400000000000000" pitchFamily="50" charset="-128"/>
                <a:ea typeface="游ゴシック" panose="020B0400000000000000" pitchFamily="50" charset="-128"/>
                <a:cs typeface="+mn-cs"/>
              </a:rPr>
              <a:t>テキスト・バナーなど様々な枠から誘導をかけます</a:t>
            </a:r>
            <a:endParaRPr kumimoji="1" lang="en-US" altLang="ja-JP" sz="1050" kern="1200">
              <a:solidFill>
                <a:prstClr val="black"/>
              </a:solidFill>
              <a:latin typeface="游ゴシック" panose="020B0400000000000000" pitchFamily="50" charset="-128"/>
              <a:ea typeface="游ゴシック" panose="020B0400000000000000" pitchFamily="50" charset="-128"/>
              <a:cs typeface="+mn-cs"/>
            </a:endParaRPr>
          </a:p>
        </p:txBody>
      </p:sp>
      <p:cxnSp>
        <p:nvCxnSpPr>
          <p:cNvPr id="17" name="コネクタ: カギ線 16">
            <a:extLst>
              <a:ext uri="{FF2B5EF4-FFF2-40B4-BE49-F238E27FC236}">
                <a16:creationId xmlns:a16="http://schemas.microsoft.com/office/drawing/2014/main" id="{BED0A3A5-DDCC-932C-15DA-8D3A3F76A4A8}"/>
              </a:ext>
            </a:extLst>
          </p:cNvPr>
          <p:cNvCxnSpPr>
            <a:cxnSpLocks/>
            <a:endCxn id="18" idx="1"/>
          </p:cNvCxnSpPr>
          <p:nvPr/>
        </p:nvCxnSpPr>
        <p:spPr>
          <a:xfrm rot="16200000" flipH="1">
            <a:off x="8428475" y="2528737"/>
            <a:ext cx="1601094" cy="631222"/>
          </a:xfrm>
          <a:prstGeom prst="bentConnector2">
            <a:avLst/>
          </a:prstGeom>
          <a:ln>
            <a:solidFill>
              <a:srgbClr val="EB0083"/>
            </a:solidFill>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8235939D-D7D9-5F7A-0489-BCD804F134F7}"/>
              </a:ext>
            </a:extLst>
          </p:cNvPr>
          <p:cNvSpPr/>
          <p:nvPr/>
        </p:nvSpPr>
        <p:spPr>
          <a:xfrm>
            <a:off x="9544633" y="3157734"/>
            <a:ext cx="1723063" cy="974322"/>
          </a:xfrm>
          <a:prstGeom prst="roundRect">
            <a:avLst>
              <a:gd name="adj" fmla="val 10547"/>
            </a:avLst>
          </a:prstGeom>
          <a:solidFill>
            <a:schemeClr val="bg1">
              <a:lumMod val="95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a:solidFill>
                  <a:schemeClr val="tx1">
                    <a:lumMod val="65000"/>
                    <a:lumOff val="35000"/>
                  </a:schemeClr>
                </a:solidFill>
                <a:latin typeface="+mn-ea"/>
              </a:rPr>
              <a:t>タイアップページから</a:t>
            </a:r>
            <a:endParaRPr kumimoji="1" lang="en-US" altLang="ja-JP" sz="1100" b="1">
              <a:solidFill>
                <a:schemeClr val="tx1">
                  <a:lumMod val="65000"/>
                  <a:lumOff val="35000"/>
                </a:schemeClr>
              </a:solidFill>
              <a:latin typeface="+mn-ea"/>
            </a:endParaRPr>
          </a:p>
          <a:p>
            <a:pPr algn="ctr"/>
            <a:r>
              <a:rPr kumimoji="1" lang="ja-JP" altLang="en-US" sz="1100" b="1">
                <a:solidFill>
                  <a:schemeClr val="tx1">
                    <a:lumMod val="65000"/>
                    <a:lumOff val="35000"/>
                  </a:schemeClr>
                </a:solidFill>
                <a:latin typeface="+mn-ea"/>
              </a:rPr>
              <a:t>広告主様ページへの</a:t>
            </a:r>
            <a:endParaRPr kumimoji="1" lang="en-US" altLang="ja-JP" sz="1100" b="1">
              <a:solidFill>
                <a:schemeClr val="tx1">
                  <a:lumMod val="65000"/>
                  <a:lumOff val="35000"/>
                </a:schemeClr>
              </a:solidFill>
              <a:latin typeface="+mn-ea"/>
            </a:endParaRPr>
          </a:p>
          <a:p>
            <a:pPr algn="ctr"/>
            <a:r>
              <a:rPr kumimoji="1" lang="ja-JP" altLang="en-US" sz="1100" b="1">
                <a:solidFill>
                  <a:schemeClr val="tx1">
                    <a:lumMod val="65000"/>
                    <a:lumOff val="35000"/>
                  </a:schemeClr>
                </a:solidFill>
                <a:latin typeface="+mn-ea"/>
              </a:rPr>
              <a:t>想定</a:t>
            </a:r>
            <a:r>
              <a:rPr kumimoji="1" lang="en-US" altLang="ja-JP" sz="1100" b="1">
                <a:solidFill>
                  <a:schemeClr val="tx1">
                    <a:lumMod val="65000"/>
                    <a:lumOff val="35000"/>
                  </a:schemeClr>
                </a:solidFill>
                <a:latin typeface="+mn-ea"/>
              </a:rPr>
              <a:t>CTR </a:t>
            </a:r>
            <a:r>
              <a:rPr kumimoji="1" lang="en-US" altLang="ja-JP" sz="1600" b="1">
                <a:solidFill>
                  <a:schemeClr val="tx1">
                    <a:lumMod val="65000"/>
                    <a:lumOff val="35000"/>
                  </a:schemeClr>
                </a:solidFill>
              </a:rPr>
              <a:t>3-5</a:t>
            </a:r>
            <a:r>
              <a:rPr kumimoji="1" lang="en-US" altLang="ja-JP" sz="1200" b="1">
                <a:solidFill>
                  <a:schemeClr val="tx1">
                    <a:lumMod val="65000"/>
                    <a:lumOff val="35000"/>
                  </a:schemeClr>
                </a:solidFill>
              </a:rPr>
              <a:t>%</a:t>
            </a:r>
            <a:endParaRPr kumimoji="1" lang="ja-JP" altLang="en-US" sz="1200" b="1">
              <a:solidFill>
                <a:schemeClr val="tx1">
                  <a:lumMod val="65000"/>
                  <a:lumOff val="35000"/>
                </a:schemeClr>
              </a:solidFill>
            </a:endParaRPr>
          </a:p>
        </p:txBody>
      </p:sp>
      <p:sp>
        <p:nvSpPr>
          <p:cNvPr id="21" name="楕円 20">
            <a:extLst>
              <a:ext uri="{FF2B5EF4-FFF2-40B4-BE49-F238E27FC236}">
                <a16:creationId xmlns:a16="http://schemas.microsoft.com/office/drawing/2014/main" id="{E37DB597-16C5-FBF0-5FFD-45E61FA97FFA}"/>
              </a:ext>
            </a:extLst>
          </p:cNvPr>
          <p:cNvSpPr/>
          <p:nvPr/>
        </p:nvSpPr>
        <p:spPr>
          <a:xfrm rot="15422591">
            <a:off x="8862875" y="1991395"/>
            <a:ext cx="115377" cy="115377"/>
          </a:xfrm>
          <a:prstGeom prst="ellipse">
            <a:avLst/>
          </a:prstGeom>
          <a:solidFill>
            <a:schemeClr val="bg1">
              <a:lumMod val="95000"/>
            </a:schemeClr>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B0083"/>
              </a:solidFill>
              <a:effectLst/>
              <a:uLnTx/>
              <a:uFillTx/>
              <a:latin typeface="Segoe UI"/>
              <a:ea typeface="游ゴシック"/>
              <a:cs typeface="+mn-cs"/>
            </a:endParaRPr>
          </a:p>
        </p:txBody>
      </p:sp>
      <p:sp>
        <p:nvSpPr>
          <p:cNvPr id="11" name="テキスト プレースホルダー 1">
            <a:extLst>
              <a:ext uri="{FF2B5EF4-FFF2-40B4-BE49-F238E27FC236}">
                <a16:creationId xmlns:a16="http://schemas.microsoft.com/office/drawing/2014/main" id="{735D2352-267E-BAC4-1176-066B1A489714}"/>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掲載料はグロス金額、</a:t>
            </a:r>
            <a:r>
              <a:rPr lang="en-US" altLang="ja-JP" sz="900" dirty="0">
                <a:solidFill>
                  <a:prstClr val="black"/>
                </a:solidFill>
                <a:latin typeface="游ゴシック"/>
                <a:ea typeface="游ゴシック"/>
              </a:rPr>
              <a:t>N</a:t>
            </a:r>
            <a:r>
              <a:rPr lang="ja-JP" altLang="en-US" sz="900" dirty="0">
                <a:solidFill>
                  <a:prstClr val="black"/>
                </a:solidFill>
                <a:latin typeface="游ゴシック"/>
                <a:ea typeface="游ゴシック"/>
              </a:rPr>
              <a:t>はネット金額になります。表示価格は税別です</a:t>
            </a:r>
          </a:p>
        </p:txBody>
      </p:sp>
      <p:pic>
        <p:nvPicPr>
          <p:cNvPr id="2" name="図 1">
            <a:extLst>
              <a:ext uri="{FF2B5EF4-FFF2-40B4-BE49-F238E27FC236}">
                <a16:creationId xmlns:a16="http://schemas.microsoft.com/office/drawing/2014/main" id="{13778962-05BD-097C-32B4-17AFF51A8CA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638481" y="3517543"/>
            <a:ext cx="148439" cy="151717"/>
          </a:xfrm>
          <a:prstGeom prst="rect">
            <a:avLst/>
          </a:prstGeom>
          <a:effectLst/>
        </p:spPr>
      </p:pic>
    </p:spTree>
    <p:extLst>
      <p:ext uri="{BB962C8B-B14F-4D97-AF65-F5344CB8AC3E}">
        <p14:creationId xmlns:p14="http://schemas.microsoft.com/office/powerpoint/2010/main" val="195383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C3686-AFB7-6479-A763-51B4BA8E4CE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09B99B7-B403-76C2-81A5-8B62776A619E}"/>
              </a:ext>
            </a:extLst>
          </p:cNvPr>
          <p:cNvSpPr/>
          <p:nvPr/>
        </p:nvSpPr>
        <p:spPr>
          <a:xfrm>
            <a:off x="547167" y="2237163"/>
            <a:ext cx="11274328" cy="1863314"/>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7D32CEC-C18A-8482-73A2-57CC9653493A}"/>
              </a:ext>
            </a:extLst>
          </p:cNvPr>
          <p:cNvSpPr>
            <a:spLocks noGrp="1"/>
          </p:cNvSpPr>
          <p:nvPr>
            <p:ph type="sldNum" sz="quarter" idx="4"/>
          </p:nvPr>
        </p:nvSpPr>
        <p:spPr>
          <a:xfrm>
            <a:off x="11476235" y="6550889"/>
            <a:ext cx="715767" cy="303088"/>
          </a:xfrm>
        </p:spPr>
        <p:txBody>
          <a:bodyPr/>
          <a:lstStyle/>
          <a:p>
            <a:fld id="{1AC7605C-FF12-4405-976C-DB6FC46F8E23}" type="slidenum">
              <a:rPr lang="ja-JP" altLang="en-US" dirty="0"/>
              <a:pPr/>
              <a:t>8</a:t>
            </a:fld>
            <a:endParaRPr lang="ja-JP" altLang="en-US"/>
          </a:p>
        </p:txBody>
      </p:sp>
      <p:sp>
        <p:nvSpPr>
          <p:cNvPr id="7" name="タイトル 1">
            <a:extLst>
              <a:ext uri="{FF2B5EF4-FFF2-40B4-BE49-F238E27FC236}">
                <a16:creationId xmlns:a16="http://schemas.microsoft.com/office/drawing/2014/main" id="{5359D707-BBCB-7468-4EBA-6FDF588330EF}"/>
              </a:ext>
            </a:extLst>
          </p:cNvPr>
          <p:cNvSpPr>
            <a:spLocks noGrp="1"/>
          </p:cNvSpPr>
          <p:nvPr>
            <p:ph type="title"/>
          </p:nvPr>
        </p:nvSpPr>
        <p:spPr>
          <a:xfrm>
            <a:off x="533401" y="255643"/>
            <a:ext cx="9105900" cy="425395"/>
          </a:xfrm>
        </p:spPr>
        <p:txBody>
          <a:bodyPr>
            <a:noAutofit/>
          </a:bodyPr>
          <a:lstStyle/>
          <a:p>
            <a:r>
              <a:rPr lang="ja-JP" altLang="en-US" dirty="0"/>
              <a:t>タイアップ広告＋ターゲティング誘導</a:t>
            </a:r>
          </a:p>
        </p:txBody>
      </p:sp>
      <p:sp>
        <p:nvSpPr>
          <p:cNvPr id="400" name="テキスト ボックス 399">
            <a:extLst>
              <a:ext uri="{FF2B5EF4-FFF2-40B4-BE49-F238E27FC236}">
                <a16:creationId xmlns:a16="http://schemas.microsoft.com/office/drawing/2014/main" id="{6EBEDED1-4E3D-EA08-10C4-10D05E109544}"/>
              </a:ext>
            </a:extLst>
          </p:cNvPr>
          <p:cNvSpPr txBox="1"/>
          <p:nvPr/>
        </p:nvSpPr>
        <p:spPr>
          <a:xfrm>
            <a:off x="6824161" y="3043717"/>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aphicFrame>
        <p:nvGraphicFramePr>
          <p:cNvPr id="23" name="表 22">
            <a:extLst>
              <a:ext uri="{FF2B5EF4-FFF2-40B4-BE49-F238E27FC236}">
                <a16:creationId xmlns:a16="http://schemas.microsoft.com/office/drawing/2014/main" id="{973F8DE4-D67D-97FE-0B80-ECF0573C5491}"/>
              </a:ext>
            </a:extLst>
          </p:cNvPr>
          <p:cNvGraphicFramePr>
            <a:graphicFrameLocks noGrp="1"/>
          </p:cNvGraphicFramePr>
          <p:nvPr/>
        </p:nvGraphicFramePr>
        <p:xfrm>
          <a:off x="766484" y="2518029"/>
          <a:ext cx="4618316" cy="1291567"/>
        </p:xfrm>
        <a:graphic>
          <a:graphicData uri="http://schemas.openxmlformats.org/drawingml/2006/table">
            <a:tbl>
              <a:tblPr firstRow="1" bandRow="1">
                <a:tableStyleId>{5940675A-B579-460E-94D1-54222C63F5DA}</a:tableStyleId>
              </a:tblPr>
              <a:tblGrid>
                <a:gridCol w="1410659">
                  <a:extLst>
                    <a:ext uri="{9D8B030D-6E8A-4147-A177-3AD203B41FA5}">
                      <a16:colId xmlns:a16="http://schemas.microsoft.com/office/drawing/2014/main" val="2913832337"/>
                    </a:ext>
                  </a:extLst>
                </a:gridCol>
                <a:gridCol w="984068">
                  <a:extLst>
                    <a:ext uri="{9D8B030D-6E8A-4147-A177-3AD203B41FA5}">
                      <a16:colId xmlns:a16="http://schemas.microsoft.com/office/drawing/2014/main" val="3324756616"/>
                    </a:ext>
                  </a:extLst>
                </a:gridCol>
                <a:gridCol w="1071155">
                  <a:extLst>
                    <a:ext uri="{9D8B030D-6E8A-4147-A177-3AD203B41FA5}">
                      <a16:colId xmlns:a16="http://schemas.microsoft.com/office/drawing/2014/main" val="107573080"/>
                    </a:ext>
                  </a:extLst>
                </a:gridCol>
                <a:gridCol w="1152434">
                  <a:extLst>
                    <a:ext uri="{9D8B030D-6E8A-4147-A177-3AD203B41FA5}">
                      <a16:colId xmlns:a16="http://schemas.microsoft.com/office/drawing/2014/main" val="927577549"/>
                    </a:ext>
                  </a:extLst>
                </a:gridCol>
              </a:tblGrid>
              <a:tr h="370315">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掲載</a:t>
                      </a:r>
                      <a:r>
                        <a:rPr lang="ja-JP" altLang="en-US" sz="1000" b="1" spc="150" baseline="0" dirty="0">
                          <a:latin typeface="+mn-ea"/>
                          <a:ea typeface="+mn-ea"/>
                        </a:rPr>
                        <a:t>料（通常）</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313">
                <a:tc>
                  <a:txBody>
                    <a:bodyPr/>
                    <a:lstStyle/>
                    <a:p>
                      <a:pPr algn="ctr"/>
                      <a:r>
                        <a:rPr kumimoji="1" lang="ja-JP" altLang="en-US" sz="1000" b="1" spc="150" baseline="0">
                          <a:solidFill>
                            <a:srgbClr val="F5296C"/>
                          </a:solidFill>
                          <a:latin typeface="+mn-ea"/>
                          <a:ea typeface="+mn-ea"/>
                        </a:rPr>
                        <a:t>シンプルデザイン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ja-JP" sz="1000" b="0" spc="150" baseline="0" dirty="0">
                          <a:latin typeface="+mn-ea"/>
                          <a:ea typeface="+mn-ea"/>
                        </a:rPr>
                        <a:t>1,000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sp>
        <p:nvSpPr>
          <p:cNvPr id="393" name="テキスト ボックス 392">
            <a:extLst>
              <a:ext uri="{FF2B5EF4-FFF2-40B4-BE49-F238E27FC236}">
                <a16:creationId xmlns:a16="http://schemas.microsoft.com/office/drawing/2014/main" id="{AA686282-6F69-3233-3BAA-1337C2E5722E}"/>
              </a:ext>
            </a:extLst>
          </p:cNvPr>
          <p:cNvSpPr txBox="1"/>
          <p:nvPr/>
        </p:nvSpPr>
        <p:spPr>
          <a:xfrm>
            <a:off x="548004" y="1874882"/>
            <a:ext cx="2423740"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❶シンプルデザイン</a:t>
            </a:r>
          </a:p>
        </p:txBody>
      </p:sp>
      <p:sp>
        <p:nvSpPr>
          <p:cNvPr id="394" name="テキスト ボックス 393">
            <a:extLst>
              <a:ext uri="{FF2B5EF4-FFF2-40B4-BE49-F238E27FC236}">
                <a16:creationId xmlns:a16="http://schemas.microsoft.com/office/drawing/2014/main" id="{6E88C296-504B-5897-3805-87416CC8D8FB}"/>
              </a:ext>
            </a:extLst>
          </p:cNvPr>
          <p:cNvSpPr txBox="1"/>
          <p:nvPr/>
        </p:nvSpPr>
        <p:spPr>
          <a:xfrm>
            <a:off x="548004" y="4262390"/>
            <a:ext cx="2154436" cy="276999"/>
          </a:xfrm>
          <a:prstGeom prst="rect">
            <a:avLst/>
          </a:prstGeom>
          <a:solidFill>
            <a:schemeClr val="accent1">
              <a:lumMod val="20000"/>
              <a:lumOff val="80000"/>
            </a:schemeClr>
          </a:solidFill>
        </p:spPr>
        <p:txBody>
          <a:bodyPr wrap="none" lIns="0" tIns="0" rIns="0" bIns="0" rtlCol="0" anchor="t" anchorCtr="0">
            <a:spAutoFit/>
          </a:bodyPr>
          <a:lstStyle/>
          <a:p>
            <a:pPr algn="l" defTabSz="914358" rtl="0">
              <a:defRPr/>
            </a:pPr>
            <a:r>
              <a:rPr kumimoji="1" lang="ja-JP" altLang="en-US" b="1" kern="1200" spc="300" dirty="0">
                <a:solidFill>
                  <a:schemeClr val="accent1"/>
                </a:solidFill>
                <a:latin typeface="游ゴシック" panose="020B0400000000000000" pitchFamily="50" charset="-128"/>
                <a:ea typeface="游ゴシック" panose="020B0400000000000000" pitchFamily="50" charset="-128"/>
                <a:cs typeface="+mn-cs"/>
              </a:rPr>
              <a:t>❷リッチデザイン</a:t>
            </a:r>
          </a:p>
        </p:txBody>
      </p:sp>
      <p:sp>
        <p:nvSpPr>
          <p:cNvPr id="395" name="テキスト ボックス 394">
            <a:extLst>
              <a:ext uri="{FF2B5EF4-FFF2-40B4-BE49-F238E27FC236}">
                <a16:creationId xmlns:a16="http://schemas.microsoft.com/office/drawing/2014/main" id="{89DB9D84-628D-17A7-A2DF-DE6382B4B14E}"/>
              </a:ext>
            </a:extLst>
          </p:cNvPr>
          <p:cNvSpPr txBox="1"/>
          <p:nvPr/>
        </p:nvSpPr>
        <p:spPr>
          <a:xfrm>
            <a:off x="547167" y="854183"/>
            <a:ext cx="8976816" cy="215444"/>
          </a:xfrm>
          <a:prstGeom prst="rect">
            <a:avLst/>
          </a:prstGeom>
          <a:noFill/>
        </p:spPr>
        <p:txBody>
          <a:bodyPr wrap="none" lIns="0" tIns="0" rIns="0" bIns="0" rtlCol="0" anchor="t" anchorCtr="0">
            <a:spAutoFit/>
          </a:bodyPr>
          <a:lstStyle/>
          <a:p>
            <a:pPr algn="l" defTabSz="914358" rtl="0">
              <a:defRPr/>
            </a:pPr>
            <a:r>
              <a:rPr kumimoji="1" lang="ja-JP" altLang="en-US" sz="1400" b="1" kern="1200" dirty="0">
                <a:solidFill>
                  <a:prstClr val="black"/>
                </a:solidFill>
                <a:latin typeface="游ゴシック" panose="020B0400000000000000" pitchFamily="50" charset="-128"/>
                <a:ea typeface="游ゴシック" panose="020B0400000000000000" pitchFamily="50" charset="-128"/>
                <a:cs typeface="+mn-cs"/>
              </a:rPr>
              <a:t>タイアップ広告ページへの誘導にターゲティングをご希望される場合は、通常価格に以下の料金が適用されます</a:t>
            </a:r>
          </a:p>
        </p:txBody>
      </p:sp>
      <p:grpSp>
        <p:nvGrpSpPr>
          <p:cNvPr id="411" name="グループ化 410">
            <a:extLst>
              <a:ext uri="{FF2B5EF4-FFF2-40B4-BE49-F238E27FC236}">
                <a16:creationId xmlns:a16="http://schemas.microsoft.com/office/drawing/2014/main" id="{9697C470-9F1D-E661-131B-C3414D273368}"/>
              </a:ext>
            </a:extLst>
          </p:cNvPr>
          <p:cNvGrpSpPr/>
          <p:nvPr/>
        </p:nvGrpSpPr>
        <p:grpSpPr>
          <a:xfrm>
            <a:off x="547167" y="1225682"/>
            <a:ext cx="11274328" cy="381112"/>
            <a:chOff x="547167" y="1225682"/>
            <a:chExt cx="11274328" cy="381112"/>
          </a:xfrm>
        </p:grpSpPr>
        <p:sp>
          <p:nvSpPr>
            <p:cNvPr id="397" name="Google Shape;442;p31">
              <a:extLst>
                <a:ext uri="{FF2B5EF4-FFF2-40B4-BE49-F238E27FC236}">
                  <a16:creationId xmlns:a16="http://schemas.microsoft.com/office/drawing/2014/main" id="{99079CC9-77BB-69BA-F9CE-39D9022812E3}"/>
                </a:ext>
              </a:extLst>
            </p:cNvPr>
            <p:cNvSpPr/>
            <p:nvPr/>
          </p:nvSpPr>
          <p:spPr>
            <a:xfrm>
              <a:off x="547167" y="1225682"/>
              <a:ext cx="2713876" cy="381112"/>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❶ 掲載料</a:t>
              </a:r>
              <a:r>
                <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×120</a:t>
              </a: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399" name="Google Shape;442;p31">
              <a:extLst>
                <a:ext uri="{FF2B5EF4-FFF2-40B4-BE49-F238E27FC236}">
                  <a16:creationId xmlns:a16="http://schemas.microsoft.com/office/drawing/2014/main" id="{4A1FE1BE-C351-3CAE-4BFE-09E2EBBEC8D8}"/>
                </a:ext>
              </a:extLst>
            </p:cNvPr>
            <p:cNvSpPr/>
            <p:nvPr/>
          </p:nvSpPr>
          <p:spPr>
            <a:xfrm>
              <a:off x="3381429" y="1225682"/>
              <a:ext cx="360504" cy="381112"/>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a:t>
              </a:r>
              <a:endPar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401" name="Google Shape;442;p31">
              <a:extLst>
                <a:ext uri="{FF2B5EF4-FFF2-40B4-BE49-F238E27FC236}">
                  <a16:creationId xmlns:a16="http://schemas.microsoft.com/office/drawing/2014/main" id="{15F7F93E-B5D5-ED75-B524-3BA1936E0DB8}"/>
                </a:ext>
              </a:extLst>
            </p:cNvPr>
            <p:cNvSpPr/>
            <p:nvPr/>
          </p:nvSpPr>
          <p:spPr>
            <a:xfrm>
              <a:off x="3862319" y="1225682"/>
              <a:ext cx="2713876" cy="381112"/>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❷ 制作費</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407" name="Google Shape;442;p31">
              <a:extLst>
                <a:ext uri="{FF2B5EF4-FFF2-40B4-BE49-F238E27FC236}">
                  <a16:creationId xmlns:a16="http://schemas.microsoft.com/office/drawing/2014/main" id="{534AA846-3E57-6648-C9BF-EC59AC209718}"/>
                </a:ext>
              </a:extLst>
            </p:cNvPr>
            <p:cNvSpPr/>
            <p:nvPr/>
          </p:nvSpPr>
          <p:spPr>
            <a:xfrm>
              <a:off x="6696581" y="1225683"/>
              <a:ext cx="360504" cy="381111"/>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a:t>
              </a:r>
              <a:endPar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408" name="Google Shape;442;p31">
              <a:extLst>
                <a:ext uri="{FF2B5EF4-FFF2-40B4-BE49-F238E27FC236}">
                  <a16:creationId xmlns:a16="http://schemas.microsoft.com/office/drawing/2014/main" id="{37DE61EC-C0E8-DCBA-3D10-6A880AEA4E41}"/>
                </a:ext>
              </a:extLst>
            </p:cNvPr>
            <p:cNvSpPr/>
            <p:nvPr/>
          </p:nvSpPr>
          <p:spPr>
            <a:xfrm>
              <a:off x="7177471" y="1225682"/>
              <a:ext cx="2713876" cy="381112"/>
            </a:xfrm>
            <a:prstGeom prst="homePlate">
              <a:avLst>
                <a:gd name="adj" fmla="val 0"/>
              </a:avLst>
            </a:prstGeom>
            <a:solidFill>
              <a:schemeClr val="bg1">
                <a:lumMod val="95000"/>
              </a:schemeClr>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kumimoji="0" lang="ja-JP" altLang="en-US"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❸ セグメント設定料</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sp>
          <p:nvSpPr>
            <p:cNvPr id="409" name="Google Shape;442;p31">
              <a:extLst>
                <a:ext uri="{FF2B5EF4-FFF2-40B4-BE49-F238E27FC236}">
                  <a16:creationId xmlns:a16="http://schemas.microsoft.com/office/drawing/2014/main" id="{438E7B34-8C59-EC67-971D-52701F797009}"/>
                </a:ext>
              </a:extLst>
            </p:cNvPr>
            <p:cNvSpPr/>
            <p:nvPr/>
          </p:nvSpPr>
          <p:spPr>
            <a:xfrm>
              <a:off x="10011733" y="1225683"/>
              <a:ext cx="360504" cy="381111"/>
            </a:xfrm>
            <a:prstGeom prst="homePlate">
              <a:avLst>
                <a:gd name="adj" fmla="val 0"/>
              </a:avLst>
            </a:prstGeom>
            <a:solidFill>
              <a:schemeClr val="tx1">
                <a:lumMod val="65000"/>
                <a:lumOff val="35000"/>
              </a:schemeClr>
            </a:solidFill>
            <a:ln>
              <a:noFill/>
            </a:ln>
          </p:spPr>
          <p:txBody>
            <a:bodyPr spcFirstLastPara="1" wrap="square" lIns="0" tIns="0" rIns="0" bIns="0" anchor="ctr" anchorCtr="1">
              <a:noAutofit/>
            </a:bodyPr>
            <a:lstStyle/>
            <a:p>
              <a:pPr algn="ctr" defTabSz="1219170">
                <a:buClr>
                  <a:srgbClr val="FFFFFF"/>
                </a:buClr>
                <a:buSzPts val="700"/>
              </a:pPr>
              <a:r>
                <a:rPr kumimoji="0" lang="en-US" altLang="ja-JP" sz="1300" b="1" kern="0" spc="120" dirty="0">
                  <a:solidFill>
                    <a:srgbClr val="FFFFFF"/>
                  </a:solidFill>
                  <a:latin typeface="游ゴシック" panose="020B0400000000000000" pitchFamily="50" charset="-128"/>
                  <a:ea typeface="游ゴシック" panose="020B0400000000000000" pitchFamily="50" charset="-128"/>
                  <a:cs typeface="Meiryo"/>
                  <a:sym typeface="Meiryo"/>
                </a:rPr>
                <a:t>=</a:t>
              </a:r>
            </a:p>
          </p:txBody>
        </p:sp>
        <p:sp>
          <p:nvSpPr>
            <p:cNvPr id="410" name="Google Shape;442;p31">
              <a:extLst>
                <a:ext uri="{FF2B5EF4-FFF2-40B4-BE49-F238E27FC236}">
                  <a16:creationId xmlns:a16="http://schemas.microsoft.com/office/drawing/2014/main" id="{88DF3302-FECD-89DC-27CF-1323FFCFC84B}"/>
                </a:ext>
              </a:extLst>
            </p:cNvPr>
            <p:cNvSpPr/>
            <p:nvPr/>
          </p:nvSpPr>
          <p:spPr>
            <a:xfrm>
              <a:off x="10492623" y="1225682"/>
              <a:ext cx="1328872" cy="381112"/>
            </a:xfrm>
            <a:prstGeom prst="homePlate">
              <a:avLst>
                <a:gd name="adj" fmla="val 0"/>
              </a:avLst>
            </a:prstGeom>
            <a:solidFill>
              <a:schemeClr val="bg1"/>
            </a:solidFill>
            <a:ln>
              <a:solidFill>
                <a:schemeClr val="tx1">
                  <a:lumMod val="75000"/>
                  <a:lumOff val="25000"/>
                </a:schemeClr>
              </a:solidFill>
            </a:ln>
          </p:spPr>
          <p:txBody>
            <a:bodyPr spcFirstLastPara="1" wrap="square" lIns="0" tIns="0" rIns="0" bIns="0" anchor="ctr" anchorCtr="1">
              <a:noAutofit/>
            </a:bodyPr>
            <a:lstStyle/>
            <a:p>
              <a:pPr algn="ctr" defTabSz="1219170">
                <a:buClr>
                  <a:srgbClr val="FFFFFF"/>
                </a:buClr>
                <a:buSzPts val="700"/>
              </a:pPr>
              <a:r>
                <a:rPr lang="ja-JP" altLang="en-US" sz="1300" b="1"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rPr>
                <a:t>合計</a:t>
              </a:r>
              <a:endParaRPr kumimoji="0" lang="en-US" altLang="ja-JP" sz="1300" b="1" kern="0" spc="120" dirty="0">
                <a:solidFill>
                  <a:schemeClr val="tx1">
                    <a:lumMod val="75000"/>
                    <a:lumOff val="25000"/>
                  </a:schemeClr>
                </a:solidFill>
                <a:latin typeface="游ゴシック" panose="020B0400000000000000" pitchFamily="50" charset="-128"/>
                <a:ea typeface="游ゴシック" panose="020B0400000000000000" pitchFamily="50" charset="-128"/>
                <a:cs typeface="Meiryo"/>
                <a:sym typeface="Meiryo"/>
              </a:endParaRPr>
            </a:p>
          </p:txBody>
        </p:sp>
      </p:grpSp>
      <p:graphicFrame>
        <p:nvGraphicFramePr>
          <p:cNvPr id="412" name="表 411">
            <a:extLst>
              <a:ext uri="{FF2B5EF4-FFF2-40B4-BE49-F238E27FC236}">
                <a16:creationId xmlns:a16="http://schemas.microsoft.com/office/drawing/2014/main" id="{5FAC1CA7-DBAA-EBB2-1122-9F043837E472}"/>
              </a:ext>
            </a:extLst>
          </p:cNvPr>
          <p:cNvGraphicFramePr>
            <a:graphicFrameLocks noGrp="1"/>
          </p:cNvGraphicFramePr>
          <p:nvPr/>
        </p:nvGraphicFramePr>
        <p:xfrm>
          <a:off x="6170165" y="2518028"/>
          <a:ext cx="5255351" cy="1291566"/>
        </p:xfrm>
        <a:graphic>
          <a:graphicData uri="http://schemas.openxmlformats.org/drawingml/2006/table">
            <a:tbl>
              <a:tblPr firstRow="1" bandRow="1">
                <a:tableStyleId>{5940675A-B579-460E-94D1-54222C63F5DA}</a:tableStyleId>
              </a:tblPr>
              <a:tblGrid>
                <a:gridCol w="1343730">
                  <a:extLst>
                    <a:ext uri="{9D8B030D-6E8A-4147-A177-3AD203B41FA5}">
                      <a16:colId xmlns:a16="http://schemas.microsoft.com/office/drawing/2014/main" val="3324756616"/>
                    </a:ext>
                  </a:extLst>
                </a:gridCol>
                <a:gridCol w="1088572">
                  <a:extLst>
                    <a:ext uri="{9D8B030D-6E8A-4147-A177-3AD203B41FA5}">
                      <a16:colId xmlns:a16="http://schemas.microsoft.com/office/drawing/2014/main" val="107573080"/>
                    </a:ext>
                  </a:extLst>
                </a:gridCol>
                <a:gridCol w="1470484">
                  <a:extLst>
                    <a:ext uri="{9D8B030D-6E8A-4147-A177-3AD203B41FA5}">
                      <a16:colId xmlns:a16="http://schemas.microsoft.com/office/drawing/2014/main" val="927577549"/>
                    </a:ext>
                  </a:extLst>
                </a:gridCol>
                <a:gridCol w="1352565">
                  <a:extLst>
                    <a:ext uri="{9D8B030D-6E8A-4147-A177-3AD203B41FA5}">
                      <a16:colId xmlns:a16="http://schemas.microsoft.com/office/drawing/2014/main" val="3710096921"/>
                    </a:ext>
                  </a:extLst>
                </a:gridCol>
              </a:tblGrid>
              <a:tr h="369346">
                <a:tc>
                  <a:txBody>
                    <a:bodyPr/>
                    <a:lstStyle/>
                    <a:p>
                      <a:pPr algn="ctr"/>
                      <a:r>
                        <a:rPr kumimoji="1" lang="ja-JP" altLang="en-US" sz="1000" b="1" spc="150" baseline="0" dirty="0">
                          <a:latin typeface="+mn-ea"/>
                          <a:ea typeface="+mn-ea"/>
                        </a:rPr>
                        <a:t>掲載料（ターゲ）</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セグメント設定料</a:t>
                      </a:r>
                      <a:r>
                        <a:rPr kumimoji="1" lang="ja-JP" altLang="en-US" sz="900" b="1" spc="150" baseline="0" dirty="0">
                          <a:latin typeface="+mn-ea"/>
                          <a:ea typeface="+mn-ea"/>
                        </a:rPr>
                        <a:t>（プリセット）</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spc="150" baseline="0" dirty="0">
                          <a:latin typeface="+mn-ea"/>
                          <a:ea typeface="+mn-ea"/>
                        </a:rPr>
                        <a:t>セグメント設定料</a:t>
                      </a:r>
                      <a:r>
                        <a:rPr kumimoji="1" lang="ja-JP" altLang="en-US" sz="900" b="1" spc="150" baseline="0" dirty="0">
                          <a:latin typeface="+mn-ea"/>
                          <a:ea typeface="+mn-ea"/>
                        </a:rPr>
                        <a:t>（カスタム）</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555">
                <a:tc>
                  <a:txBody>
                    <a:bodyPr/>
                    <a:lstStyle/>
                    <a:p>
                      <a:pPr algn="ctr"/>
                      <a:r>
                        <a:rPr lang="en-US" altLang="ja-JP" sz="1100" b="1" spc="150" baseline="0" dirty="0">
                          <a:solidFill>
                            <a:srgbClr val="F5296C"/>
                          </a:solidFill>
                          <a:latin typeface="+mn-ea"/>
                          <a:ea typeface="+mn-ea"/>
                        </a:rPr>
                        <a:t>180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N50</a:t>
                      </a:r>
                      <a:r>
                        <a:rPr kumimoji="1" lang="ja-JP" altLang="en-US" sz="105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kumimoji="1" lang="en-US" altLang="ja-JP" sz="1050" b="1" spc="150" baseline="0" dirty="0">
                          <a:solidFill>
                            <a:srgbClr val="F5296C"/>
                          </a:solidFill>
                          <a:latin typeface="+mn-ea"/>
                          <a:ea typeface="+mn-ea"/>
                        </a:rPr>
                        <a:t>N5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N15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9167513"/>
                  </a:ext>
                </a:extLst>
              </a:tr>
              <a:tr h="230555">
                <a:tc>
                  <a:txBody>
                    <a:bodyPr/>
                    <a:lstStyle/>
                    <a:p>
                      <a:pPr algn="ctr"/>
                      <a:r>
                        <a:rPr lang="en-US" altLang="ja-JP" sz="1100" b="1" spc="150" baseline="0" dirty="0">
                          <a:solidFill>
                            <a:srgbClr val="F5296C"/>
                          </a:solidFill>
                          <a:latin typeface="+mn-ea"/>
                          <a:ea typeface="+mn-ea"/>
                        </a:rPr>
                        <a:t>360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555">
                <a:tc>
                  <a:txBody>
                    <a:bodyPr/>
                    <a:lstStyle/>
                    <a:p>
                      <a:pPr algn="ctr"/>
                      <a:r>
                        <a:rPr lang="en-US" altLang="ja-JP" sz="1000" b="0" spc="150" baseline="0" dirty="0">
                          <a:latin typeface="+mn-ea"/>
                          <a:ea typeface="+mn-ea"/>
                        </a:rPr>
                        <a:t>720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555">
                <a:tc>
                  <a:txBody>
                    <a:bodyPr/>
                    <a:lstStyle/>
                    <a:p>
                      <a:pPr algn="ctr"/>
                      <a:r>
                        <a:rPr lang="en-US" altLang="ja-JP" sz="1000" b="0" spc="150" baseline="0" dirty="0">
                          <a:latin typeface="+mn-ea"/>
                          <a:ea typeface="+mn-ea"/>
                        </a:rPr>
                        <a:t>1,200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sp>
        <p:nvSpPr>
          <p:cNvPr id="413" name="Google Shape;813;p43">
            <a:extLst>
              <a:ext uri="{FF2B5EF4-FFF2-40B4-BE49-F238E27FC236}">
                <a16:creationId xmlns:a16="http://schemas.microsoft.com/office/drawing/2014/main" id="{BCBE559A-AF13-0336-B9EA-C365650B61AD}"/>
              </a:ext>
            </a:extLst>
          </p:cNvPr>
          <p:cNvSpPr/>
          <p:nvPr/>
        </p:nvSpPr>
        <p:spPr>
          <a:xfrm rot="5402366" flipH="1">
            <a:off x="5663783" y="3134988"/>
            <a:ext cx="184144" cy="131158"/>
          </a:xfrm>
          <a:prstGeom prst="triangle">
            <a:avLst>
              <a:gd name="adj" fmla="val 50000"/>
            </a:avLst>
          </a:prstGeom>
          <a:solidFill>
            <a:schemeClr val="accent1"/>
          </a:solidFill>
          <a:ln>
            <a:noFill/>
          </a:ln>
        </p:spPr>
        <p:txBody>
          <a:bodyPr spcFirstLastPara="1" wrap="square" lIns="91433" tIns="45700" rIns="91433" bIns="45700" anchor="ctr" anchorCtr="0">
            <a:noAutofit/>
          </a:bodyPr>
          <a:lstStyle/>
          <a:p>
            <a:pPr algn="ctr" defTabSz="1219170">
              <a:buClr>
                <a:srgbClr val="000000"/>
              </a:buClr>
            </a:pPr>
            <a:endParaRPr kumimoji="0" sz="1400"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414" name="正方形/長方形 413">
            <a:extLst>
              <a:ext uri="{FF2B5EF4-FFF2-40B4-BE49-F238E27FC236}">
                <a16:creationId xmlns:a16="http://schemas.microsoft.com/office/drawing/2014/main" id="{6789AC95-9EF1-ABA0-03F6-71D302B061A4}"/>
              </a:ext>
            </a:extLst>
          </p:cNvPr>
          <p:cNvSpPr/>
          <p:nvPr/>
        </p:nvSpPr>
        <p:spPr>
          <a:xfrm>
            <a:off x="533001" y="4645563"/>
            <a:ext cx="11274328" cy="1916411"/>
          </a:xfrm>
          <a:prstGeom prst="rect">
            <a:avLst/>
          </a:prstGeom>
          <a:pattFill prst="lt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15" name="テキスト ボックス 414">
            <a:extLst>
              <a:ext uri="{FF2B5EF4-FFF2-40B4-BE49-F238E27FC236}">
                <a16:creationId xmlns:a16="http://schemas.microsoft.com/office/drawing/2014/main" id="{77DFE678-E1F4-9E82-F7C7-7D08F78C8AC2}"/>
              </a:ext>
            </a:extLst>
          </p:cNvPr>
          <p:cNvSpPr txBox="1"/>
          <p:nvPr/>
        </p:nvSpPr>
        <p:spPr>
          <a:xfrm>
            <a:off x="6809995" y="5452118"/>
            <a:ext cx="115416" cy="46166"/>
          </a:xfrm>
          <a:prstGeom prst="rect">
            <a:avLst/>
          </a:prstGeom>
          <a:noFill/>
        </p:spPr>
        <p:txBody>
          <a:bodyPr wrap="none" lIns="0" tIns="0" rIns="0" bIns="0" rtlCol="0" anchor="ctr">
            <a:spAutoFit/>
          </a:bodyPr>
          <a:lstStyle/>
          <a:p>
            <a:pPr algn="ctr" defTabSz="914358" rtl="0">
              <a:spcBef>
                <a:spcPts val="300"/>
              </a:spcBef>
              <a:defRPr/>
            </a:pPr>
            <a:r>
              <a:rPr kumimoji="1" lang="ja-JP" altLang="en-US" sz="300" b="1" kern="1200">
                <a:solidFill>
                  <a:prstClr val="white"/>
                </a:solidFill>
                <a:latin typeface="游ゴシック" panose="020B0400000000000000" pitchFamily="50" charset="-128"/>
                <a:ea typeface="游ゴシック" panose="020B0400000000000000" pitchFamily="50" charset="-128"/>
                <a:cs typeface="+mn-cs"/>
              </a:rPr>
              <a:t>誘導枠</a:t>
            </a:r>
          </a:p>
        </p:txBody>
      </p:sp>
      <p:graphicFrame>
        <p:nvGraphicFramePr>
          <p:cNvPr id="490" name="表 489">
            <a:extLst>
              <a:ext uri="{FF2B5EF4-FFF2-40B4-BE49-F238E27FC236}">
                <a16:creationId xmlns:a16="http://schemas.microsoft.com/office/drawing/2014/main" id="{C1D0DFD3-6213-4FC6-0322-6FFB926537DE}"/>
              </a:ext>
            </a:extLst>
          </p:cNvPr>
          <p:cNvGraphicFramePr>
            <a:graphicFrameLocks noGrp="1"/>
          </p:cNvGraphicFramePr>
          <p:nvPr/>
        </p:nvGraphicFramePr>
        <p:xfrm>
          <a:off x="752318" y="4926430"/>
          <a:ext cx="4618316" cy="1291567"/>
        </p:xfrm>
        <a:graphic>
          <a:graphicData uri="http://schemas.openxmlformats.org/drawingml/2006/table">
            <a:tbl>
              <a:tblPr firstRow="1" bandRow="1">
                <a:tableStyleId>{5940675A-B579-460E-94D1-54222C63F5DA}</a:tableStyleId>
              </a:tblPr>
              <a:tblGrid>
                <a:gridCol w="1410659">
                  <a:extLst>
                    <a:ext uri="{9D8B030D-6E8A-4147-A177-3AD203B41FA5}">
                      <a16:colId xmlns:a16="http://schemas.microsoft.com/office/drawing/2014/main" val="2913832337"/>
                    </a:ext>
                  </a:extLst>
                </a:gridCol>
                <a:gridCol w="984068">
                  <a:extLst>
                    <a:ext uri="{9D8B030D-6E8A-4147-A177-3AD203B41FA5}">
                      <a16:colId xmlns:a16="http://schemas.microsoft.com/office/drawing/2014/main" val="3324756616"/>
                    </a:ext>
                  </a:extLst>
                </a:gridCol>
                <a:gridCol w="1071155">
                  <a:extLst>
                    <a:ext uri="{9D8B030D-6E8A-4147-A177-3AD203B41FA5}">
                      <a16:colId xmlns:a16="http://schemas.microsoft.com/office/drawing/2014/main" val="107573080"/>
                    </a:ext>
                  </a:extLst>
                </a:gridCol>
                <a:gridCol w="1152434">
                  <a:extLst>
                    <a:ext uri="{9D8B030D-6E8A-4147-A177-3AD203B41FA5}">
                      <a16:colId xmlns:a16="http://schemas.microsoft.com/office/drawing/2014/main" val="927577549"/>
                    </a:ext>
                  </a:extLst>
                </a:gridCol>
              </a:tblGrid>
              <a:tr h="370315">
                <a:tc>
                  <a:txBody>
                    <a:bodyPr/>
                    <a:lstStyle/>
                    <a:p>
                      <a:pPr algn="ctr"/>
                      <a:r>
                        <a:rPr kumimoji="1" lang="ja-JP" altLang="en-US" sz="1000" b="1" spc="150" baseline="0">
                          <a:latin typeface="+mn-ea"/>
                          <a:ea typeface="+mn-ea"/>
                        </a:rPr>
                        <a:t>プラン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保証</a:t>
                      </a:r>
                      <a:r>
                        <a:rPr kumimoji="1" lang="en-US" altLang="ja-JP" sz="1000" b="1" spc="150" baseline="0">
                          <a:latin typeface="+mn-ea"/>
                          <a:ea typeface="+mn-ea"/>
                        </a:rPr>
                        <a:t>PV</a:t>
                      </a:r>
                      <a:endParaRPr kumimoji="1" lang="ja-JP" altLang="en-US" sz="1000" b="1" spc="150" baseline="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a:latin typeface="+mn-ea"/>
                          <a:ea typeface="+mn-ea"/>
                        </a:rPr>
                        <a:t>ページ本数</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掲載</a:t>
                      </a:r>
                      <a:r>
                        <a:rPr lang="ja-JP" altLang="en-US" sz="1000" b="1" spc="150" baseline="0" dirty="0">
                          <a:latin typeface="+mn-ea"/>
                          <a:ea typeface="+mn-ea"/>
                        </a:rPr>
                        <a:t>料（通常）</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313">
                <a:tc>
                  <a:txBody>
                    <a:bodyPr/>
                    <a:lstStyle/>
                    <a:p>
                      <a:pPr algn="ctr"/>
                      <a:r>
                        <a:rPr kumimoji="1" lang="ja-JP" altLang="en-US" sz="1000" b="1" spc="150" baseline="0" dirty="0">
                          <a:solidFill>
                            <a:srgbClr val="F5296C"/>
                          </a:solidFill>
                          <a:latin typeface="+mn-ea"/>
                          <a:ea typeface="+mn-ea"/>
                        </a:rPr>
                        <a:t>リッチデザイン</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150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2639167513"/>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２万</a:t>
                      </a:r>
                      <a:r>
                        <a:rPr kumimoji="1" lang="en-US" altLang="ja-JP" sz="1000" b="1" spc="150" baseline="0">
                          <a:solidFill>
                            <a:srgbClr val="F5296C"/>
                          </a:solidFill>
                          <a:latin typeface="+mn-ea"/>
                          <a:ea typeface="+mn-ea"/>
                        </a:rPr>
                        <a:t>PV</a:t>
                      </a:r>
                      <a:endParaRPr kumimoji="1" lang="ja-JP" altLang="en-US" sz="1000" b="1" spc="150" baseline="0">
                        <a:solidFill>
                          <a:srgbClr val="F5296C"/>
                        </a:solidFill>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1" spc="150" baseline="0">
                          <a:solidFill>
                            <a:srgbClr val="F5296C"/>
                          </a:solidFill>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100" b="1" spc="150" baseline="0">
                          <a:solidFill>
                            <a:srgbClr val="F5296C"/>
                          </a:solidFill>
                          <a:latin typeface="+mn-ea"/>
                          <a:ea typeface="+mn-ea"/>
                        </a:rPr>
                        <a:t>300</a:t>
                      </a:r>
                      <a:r>
                        <a:rPr kumimoji="1" lang="ja-JP" altLang="en-US" sz="1000" b="1" spc="150" baseline="0">
                          <a:solidFill>
                            <a:srgbClr val="F5296C"/>
                          </a:solidFill>
                          <a:latin typeface="+mn-ea"/>
                          <a:ea typeface="+mn-ea"/>
                        </a:rPr>
                        <a:t>万円</a:t>
                      </a: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５万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a:txBody>
                    <a:bodyPr/>
                    <a:lstStyle/>
                    <a:p>
                      <a:pPr algn="ctr"/>
                      <a:r>
                        <a:rPr lang="en-US" altLang="ja-JP" sz="1000" b="0" spc="150" baseline="0">
                          <a:latin typeface="+mn-ea"/>
                          <a:ea typeface="+mn-ea"/>
                        </a:rPr>
                        <a:t>600</a:t>
                      </a:r>
                      <a:r>
                        <a:rPr kumimoji="1" lang="ja-JP" altLang="en-US" sz="1000" b="0" spc="150" baseline="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313">
                <a:tc>
                  <a:txBody>
                    <a:bodyPr/>
                    <a:lstStyle/>
                    <a:p>
                      <a:pPr algn="ctr"/>
                      <a:endParaRPr kumimoji="1" lang="ja-JP" altLang="en-US" sz="100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000" b="0" spc="150" baseline="0">
                          <a:latin typeface="+mn-ea"/>
                          <a:ea typeface="+mn-ea"/>
                        </a:rPr>
                        <a:t>10</a:t>
                      </a:r>
                      <a:r>
                        <a:rPr kumimoji="1" lang="ja-JP" altLang="en-US" sz="1000" b="0" spc="150" baseline="0">
                          <a:latin typeface="+mn-ea"/>
                          <a:ea typeface="+mn-ea"/>
                        </a:rPr>
                        <a:t>万</a:t>
                      </a:r>
                      <a:r>
                        <a:rPr kumimoji="1" lang="en-US" altLang="ja-JP" sz="1000" b="0" spc="150" baseline="0">
                          <a:latin typeface="+mn-ea"/>
                          <a:ea typeface="+mn-ea"/>
                        </a:rPr>
                        <a:t>PV</a:t>
                      </a:r>
                      <a:endParaRPr kumimoji="1" lang="ja-JP" altLang="en-US" sz="1000" b="0" spc="150" baseline="0">
                        <a:latin typeface="+mn-ea"/>
                        <a:ea typeface="+mn-ea"/>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0" spc="150" baseline="0">
                          <a:latin typeface="+mn-ea"/>
                          <a:ea typeface="+mn-ea"/>
                        </a:rPr>
                        <a:t>１本</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ltLang="ja-JP" sz="1000" b="0" spc="150" baseline="0" dirty="0">
                          <a:latin typeface="+mn-ea"/>
                          <a:ea typeface="+mn-ea"/>
                        </a:rPr>
                        <a:t>1,000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graphicFrame>
        <p:nvGraphicFramePr>
          <p:cNvPr id="491" name="表 490">
            <a:extLst>
              <a:ext uri="{FF2B5EF4-FFF2-40B4-BE49-F238E27FC236}">
                <a16:creationId xmlns:a16="http://schemas.microsoft.com/office/drawing/2014/main" id="{6CDD68D6-4CA3-F02D-D0F8-8DED889521E6}"/>
              </a:ext>
            </a:extLst>
          </p:cNvPr>
          <p:cNvGraphicFramePr>
            <a:graphicFrameLocks noGrp="1"/>
          </p:cNvGraphicFramePr>
          <p:nvPr/>
        </p:nvGraphicFramePr>
        <p:xfrm>
          <a:off x="6155999" y="4926429"/>
          <a:ext cx="5255351" cy="1291566"/>
        </p:xfrm>
        <a:graphic>
          <a:graphicData uri="http://schemas.openxmlformats.org/drawingml/2006/table">
            <a:tbl>
              <a:tblPr firstRow="1" bandRow="1">
                <a:tableStyleId>{5940675A-B579-460E-94D1-54222C63F5DA}</a:tableStyleId>
              </a:tblPr>
              <a:tblGrid>
                <a:gridCol w="1343730">
                  <a:extLst>
                    <a:ext uri="{9D8B030D-6E8A-4147-A177-3AD203B41FA5}">
                      <a16:colId xmlns:a16="http://schemas.microsoft.com/office/drawing/2014/main" val="3324756616"/>
                    </a:ext>
                  </a:extLst>
                </a:gridCol>
                <a:gridCol w="1088572">
                  <a:extLst>
                    <a:ext uri="{9D8B030D-6E8A-4147-A177-3AD203B41FA5}">
                      <a16:colId xmlns:a16="http://schemas.microsoft.com/office/drawing/2014/main" val="107573080"/>
                    </a:ext>
                  </a:extLst>
                </a:gridCol>
                <a:gridCol w="1470484">
                  <a:extLst>
                    <a:ext uri="{9D8B030D-6E8A-4147-A177-3AD203B41FA5}">
                      <a16:colId xmlns:a16="http://schemas.microsoft.com/office/drawing/2014/main" val="927577549"/>
                    </a:ext>
                  </a:extLst>
                </a:gridCol>
                <a:gridCol w="1352565">
                  <a:extLst>
                    <a:ext uri="{9D8B030D-6E8A-4147-A177-3AD203B41FA5}">
                      <a16:colId xmlns:a16="http://schemas.microsoft.com/office/drawing/2014/main" val="3710096921"/>
                    </a:ext>
                  </a:extLst>
                </a:gridCol>
              </a:tblGrid>
              <a:tr h="369346">
                <a:tc>
                  <a:txBody>
                    <a:bodyPr/>
                    <a:lstStyle/>
                    <a:p>
                      <a:pPr algn="ctr"/>
                      <a:r>
                        <a:rPr kumimoji="1" lang="ja-JP" altLang="en-US" sz="1000" b="1" spc="150" baseline="0" dirty="0">
                          <a:latin typeface="+mn-ea"/>
                          <a:ea typeface="+mn-ea"/>
                        </a:rPr>
                        <a:t>掲載料（ターゲ）</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制作費</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000" b="1" spc="150" baseline="0" dirty="0">
                          <a:latin typeface="+mn-ea"/>
                          <a:ea typeface="+mn-ea"/>
                        </a:rPr>
                        <a:t>セグメント設定料</a:t>
                      </a:r>
                      <a:r>
                        <a:rPr kumimoji="1" lang="ja-JP" altLang="en-US" sz="900" b="1" spc="150" baseline="0" dirty="0">
                          <a:latin typeface="+mn-ea"/>
                          <a:ea typeface="+mn-ea"/>
                        </a:rPr>
                        <a:t>（プリセット）</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spc="150" baseline="0" dirty="0">
                          <a:latin typeface="+mn-ea"/>
                          <a:ea typeface="+mn-ea"/>
                        </a:rPr>
                        <a:t>セグメント設定料</a:t>
                      </a:r>
                      <a:r>
                        <a:rPr kumimoji="1" lang="ja-JP" altLang="en-US" sz="900" b="1" spc="150" baseline="0" dirty="0">
                          <a:latin typeface="+mn-ea"/>
                          <a:ea typeface="+mn-ea"/>
                        </a:rPr>
                        <a:t>（カスタム）</a:t>
                      </a:r>
                      <a:endParaRPr kumimoji="1" lang="ja-JP" altLang="en-US" sz="1000" b="1" spc="150" baseline="0" dirty="0">
                        <a:latin typeface="+mn-ea"/>
                        <a:ea typeface="+mn-ea"/>
                      </a:endParaRP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5927007"/>
                  </a:ext>
                </a:extLst>
              </a:tr>
              <a:tr h="230555">
                <a:tc>
                  <a:txBody>
                    <a:bodyPr/>
                    <a:lstStyle/>
                    <a:p>
                      <a:pPr algn="ctr"/>
                      <a:r>
                        <a:rPr lang="en-US" altLang="ja-JP" sz="1100" b="1" spc="150" baseline="0" dirty="0">
                          <a:solidFill>
                            <a:srgbClr val="F5296C"/>
                          </a:solidFill>
                          <a:latin typeface="+mn-ea"/>
                          <a:ea typeface="+mn-ea"/>
                        </a:rPr>
                        <a:t>180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accent1"/>
                      </a:solidFill>
                      <a:prstDash val="sysDot"/>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N100</a:t>
                      </a:r>
                      <a:r>
                        <a:rPr kumimoji="1" lang="ja-JP" altLang="en-US" sz="1050" b="1" spc="150" baseline="0" dirty="0">
                          <a:solidFill>
                            <a:srgbClr val="F5296C"/>
                          </a:solidFill>
                          <a:latin typeface="+mn-ea"/>
                          <a:ea typeface="+mn-ea"/>
                        </a:rPr>
                        <a:t>万円～</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kumimoji="1" lang="en-US" altLang="ja-JP" sz="1050" b="1" spc="150" baseline="0" dirty="0">
                          <a:solidFill>
                            <a:srgbClr val="F5296C"/>
                          </a:solidFill>
                          <a:latin typeface="+mn-ea"/>
                          <a:ea typeface="+mn-ea"/>
                        </a:rPr>
                        <a:t>N5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1" lang="en-US" altLang="ja-JP" sz="1050" b="1" spc="150" baseline="0" dirty="0">
                          <a:solidFill>
                            <a:srgbClr val="F5296C"/>
                          </a:solidFill>
                          <a:latin typeface="+mn-ea"/>
                          <a:ea typeface="+mn-ea"/>
                        </a:rPr>
                        <a:t>N15</a:t>
                      </a:r>
                      <a:r>
                        <a:rPr kumimoji="1" lang="ja-JP" altLang="en-US" sz="1050" b="1" spc="150" baseline="0" dirty="0">
                          <a:solidFill>
                            <a:srgbClr val="F5296C"/>
                          </a:solidFill>
                          <a:latin typeface="+mn-ea"/>
                          <a:ea typeface="+mn-ea"/>
                        </a:rPr>
                        <a:t>万円</a:t>
                      </a:r>
                      <a:r>
                        <a:rPr kumimoji="1" lang="en-US" altLang="ja-JP" sz="1050" b="1" spc="150" baseline="0" dirty="0">
                          <a:solidFill>
                            <a:srgbClr val="F5296C"/>
                          </a:solidFill>
                          <a:latin typeface="+mn-ea"/>
                          <a:ea typeface="+mn-ea"/>
                        </a:rPr>
                        <a:t>※</a:t>
                      </a:r>
                    </a:p>
                  </a:txBody>
                  <a:tcPr marL="55449" marR="55449" marT="27725" marB="27725"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9167513"/>
                  </a:ext>
                </a:extLst>
              </a:tr>
              <a:tr h="230555">
                <a:tc>
                  <a:txBody>
                    <a:bodyPr/>
                    <a:lstStyle/>
                    <a:p>
                      <a:pPr algn="ctr"/>
                      <a:r>
                        <a:rPr lang="en-US" altLang="ja-JP" sz="1100" b="1" spc="150" baseline="0" dirty="0">
                          <a:solidFill>
                            <a:srgbClr val="F5296C"/>
                          </a:solidFill>
                          <a:latin typeface="+mn-ea"/>
                          <a:ea typeface="+mn-ea"/>
                        </a:rPr>
                        <a:t>360</a:t>
                      </a:r>
                      <a:r>
                        <a:rPr kumimoji="1" lang="ja-JP" altLang="en-US" sz="1000" b="1" spc="150" baseline="0" dirty="0">
                          <a:solidFill>
                            <a:srgbClr val="F5296C"/>
                          </a:solidFill>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ap="flat" cmpd="sng" algn="ctr">
                      <a:noFill/>
                      <a:prstDash val="solid"/>
                      <a:round/>
                      <a:headEnd type="none" w="med" len="med"/>
                      <a:tailEnd type="none" w="med" len="med"/>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ap="flat" cmpd="sng" algn="ctr">
                      <a:noFill/>
                      <a:prstDash val="solid"/>
                      <a:round/>
                      <a:headEnd type="none" w="med" len="med"/>
                      <a:tailEnd type="none" w="med" len="med"/>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1232860945"/>
                  </a:ext>
                </a:extLst>
              </a:tr>
              <a:tr h="230555">
                <a:tc>
                  <a:txBody>
                    <a:bodyPr/>
                    <a:lstStyle/>
                    <a:p>
                      <a:pPr algn="ctr"/>
                      <a:r>
                        <a:rPr lang="en-US" altLang="ja-JP" sz="1000" b="0" spc="150" baseline="0" dirty="0">
                          <a:latin typeface="+mn-ea"/>
                          <a:ea typeface="+mn-ea"/>
                        </a:rPr>
                        <a:t>720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tc vMerge="1">
                  <a:txBody>
                    <a:bodyPr/>
                    <a:lstStyle/>
                    <a:p>
                      <a:endParaRP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6350" cap="flat" cmpd="sng" algn="ctr">
                      <a:solidFill>
                        <a:schemeClr val="accent1"/>
                      </a:solidFill>
                      <a:prstDash val="sysDot"/>
                      <a:round/>
                      <a:headEnd type="none" w="med" len="med"/>
                      <a:tailEnd type="none" w="med" len="med"/>
                    </a:lnB>
                  </a:tcPr>
                </a:tc>
                <a:extLst>
                  <a:ext uri="{0D108BD9-81ED-4DB2-BD59-A6C34878D82A}">
                    <a16:rowId xmlns:a16="http://schemas.microsoft.com/office/drawing/2014/main" val="3913397369"/>
                  </a:ext>
                </a:extLst>
              </a:tr>
              <a:tr h="230555">
                <a:tc>
                  <a:txBody>
                    <a:bodyPr/>
                    <a:lstStyle/>
                    <a:p>
                      <a:pPr algn="ctr"/>
                      <a:r>
                        <a:rPr lang="en-US" altLang="ja-JP" sz="1000" b="0" spc="150" baseline="0" dirty="0">
                          <a:latin typeface="+mn-ea"/>
                          <a:ea typeface="+mn-ea"/>
                        </a:rPr>
                        <a:t>1,200</a:t>
                      </a:r>
                      <a:r>
                        <a:rPr kumimoji="1" lang="ja-JP" altLang="en-US" sz="1000" b="0" spc="150" baseline="0" dirty="0">
                          <a:latin typeface="+mn-ea"/>
                          <a:ea typeface="+mn-ea"/>
                        </a:rPr>
                        <a:t>万円</a:t>
                      </a:r>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dirty="0"/>
                    </a:p>
                  </a:txBody>
                  <a:tcPr marL="55449" marR="55449" marT="27725" marB="27725" anchor="ctr">
                    <a:lnL w="12700" cmpd="sng">
                      <a:noFill/>
                    </a:lnL>
                    <a:lnR w="12700" cmpd="sng">
                      <a:noFill/>
                    </a:lnR>
                    <a:lnT w="6350" cap="flat" cmpd="sng" algn="ctr">
                      <a:solidFill>
                        <a:schemeClr val="accent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1572754"/>
                  </a:ext>
                </a:extLst>
              </a:tr>
            </a:tbl>
          </a:graphicData>
        </a:graphic>
      </p:graphicFrame>
      <p:sp>
        <p:nvSpPr>
          <p:cNvPr id="492" name="Google Shape;813;p43">
            <a:extLst>
              <a:ext uri="{FF2B5EF4-FFF2-40B4-BE49-F238E27FC236}">
                <a16:creationId xmlns:a16="http://schemas.microsoft.com/office/drawing/2014/main" id="{2AB051AA-33AD-9AD4-4A5B-B93563A31DDC}"/>
              </a:ext>
            </a:extLst>
          </p:cNvPr>
          <p:cNvSpPr/>
          <p:nvPr/>
        </p:nvSpPr>
        <p:spPr>
          <a:xfrm rot="5402366" flipH="1">
            <a:off x="5649617" y="5543389"/>
            <a:ext cx="184144" cy="131158"/>
          </a:xfrm>
          <a:prstGeom prst="triangle">
            <a:avLst>
              <a:gd name="adj" fmla="val 50000"/>
            </a:avLst>
          </a:prstGeom>
          <a:solidFill>
            <a:schemeClr val="accent1"/>
          </a:solidFill>
          <a:ln>
            <a:noFill/>
          </a:ln>
        </p:spPr>
        <p:txBody>
          <a:bodyPr spcFirstLastPara="1" wrap="square" lIns="91433" tIns="45700" rIns="91433" bIns="45700" anchor="ctr" anchorCtr="0">
            <a:noAutofit/>
          </a:bodyPr>
          <a:lstStyle/>
          <a:p>
            <a:pPr algn="ctr" defTabSz="1219170">
              <a:buClr>
                <a:srgbClr val="000000"/>
              </a:buClr>
            </a:pPr>
            <a:endParaRPr kumimoji="0" sz="1400"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3" name="テキスト ボックス 2">
            <a:extLst>
              <a:ext uri="{FF2B5EF4-FFF2-40B4-BE49-F238E27FC236}">
                <a16:creationId xmlns:a16="http://schemas.microsoft.com/office/drawing/2014/main" id="{17FF9D5F-F098-8C26-DC38-A82EFCC2A182}"/>
              </a:ext>
            </a:extLst>
          </p:cNvPr>
          <p:cNvSpPr txBox="1"/>
          <p:nvPr/>
        </p:nvSpPr>
        <p:spPr>
          <a:xfrm>
            <a:off x="8135047" y="3899682"/>
            <a:ext cx="3335850" cy="138499"/>
          </a:xfrm>
          <a:prstGeom prst="rect">
            <a:avLst/>
          </a:prstGeom>
          <a:noFill/>
        </p:spPr>
        <p:txBody>
          <a:bodyPr wrap="none" lIns="0" tIns="0" rIns="0" bIns="0" rtlCol="0" anchor="t" anchorCtr="0">
            <a:spAutoFit/>
          </a:bodyPr>
          <a:lstStyle/>
          <a:p>
            <a:pPr algn="l" defTabSz="914358" rtl="0">
              <a:defRPr/>
            </a:pP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セグメント設定料は</a:t>
            </a: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1</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セグメントあたりの料金です</a:t>
            </a:r>
          </a:p>
        </p:txBody>
      </p:sp>
      <p:sp>
        <p:nvSpPr>
          <p:cNvPr id="8" name="テキスト ボックス 7">
            <a:extLst>
              <a:ext uri="{FF2B5EF4-FFF2-40B4-BE49-F238E27FC236}">
                <a16:creationId xmlns:a16="http://schemas.microsoft.com/office/drawing/2014/main" id="{4C9D92B0-922F-FEBE-9E80-20F0FFEADCA7}"/>
              </a:ext>
            </a:extLst>
          </p:cNvPr>
          <p:cNvSpPr txBox="1"/>
          <p:nvPr/>
        </p:nvSpPr>
        <p:spPr>
          <a:xfrm>
            <a:off x="8135047" y="6350053"/>
            <a:ext cx="3335850" cy="138499"/>
          </a:xfrm>
          <a:prstGeom prst="rect">
            <a:avLst/>
          </a:prstGeom>
          <a:noFill/>
        </p:spPr>
        <p:txBody>
          <a:bodyPr wrap="none" lIns="0" tIns="0" rIns="0" bIns="0" rtlCol="0" anchor="t" anchorCtr="0">
            <a:spAutoFit/>
          </a:bodyPr>
          <a:lstStyle/>
          <a:p>
            <a:pPr algn="l" defTabSz="914358" rtl="0">
              <a:defRPr/>
            </a:pP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セグメント設定料は</a:t>
            </a:r>
            <a:r>
              <a:rPr kumimoji="1" lang="en-US" altLang="ja-JP" sz="900" b="1" kern="1200" spc="200" dirty="0">
                <a:solidFill>
                  <a:srgbClr val="F5296C"/>
                </a:solidFill>
                <a:latin typeface="游ゴシック" panose="020B0400000000000000" pitchFamily="50" charset="-128"/>
                <a:ea typeface="游ゴシック" panose="020B0400000000000000" pitchFamily="50" charset="-128"/>
                <a:cs typeface="+mn-cs"/>
              </a:rPr>
              <a:t>1</a:t>
            </a:r>
            <a:r>
              <a:rPr kumimoji="1" lang="ja-JP" altLang="en-US" sz="900" b="1" kern="1200" spc="200" dirty="0">
                <a:solidFill>
                  <a:srgbClr val="F5296C"/>
                </a:solidFill>
                <a:latin typeface="游ゴシック" panose="020B0400000000000000" pitchFamily="50" charset="-128"/>
                <a:ea typeface="游ゴシック" panose="020B0400000000000000" pitchFamily="50" charset="-128"/>
                <a:cs typeface="+mn-cs"/>
              </a:rPr>
              <a:t>セグメントあたりの料金です</a:t>
            </a:r>
          </a:p>
        </p:txBody>
      </p:sp>
      <p:sp>
        <p:nvSpPr>
          <p:cNvPr id="9" name="テキスト プレースホルダー 1">
            <a:extLst>
              <a:ext uri="{FF2B5EF4-FFF2-40B4-BE49-F238E27FC236}">
                <a16:creationId xmlns:a16="http://schemas.microsoft.com/office/drawing/2014/main" id="{AB4DA587-CBA4-AA4A-25C8-5D4685060474}"/>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掲載料はグロス金額、</a:t>
            </a:r>
            <a:r>
              <a:rPr lang="en-US" altLang="ja-JP" sz="900" dirty="0">
                <a:solidFill>
                  <a:prstClr val="black"/>
                </a:solidFill>
                <a:latin typeface="游ゴシック"/>
                <a:ea typeface="游ゴシック"/>
              </a:rPr>
              <a:t>N</a:t>
            </a:r>
            <a:r>
              <a:rPr lang="ja-JP" altLang="en-US" sz="900" dirty="0">
                <a:solidFill>
                  <a:prstClr val="black"/>
                </a:solidFill>
                <a:latin typeface="游ゴシック"/>
                <a:ea typeface="游ゴシック"/>
              </a:rPr>
              <a:t>はネット金額になります。表示価格は税別です</a:t>
            </a:r>
          </a:p>
        </p:txBody>
      </p:sp>
    </p:spTree>
    <p:extLst>
      <p:ext uri="{BB962C8B-B14F-4D97-AF65-F5344CB8AC3E}">
        <p14:creationId xmlns:p14="http://schemas.microsoft.com/office/powerpoint/2010/main" val="423408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p:txBody>
          <a:bodyPr>
            <a:normAutofit/>
          </a:bodyPr>
          <a:lstStyle/>
          <a:p>
            <a:r>
              <a:rPr lang="ja-JP" altLang="en-US" sz="3600" spc="200" dirty="0">
                <a:solidFill>
                  <a:schemeClr val="tx1">
                    <a:lumMod val="85000"/>
                    <a:lumOff val="15000"/>
                  </a:schemeClr>
                </a:solidFill>
              </a:rPr>
              <a:t>タイアップ広告</a:t>
            </a:r>
            <a:r>
              <a:rPr lang="ja-JP" altLang="en-US" sz="3200" spc="200" dirty="0">
                <a:solidFill>
                  <a:schemeClr val="tx1">
                    <a:lumMod val="85000"/>
                    <a:lumOff val="15000"/>
                  </a:schemeClr>
                </a:solidFill>
              </a:rPr>
              <a:t>（オプションメニュー）</a:t>
            </a:r>
            <a:endParaRPr lang="ja-JP" altLang="en-US" sz="3600" spc="2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spc="200" dirty="0">
                <a:solidFill>
                  <a:srgbClr val="EB0083"/>
                </a:solidFill>
              </a:rPr>
              <a:t>タイアップ広告メニュー</a:t>
            </a:r>
          </a:p>
        </p:txBody>
      </p:sp>
    </p:spTree>
    <p:extLst>
      <p:ext uri="{BB962C8B-B14F-4D97-AF65-F5344CB8AC3E}">
        <p14:creationId xmlns:p14="http://schemas.microsoft.com/office/powerpoint/2010/main" val="3471517740"/>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54551"/>
      </a:dk2>
      <a:lt2>
        <a:srgbClr val="D8D9DC"/>
      </a:lt2>
      <a:accent1>
        <a:srgbClr val="FA186E"/>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86529ad-69b7-4d0f-b0b6-5cec7fe852f4">
      <Value>1</Value>
    </TaxCatchAll>
    <g65284cf7a6f4e728a7ac7125819f56e xmlns="60f9c1bb-5bd1-4444-aaf5-8e0bc6b212a0">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lcf76f155ced4ddcb4097134ff3c332f xmlns="60f9c1bb-5bd1-4444-aaf5-8e0bc6b212a0">
      <Terms xmlns="http://schemas.microsoft.com/office/infopath/2007/PartnerControls"/>
    </lcf76f155ced4ddcb4097134ff3c332f>
    <_x4efb__x610f__x4fdd__x5b58__CR__x898b__x7a4d__x66f8__2026 xmlns="60f9c1bb-5bd1-4444-aaf5-8e0bc6b212a0" xsi:nil="true"/>
    <_x6700__x7d42__x66f4__x65b0__x8005_ xmlns="60f9c1bb-5bd1-4444-aaf5-8e0bc6b212a0">
      <UserInfo>
        <DisplayName/>
        <AccountId xsi:nil="true"/>
        <AccountType/>
      </UserInfo>
    </_x6700__x7d42__x66f4__x65b0__x8005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AB4407E6835C64183134B698F94831D" ma:contentTypeVersion="27" ma:contentTypeDescription="新しいドキュメントを作成します。" ma:contentTypeScope="" ma:versionID="ae0d42f7c3921ffa0f8b4ee58fea2a4f">
  <xsd:schema xmlns:xsd="http://www.w3.org/2001/XMLSchema" xmlns:xs="http://www.w3.org/2001/XMLSchema" xmlns:p="http://schemas.microsoft.com/office/2006/metadata/properties" xmlns:ns2="60f9c1bb-5bd1-4444-aaf5-8e0bc6b212a0" xmlns:ns3="486529ad-69b7-4d0f-b0b6-5cec7fe852f4" targetNamespace="http://schemas.microsoft.com/office/2006/metadata/properties" ma:root="true" ma:fieldsID="cbaf3b3be4ccf7d5ea522a5e05d1c26a" ns2:_="" ns3:_="">
    <xsd:import namespace="60f9c1bb-5bd1-4444-aaf5-8e0bc6b212a0"/>
    <xsd:import namespace="486529ad-69b7-4d0f-b0b6-5cec7fe852f4"/>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element ref="ns2:_x6700__x7d42__x66f4__x65b0__x8005_" minOccurs="0"/>
                <xsd:element ref="ns2:MediaServiceBillingMetadata" minOccurs="0"/>
                <xsd:element ref="ns2:_x4efb__x610f__x4fdd__x5b58__CR__x898b__x7a4d__x66f8__202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9c1bb-5bd1-4444-aaf5-8e0bc6b212a0"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3081144c-cd6a-41e5-af26-373a289259e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_x6700__x7d42__x66f4__x65b0__x8005_" ma:index="25" nillable="true" ma:displayName="最終更新者" ma:format="Dropdown" ma:list="UserInfo" ma:SharePointGroup="0" ma:internalName="_x6700__x7d42__x66f4__x65b0__x8005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6" nillable="true" ma:displayName="MediaServiceBillingMetadata" ma:hidden="true" ma:internalName="MediaServiceBillingMetadata" ma:readOnly="true">
      <xsd:simpleType>
        <xsd:restriction base="dms:Note"/>
      </xsd:simpleType>
    </xsd:element>
    <xsd:element name="_x4efb__x610f__x4fdd__x5b58__CR__x898b__x7a4d__x66f8__2026" ma:index="27" nillable="true" ma:displayName="-" ma:format="Dropdown" ma:internalName="_x4efb__x610f__x4fdd__x5b58__CR__x898b__x7a4d__x66f8__2026">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6529ad-69b7-4d0f-b0b6-5cec7fe852f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35f504e-a5d8-45c1-8c78-ddc3f30ba66c}" ma:internalName="TaxCatchAll" ma:showField="CatchAllData" ma:web="486529ad-69b7-4d0f-b0b6-5cec7fe852f4">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D88364-A018-487D-9C71-86B4C077E1A0}">
  <ds:schemaRefs>
    <ds:schemaRef ds:uri="http://schemas.microsoft.com/sharepoint/v3/contenttype/forms"/>
  </ds:schemaRefs>
</ds:datastoreItem>
</file>

<file path=customXml/itemProps2.xml><?xml version="1.0" encoding="utf-8"?>
<ds:datastoreItem xmlns:ds="http://schemas.openxmlformats.org/officeDocument/2006/customXml" ds:itemID="{A3E1A0E9-6D00-4B04-81C7-F729645AA4D2}">
  <ds:schemaRefs>
    <ds:schemaRef ds:uri="http://schemas.microsoft.com/office/2006/metadata/properties"/>
    <ds:schemaRef ds:uri="http://purl.org/dc/terms/"/>
    <ds:schemaRef ds:uri="http://purl.org/dc/dcmitype/"/>
    <ds:schemaRef ds:uri="http://schemas.microsoft.com/office/infopath/2007/PartnerControls"/>
    <ds:schemaRef ds:uri="4df21647-6895-4e8e-b58a-65a3b705282a"/>
    <ds:schemaRef ds:uri="http://schemas.microsoft.com/office/2006/documentManagement/types"/>
    <ds:schemaRef ds:uri="http://purl.org/dc/elements/1.1/"/>
    <ds:schemaRef ds:uri="http://schemas.openxmlformats.org/package/2006/metadata/core-properties"/>
    <ds:schemaRef ds:uri="3c1d17d1-371e-444b-9fed-aa10130732f3"/>
    <ds:schemaRef ds:uri="http://www.w3.org/XML/1998/namespace"/>
  </ds:schemaRefs>
</ds:datastoreItem>
</file>

<file path=customXml/itemProps3.xml><?xml version="1.0" encoding="utf-8"?>
<ds:datastoreItem xmlns:ds="http://schemas.openxmlformats.org/officeDocument/2006/customXml" ds:itemID="{7FF18BF5-5206-40D0-BD32-2A147A7DBE62}"/>
</file>

<file path=docProps/app.xml><?xml version="1.0" encoding="utf-8"?>
<Properties xmlns="http://schemas.openxmlformats.org/officeDocument/2006/extended-properties" xmlns:vt="http://schemas.openxmlformats.org/officeDocument/2006/docPropsVTypes">
  <Template/>
  <TotalTime>1094</TotalTime>
  <Words>8628</Words>
  <Application>Microsoft Office PowerPoint</Application>
  <PresentationFormat>ワイド画面</PresentationFormat>
  <Paragraphs>1604</Paragraphs>
  <Slides>50</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.Lucida Grande UI Regular</vt:lpstr>
      <vt:lpstr>Yu Gothic</vt:lpstr>
      <vt:lpstr>Yu Gothic</vt:lpstr>
      <vt:lpstr>游ゴシック Light</vt:lpstr>
      <vt:lpstr>Yu Gothic Medium</vt:lpstr>
      <vt:lpstr>游明朝</vt:lpstr>
      <vt:lpstr>Arial</vt:lpstr>
      <vt:lpstr>Calibri</vt:lpstr>
      <vt:lpstr>Calibri Light</vt:lpstr>
      <vt:lpstr>Segoe UI</vt:lpstr>
      <vt:lpstr>Wingdings</vt:lpstr>
      <vt:lpstr>Office テーマ</vt:lpstr>
      <vt:lpstr>Office 2013 - 2022 テーマ</vt:lpstr>
      <vt:lpstr>PowerPoint プレゼンテーション</vt:lpstr>
      <vt:lpstr>PowerPoint プレゼンテーション</vt:lpstr>
      <vt:lpstr>1. タイアップ広告メニュー</vt:lpstr>
      <vt:lpstr>タイアップ広告（基本メニュー）</vt:lpstr>
      <vt:lpstr>タイアップ広告</vt:lpstr>
      <vt:lpstr>①シンプルデザイン</vt:lpstr>
      <vt:lpstr>②リッチデザイン </vt:lpstr>
      <vt:lpstr>タイアップ広告＋ターゲティング誘導</vt:lpstr>
      <vt:lpstr>タイアップ広告（オプションメニュー）</vt:lpstr>
      <vt:lpstr>動画制作</vt:lpstr>
      <vt:lpstr>二次利用</vt:lpstr>
      <vt:lpstr>外部誘導ブースト</vt:lpstr>
      <vt:lpstr>Run Of 朝日新聞（朝日新聞グループメディア横断）</vt:lpstr>
      <vt:lpstr>X Amplifyスポンサーシップ（スタンダード）</vt:lpstr>
      <vt:lpstr>X Amplifyスポンサーシップ（スペシャル）</vt:lpstr>
      <vt:lpstr>LINEダイジェストスポット</vt:lpstr>
      <vt:lpstr>Yahoo!ニュース スポンサードコンテンツ</vt:lpstr>
      <vt:lpstr>タグ設置</vt:lpstr>
      <vt:lpstr>2. 広告配信メニュー</vt:lpstr>
      <vt:lpstr>メールマガジン</vt:lpstr>
      <vt:lpstr>テキスト. 朝日IDメールマガジン広告</vt:lpstr>
      <vt:lpstr>HTML. 朝日IDメールマガジン広告</vt:lpstr>
      <vt:lpstr>朝日IDメールマガジン広告（料金イメージ）</vt:lpstr>
      <vt:lpstr>ディスプレイ広告</vt:lpstr>
      <vt:lpstr>ディスプレイ広告の本メニュー対象媒体</vt:lpstr>
      <vt:lpstr>PC. ビルボード（静止画）</vt:lpstr>
      <vt:lpstr>PC. ビルボード（動画）</vt:lpstr>
      <vt:lpstr>PC. レクタングル</vt:lpstr>
      <vt:lpstr>PC. ダブルサイズレクタングル</vt:lpstr>
      <vt:lpstr>SP. ビルボード</vt:lpstr>
      <vt:lpstr>SP. レクタングル</vt:lpstr>
      <vt:lpstr>SP. フローティング動画</vt:lpstr>
      <vt:lpstr>PC. プッシュVIDEO</vt:lpstr>
      <vt:lpstr>SP. プッシュVIDEO</vt:lpstr>
      <vt:lpstr>SP. プッシュ通知（縦型）</vt:lpstr>
      <vt:lpstr>ディスプレイ広告 朝日新聞デジタル版 限定広告メニュー</vt:lpstr>
      <vt:lpstr>PC. 平日１dayジャック ゲート広告｜朝日新聞デジタル版 限定</vt:lpstr>
      <vt:lpstr>SP. プレミアムインフィード｜朝日新聞デジタル版 限定 </vt:lpstr>
      <vt:lpstr>PC. 記事中レクタングル｜朝日新聞デジタル版 限定</vt:lpstr>
      <vt:lpstr>PC. 記事上動画広告｜朝日新聞デジタル版 限定</vt:lpstr>
      <vt:lpstr>プリロール動画｜朝日新聞デジタル版 限定</vt:lpstr>
      <vt:lpstr>ディスプレイ広告メニュー比較表</vt:lpstr>
      <vt:lpstr>原稿レギュレーション</vt:lpstr>
      <vt:lpstr>原稿についての注意事項 </vt:lpstr>
      <vt:lpstr>原稿についての注意事項 </vt:lpstr>
      <vt:lpstr>テキスト広告で使用できる記号一覧 </vt:lpstr>
      <vt:lpstr>諸注意 </vt:lpstr>
      <vt:lpstr>掲載までの流れ</vt:lpstr>
      <vt:lpstr>掲載までの流れ </vt:lpstr>
      <vt:lpstr>広告についてのお問い合わせ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asahi_digital_ads</dc:title>
  <dc:creator>有田　元則</dc:creator>
  <cp:lastModifiedBy>有田　元則</cp:lastModifiedBy>
  <cp:revision>85</cp:revision>
  <dcterms:created xsi:type="dcterms:W3CDTF">2022-11-18T10:48:13Z</dcterms:created>
  <dcterms:modified xsi:type="dcterms:W3CDTF">2026-03-11T07:43:00Z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2022-11-18T00:00:00Z</vt:filetime>
  </property>
  <property fmtid="{D5CDD505-2E9C-101B-9397-08002B2CF9AE}" pid="3" name="Creator">
    <vt:lpwstr>Adobe Illustrator 27.0 (Macintosh)</vt:lpwstr>
  </property>
  <property fmtid="{D5CDD505-2E9C-101B-9397-08002B2CF9AE}" pid="4" name="CreatorVersion">
    <vt:lpwstr>21.0.0</vt:lpwstr>
  </property>
  <property fmtid="{D5CDD505-2E9C-101B-9397-08002B2CF9AE}" pid="5" name="LastSaved">
    <vt:filetime>2022-11-18T00:00:00Z</vt:filetime>
  </property>
  <property fmtid="{D5CDD505-2E9C-101B-9397-08002B2CF9AE}" pid="6" name="Producer">
    <vt:lpwstr>Adobe PDF library 16.07</vt:lpwstr>
  </property>
  <property fmtid="{D5CDD505-2E9C-101B-9397-08002B2CF9AE}" pid="7" name="ContentTypeId">
    <vt:lpwstr>0x0101001AB4407E6835C64183134B698F94831D</vt:lpwstr>
  </property>
  <property fmtid="{D5CDD505-2E9C-101B-9397-08002B2CF9AE}" pid="8" name="MediaServiceImageTags">
    <vt:lpwstr/>
  </property>
  <property fmtid="{D5CDD505-2E9C-101B-9397-08002B2CF9AE}" pid="9" name="Order">
    <vt:r8>25600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DocumentSecurity">
    <vt:lpwstr>1;#社外秘|2bccc057-7f2d-4b51-9481-fc2b174b25e4</vt:lpwstr>
  </property>
</Properties>
</file>