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03" r:id="rId5"/>
    <p:sldId id="2142534527" r:id="rId6"/>
    <p:sldId id="2142534517" r:id="rId7"/>
    <p:sldId id="2142534522" r:id="rId8"/>
    <p:sldId id="2142534511" r:id="rId9"/>
    <p:sldId id="2142534524" r:id="rId10"/>
    <p:sldId id="2142534523" r:id="rId11"/>
    <p:sldId id="2142534525" r:id="rId12"/>
    <p:sldId id="2142534526" r:id="rId13"/>
    <p:sldId id="670" r:id="rId14"/>
    <p:sldId id="2142534513" r:id="rId15"/>
    <p:sldId id="2142534514" r:id="rId16"/>
    <p:sldId id="2142534515" r:id="rId17"/>
    <p:sldId id="2142534516" r:id="rId18"/>
    <p:sldId id="446"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3B5"/>
    <a:srgbClr val="D54773"/>
    <a:srgbClr val="EB0083"/>
    <a:srgbClr val="C3D5EC"/>
    <a:srgbClr val="ED11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E0768-AB21-427D-AA51-2AE58CF812F4}" v="84" dt="2025-07-14T02:17:17.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60" autoAdjust="0"/>
  </p:normalViewPr>
  <p:slideViewPr>
    <p:cSldViewPr snapToGrid="0">
      <p:cViewPr varScale="1">
        <p:scale>
          <a:sx n="80" d="100"/>
          <a:sy n="80" d="100"/>
        </p:scale>
        <p:origin x="643"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92A08-FB2C-4AD1-BB0D-309B7C88188A}"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C9D49-E01C-4E3F-806B-FC7B0BAD145D}" type="slidenum">
              <a:rPr kumimoji="1" lang="ja-JP" altLang="en-US" smtClean="0"/>
              <a:t>‹#›</a:t>
            </a:fld>
            <a:endParaRPr kumimoji="1" lang="ja-JP" altLang="en-US"/>
          </a:p>
        </p:txBody>
      </p:sp>
    </p:spTree>
    <p:extLst>
      <p:ext uri="{BB962C8B-B14F-4D97-AF65-F5344CB8AC3E}">
        <p14:creationId xmlns:p14="http://schemas.microsoft.com/office/powerpoint/2010/main" val="566132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094996A-6867-9B6E-334C-F08CD3F460A1}"/>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2CB2FAE0-4517-712F-C457-55FDA4BDE9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D4AEEA34-910F-4AF4-F8F3-499049C406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70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FC585-A2FF-1A34-34F8-AF215AE952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D8D578-35DD-D464-B3DE-8A23ECE608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A80DFF-6F57-FB50-C8E2-83E14CEA450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588F1B-272C-6ED1-462A-1F3472B5D5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83411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AD02D-91D7-FB42-CAED-D16EA25D8A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DA2C85-B7BA-F8D0-950E-8F78BCEA85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9C1C5C-1E3D-13BC-2653-5E24F151900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1961A7-C6AB-DF0E-8A83-CEB41B6147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3505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72BD-F5BA-0BDF-B299-D58BEA4161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085919-87AF-E4FE-826F-0F0AC240B0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664CE0-8867-50CA-B025-83FB6317F51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705CF2-D195-2967-1156-178B87235F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75759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C11E-9468-3727-2D67-18F774618B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AE4880-004A-04AF-BA17-7B3ED9AE36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47C71F-A1F3-AF22-6860-C996827CFA0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6AAA9F-9959-307C-706B-ABDE5910C2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1606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7801C-A2E5-B507-A63F-7645420B1F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963DED-A8BA-9878-AB73-8DBF96F71A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2AE2C3-F261-6A03-C7BC-164619DF359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04A204-0D59-3A6A-23D5-30668FB3D7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6587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7131-AD83-83D3-EA58-3EB7003D6A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471032-D4C8-A430-CE46-AA0028A520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508A3E-0AB9-D906-A6CD-1320CF5B8C7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A933A89-4E21-D3B8-1869-4736CD16D1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87677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46BC7-9F43-F4B5-0B77-66AB3F1167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2E8C9F-7D49-A8B3-F4F5-2D80743550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F7A6E3-1AAC-4713-B83A-3A1FEDD345F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379494-3C96-E3B0-210E-3165D9E4BA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38347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D097DE5D-DC3F-49D9-B6F1-DA08401A2258}"/>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D263912D-5080-7627-8F27-CA8A58BA49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2CCAF8C3-361A-52CD-4822-EEAEFD2371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3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24A77-7721-07D4-281D-EFD90C30B0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B9F46C-C456-B711-EB0A-CBEFC580CB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B82C34-0E8A-F7D6-8C9B-89F4E6CF347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203C185-55A7-0066-F5A9-20DDF9188D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12810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053C9-E66F-955D-CA64-9272B8A01F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DD0860-F38C-65AF-442B-36FEC34237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5AD761-93DC-1B5C-715B-2F7B6F4AB15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3B2469-6DBC-E2A8-BCE2-A1EF50149F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50130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A9A1-22B4-8EEB-4141-91834868E2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A2656D-D1D0-6485-5978-1BAB936431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463792-DE34-1D85-E980-B37F96FD8AA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2BC8E9-5AFF-9F83-808B-5179C546EC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6469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702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415869">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1259787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0889"/>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11232949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solidFill>
                  <a:schemeClr val="tx1"/>
                </a:solidFill>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6"/>
            <a:ext cx="9310679" cy="0"/>
          </a:xfrm>
          <a:prstGeom prst="line">
            <a:avLst/>
          </a:prstGeom>
          <a:ln w="19050">
            <a:solidFill>
              <a:srgbClr val="EB0083"/>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70" cy="403610"/>
          </a:xfrm>
          <a:prstGeom prst="rect">
            <a:avLst/>
          </a:prstGeom>
        </p:spPr>
        <p:txBody>
          <a:bodyPr/>
          <a:lstStyle>
            <a:lvl1pPr marL="0" indent="0">
              <a:buNone/>
              <a:defRPr sz="1866" b="1">
                <a:solidFill>
                  <a:srgbClr val="EB0083"/>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971955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タイトル">
    <p:spTree>
      <p:nvGrpSpPr>
        <p:cNvPr id="1" name=""/>
        <p:cNvGrpSpPr/>
        <p:nvPr/>
      </p:nvGrpSpPr>
      <p:grpSpPr>
        <a:xfrm>
          <a:off x="0" y="0"/>
          <a:ext cx="0" cy="0"/>
          <a:chOff x="0" y="0"/>
          <a:chExt cx="0" cy="0"/>
        </a:xfrm>
      </p:grpSpPr>
      <p:pic>
        <p:nvPicPr>
          <p:cNvPr id="2" name="図 1" descr="挿絵, 名刺, テーブル が含まれている画像&#10;&#10;自動的に生成された説明">
            <a:extLst>
              <a:ext uri="{FF2B5EF4-FFF2-40B4-BE49-F238E27FC236}">
                <a16:creationId xmlns:a16="http://schemas.microsoft.com/office/drawing/2014/main" id="{E3ECED2B-EF3D-44B1-B61E-73AEF3D156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47134" y="0"/>
            <a:ext cx="7844866" cy="6858000"/>
          </a:xfrm>
          <a:prstGeom prst="rect">
            <a:avLst/>
          </a:prstGeom>
        </p:spPr>
      </p:pic>
      <p:sp>
        <p:nvSpPr>
          <p:cNvPr id="4" name="正方形/長方形 3">
            <a:extLst>
              <a:ext uri="{FF2B5EF4-FFF2-40B4-BE49-F238E27FC236}">
                <a16:creationId xmlns:a16="http://schemas.microsoft.com/office/drawing/2014/main" id="{7105A115-9559-1C23-51BF-ABF187FE338F}"/>
              </a:ext>
            </a:extLst>
          </p:cNvPr>
          <p:cNvSpPr/>
          <p:nvPr userDrawn="1"/>
        </p:nvSpPr>
        <p:spPr>
          <a:xfrm>
            <a:off x="4347134" y="0"/>
            <a:ext cx="6438572" cy="68580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8C1DD2-98D2-901A-8F9C-AF2BB90A23D3}"/>
              </a:ext>
            </a:extLst>
          </p:cNvPr>
          <p:cNvSpPr/>
          <p:nvPr userDrawn="1"/>
        </p:nvSpPr>
        <p:spPr>
          <a:xfrm>
            <a:off x="4498218" y="0"/>
            <a:ext cx="4990789"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772EE7-39AE-6B5E-EC50-7E7F67131714}"/>
              </a:ext>
            </a:extLst>
          </p:cNvPr>
          <p:cNvSpPr/>
          <p:nvPr userDrawn="1"/>
        </p:nvSpPr>
        <p:spPr>
          <a:xfrm>
            <a:off x="3348014" y="0"/>
            <a:ext cx="46045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57175" y="2864607"/>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3764138804"/>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フッター プレースホルダー 4">
            <a:extLst>
              <a:ext uri="{FF2B5EF4-FFF2-40B4-BE49-F238E27FC236}">
                <a16:creationId xmlns:a16="http://schemas.microsoft.com/office/drawing/2014/main" id="{63B0D75A-FAAA-4232-8502-F93D2AB39105}"/>
              </a:ext>
            </a:extLst>
          </p:cNvPr>
          <p:cNvSpPr>
            <a:spLocks noGrp="1"/>
          </p:cNvSpPr>
          <p:nvPr>
            <p:ph type="ftr" sz="quarter" idx="3"/>
          </p:nvPr>
        </p:nvSpPr>
        <p:spPr>
          <a:xfrm>
            <a:off x="227348" y="6415200"/>
            <a:ext cx="5868652" cy="442800"/>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r>
              <a:rPr lang="zh-TW" altLang="en-US"/>
              <a:t>朝日新聞社　｜　</a:t>
            </a:r>
            <a:r>
              <a:rPr lang="en-US" altLang="zh-TW"/>
              <a:t>2022</a:t>
            </a:r>
            <a:r>
              <a:rPr lang="zh-TW" altLang="en-US"/>
              <a:t>年</a:t>
            </a:r>
            <a:r>
              <a:rPr lang="en-US" altLang="zh-TW"/>
              <a:t>5</a:t>
            </a:r>
            <a:r>
              <a:rPr lang="zh-TW" altLang="en-US"/>
              <a:t>月時点</a:t>
            </a:r>
            <a:endParaRPr lang="ja-JP" altLang="en-US"/>
          </a:p>
        </p:txBody>
      </p:sp>
      <p:sp>
        <p:nvSpPr>
          <p:cNvPr id="9" name="スライド番号プレースホルダー 5">
            <a:extLst>
              <a:ext uri="{FF2B5EF4-FFF2-40B4-BE49-F238E27FC236}">
                <a16:creationId xmlns:a16="http://schemas.microsoft.com/office/drawing/2014/main" id="{342F7D6F-22C8-4DE3-AF41-9F5817C190AC}"/>
              </a:ext>
            </a:extLst>
          </p:cNvPr>
          <p:cNvSpPr>
            <a:spLocks noGrp="1"/>
          </p:cNvSpPr>
          <p:nvPr>
            <p:ph type="sldNum" sz="quarter" idx="4"/>
          </p:nvPr>
        </p:nvSpPr>
        <p:spPr>
          <a:xfrm>
            <a:off x="9192344" y="6415200"/>
            <a:ext cx="2743200" cy="442800"/>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fld id="{F0368F73-DA66-43EB-A3E3-E2244D234DDE}" type="slidenum">
              <a:rPr lang="ja-JP" altLang="en-US" smtClean="0"/>
              <a:pPr/>
              <a:t>‹#›</a:t>
            </a:fld>
            <a:endParaRPr lang="ja-JP" altLang="en-US"/>
          </a:p>
        </p:txBody>
      </p:sp>
      <p:sp>
        <p:nvSpPr>
          <p:cNvPr id="14" name="タイトル プレースホルダー 13">
            <a:extLst>
              <a:ext uri="{FF2B5EF4-FFF2-40B4-BE49-F238E27FC236}">
                <a16:creationId xmlns:a16="http://schemas.microsoft.com/office/drawing/2014/main" id="{73103F9D-8BF3-4D92-A445-DBCB8B152F78}"/>
              </a:ext>
            </a:extLst>
          </p:cNvPr>
          <p:cNvSpPr>
            <a:spLocks noGrp="1"/>
          </p:cNvSpPr>
          <p:nvPr>
            <p:ph type="title"/>
          </p:nvPr>
        </p:nvSpPr>
        <p:spPr>
          <a:xfrm>
            <a:off x="479425" y="1"/>
            <a:ext cx="11233150" cy="800705"/>
          </a:xfrm>
          <a:prstGeom prst="rect">
            <a:avLst/>
          </a:prstGeom>
        </p:spPr>
        <p:txBody>
          <a:bodyPr vert="horz" lIns="0" tIns="0" rIns="0" bIns="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219318345"/>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Lst>
  <p:hf hdr="0" dt="0"/>
  <p:txStyles>
    <p:titleStyle>
      <a:lvl1pPr algn="l" defTabSz="914400" rtl="0" eaLnBrk="1" latinLnBrk="0" hangingPunct="1">
        <a:lnSpc>
          <a:spcPct val="120000"/>
        </a:lnSpc>
        <a:spcBef>
          <a:spcPct val="0"/>
        </a:spcBef>
        <a:buNone/>
        <a:defRPr kumimoji="1" sz="1800" b="1"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jpeg"/><Relationship Id="rId4" Type="http://schemas.openxmlformats.org/officeDocument/2006/relationships/image" Target="../media/image58.sv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jpeg"/><Relationship Id="rId4" Type="http://schemas.openxmlformats.org/officeDocument/2006/relationships/image" Target="../media/image58.svg"/><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jpeg"/><Relationship Id="rId4" Type="http://schemas.openxmlformats.org/officeDocument/2006/relationships/image" Target="../media/image58.sv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7.jpeg"/><Relationship Id="rId9" Type="http://schemas.openxmlformats.org/officeDocument/2006/relationships/image" Target="../media/image11.sv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4.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jpeg"/><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0.png"/><Relationship Id="rId7" Type="http://schemas.openxmlformats.org/officeDocument/2006/relationships/image" Target="../media/image52.svg"/><Relationship Id="rId12" Type="http://schemas.openxmlformats.org/officeDocument/2006/relationships/image" Target="../media/image5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48.svg"/><Relationship Id="rId10" Type="http://schemas.openxmlformats.org/officeDocument/2006/relationships/image" Target="../media/image54.svg"/><Relationship Id="rId4" Type="http://schemas.openxmlformats.org/officeDocument/2006/relationships/image" Target="../media/image47.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36279" y="4051072"/>
            <a:ext cx="4087972" cy="938371"/>
          </a:xfrm>
        </p:spPr>
        <p:txBody>
          <a:bodyPr lIns="121920" tIns="60960" rIns="121920" bIns="60960" anchor="t">
            <a:normAutofit/>
          </a:bodyPr>
          <a:lstStyle/>
          <a:p>
            <a:r>
              <a:rPr lang="ja-JP" altLang="en-US" sz="2000" dirty="0">
                <a:solidFill>
                  <a:schemeClr val="tx1">
                    <a:lumMod val="85000"/>
                    <a:lumOff val="15000"/>
                  </a:schemeClr>
                </a:solidFill>
                <a:latin typeface="+mj-ea"/>
                <a:ea typeface="+mj-ea"/>
              </a:rPr>
              <a:t>朝日新聞グループデジタル版</a:t>
            </a:r>
            <a:endParaRPr lang="en-US" altLang="ja-JP" sz="2000" dirty="0">
              <a:solidFill>
                <a:schemeClr val="tx1">
                  <a:lumMod val="85000"/>
                  <a:lumOff val="15000"/>
                </a:schemeClr>
              </a:solidFill>
              <a:latin typeface="+mj-ea"/>
              <a:ea typeface="+mj-ea"/>
            </a:endParaRPr>
          </a:p>
          <a:p>
            <a:r>
              <a:rPr lang="ja-JP" altLang="en-US" sz="2000" dirty="0">
                <a:solidFill>
                  <a:schemeClr val="tx1">
                    <a:lumMod val="85000"/>
                    <a:lumOff val="15000"/>
                  </a:schemeClr>
                </a:solidFill>
                <a:latin typeface="+mj-ea"/>
                <a:ea typeface="+mj-ea"/>
              </a:rPr>
              <a:t>デジタル広告企画メニュー</a:t>
            </a:r>
          </a:p>
        </p:txBody>
      </p:sp>
      <p:sp>
        <p:nvSpPr>
          <p:cNvPr id="2" name="テキスト プレースホルダー 2">
            <a:extLst>
              <a:ext uri="{FF2B5EF4-FFF2-40B4-BE49-F238E27FC236}">
                <a16:creationId xmlns:a16="http://schemas.microsoft.com/office/drawing/2014/main" id="{E5E8E642-3BDC-32D0-7786-097AC0CF528C}"/>
              </a:ext>
            </a:extLst>
          </p:cNvPr>
          <p:cNvSpPr txBox="1">
            <a:spLocks/>
          </p:cNvSpPr>
          <p:nvPr/>
        </p:nvSpPr>
        <p:spPr>
          <a:xfrm>
            <a:off x="536279" y="5819591"/>
            <a:ext cx="3540421" cy="416153"/>
          </a:xfrm>
          <a:prstGeom prst="rect">
            <a:avLst/>
          </a:prstGeom>
        </p:spPr>
        <p:txBody>
          <a:bodyPr lIns="121920" tIns="60960" rIns="121920" bIns="60960" anchor="t">
            <a:normAutofit/>
          </a:bodyPr>
          <a:lstStyle>
            <a:lvl1pPr marL="0" indent="0" algn="l" defTabSz="415869" rtl="0" eaLnBrk="1" latinLnBrk="0" hangingPunct="1">
              <a:lnSpc>
                <a:spcPct val="90000"/>
              </a:lnSpc>
              <a:spcBef>
                <a:spcPts val="1000"/>
              </a:spcBef>
              <a:buClrTx/>
              <a:buFont typeface="Arial" panose="020B0604020202020204" pitchFamily="34" charset="0"/>
              <a:buNone/>
              <a:defRPr kumimoji="1" sz="2267"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spc="100" dirty="0">
                <a:solidFill>
                  <a:schemeClr val="tx1">
                    <a:lumMod val="85000"/>
                    <a:lumOff val="15000"/>
                  </a:schemeClr>
                </a:solidFill>
                <a:latin typeface="+mj-ea"/>
                <a:ea typeface="+mj-ea"/>
              </a:rPr>
              <a:t>2026</a:t>
            </a:r>
            <a:r>
              <a:rPr lang="ja-JP" altLang="en-US" sz="1800" spc="100" dirty="0">
                <a:solidFill>
                  <a:schemeClr val="tx1">
                    <a:lumMod val="85000"/>
                    <a:lumOff val="15000"/>
                  </a:schemeClr>
                </a:solidFill>
                <a:latin typeface="+mj-ea"/>
                <a:ea typeface="+mj-ea"/>
              </a:rPr>
              <a:t>年</a:t>
            </a:r>
            <a:r>
              <a:rPr lang="en-US" altLang="ja-JP" sz="1800" spc="100" dirty="0">
                <a:solidFill>
                  <a:schemeClr val="tx1">
                    <a:lumMod val="85000"/>
                    <a:lumOff val="15000"/>
                  </a:schemeClr>
                </a:solidFill>
                <a:latin typeface="+mj-ea"/>
                <a:ea typeface="+mj-ea"/>
              </a:rPr>
              <a:t>3</a:t>
            </a:r>
            <a:r>
              <a:rPr lang="ja-JP" altLang="en-US" sz="1800" spc="100" dirty="0">
                <a:solidFill>
                  <a:schemeClr val="tx1">
                    <a:lumMod val="85000"/>
                    <a:lumOff val="15000"/>
                  </a:schemeClr>
                </a:solidFill>
                <a:latin typeface="+mj-ea"/>
                <a:ea typeface="+mj-ea"/>
              </a:rPr>
              <a:t>月</a:t>
            </a:r>
          </a:p>
        </p:txBody>
      </p:sp>
    </p:spTree>
    <p:extLst>
      <p:ext uri="{BB962C8B-B14F-4D97-AF65-F5344CB8AC3E}">
        <p14:creationId xmlns:p14="http://schemas.microsoft.com/office/powerpoint/2010/main" val="9624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424353" y="3091262"/>
            <a:ext cx="9812215" cy="1628223"/>
          </a:xfrm>
        </p:spPr>
        <p:txBody>
          <a:bodyPr>
            <a:normAutofit/>
          </a:bodyPr>
          <a:lstStyle/>
          <a:p>
            <a:r>
              <a:rPr lang="ja-JP" altLang="en-US" sz="3600" spc="200" dirty="0">
                <a:solidFill>
                  <a:schemeClr val="tx1">
                    <a:lumMod val="85000"/>
                    <a:lumOff val="15000"/>
                  </a:schemeClr>
                </a:solidFill>
              </a:rPr>
              <a:t>タイアップ広告</a:t>
            </a:r>
            <a:r>
              <a:rPr lang="ja-JP" altLang="en-US" sz="2800" spc="100" dirty="0">
                <a:solidFill>
                  <a:schemeClr val="tx1">
                    <a:lumMod val="85000"/>
                    <a:lumOff val="15000"/>
                  </a:schemeClr>
                </a:solidFill>
              </a:rPr>
              <a:t>（シンプルデザインパッケージ）</a:t>
            </a:r>
            <a:endParaRPr lang="ja-JP" altLang="en-US" sz="3600" spc="1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デジタル広告企画メニュー</a:t>
            </a:r>
          </a:p>
        </p:txBody>
      </p:sp>
    </p:spTree>
    <p:extLst>
      <p:ext uri="{BB962C8B-B14F-4D97-AF65-F5344CB8AC3E}">
        <p14:creationId xmlns:p14="http://schemas.microsoft.com/office/powerpoint/2010/main" val="347151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7AE9D-F254-34C9-BE27-4B0186F4825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9816913-1DFD-D4D1-4A82-25F3FB29087E}"/>
              </a:ext>
            </a:extLst>
          </p:cNvPr>
          <p:cNvSpPr>
            <a:spLocks noGrp="1"/>
          </p:cNvSpPr>
          <p:nvPr>
            <p:ph type="title"/>
          </p:nvPr>
        </p:nvSpPr>
        <p:spPr>
          <a:xfrm>
            <a:off x="533400" y="255643"/>
            <a:ext cx="9577753" cy="425395"/>
          </a:xfrm>
        </p:spPr>
        <p:txBody>
          <a:bodyPr/>
          <a:lstStyle/>
          <a:p>
            <a:r>
              <a:rPr lang="ja-JP" altLang="en-US" spc="100" dirty="0"/>
              <a:t>朝日新聞 記事タイアップ広告</a:t>
            </a:r>
            <a:r>
              <a:rPr lang="ja-JP" altLang="en-US" sz="1800" spc="100" dirty="0"/>
              <a:t>（シンプルデザインパッケージ </a:t>
            </a:r>
            <a:r>
              <a:rPr lang="en-US" altLang="ja-JP" sz="1800" spc="100" dirty="0"/>
              <a:t>/</a:t>
            </a:r>
            <a:r>
              <a:rPr lang="ja-JP" altLang="en-US" sz="1800" spc="100" dirty="0"/>
              <a:t>１万</a:t>
            </a:r>
            <a:r>
              <a:rPr lang="en-US" altLang="ja-JP" sz="1800" spc="100" dirty="0"/>
              <a:t>PV</a:t>
            </a:r>
            <a:r>
              <a:rPr lang="ja-JP" altLang="en-US" sz="1800" spc="100" dirty="0"/>
              <a:t>保証）</a:t>
            </a:r>
            <a:endParaRPr lang="ja-JP" altLang="en-US" spc="100" dirty="0"/>
          </a:p>
        </p:txBody>
      </p:sp>
      <p:sp>
        <p:nvSpPr>
          <p:cNvPr id="190" name="スライド番号プレースホルダー 3">
            <a:extLst>
              <a:ext uri="{FF2B5EF4-FFF2-40B4-BE49-F238E27FC236}">
                <a16:creationId xmlns:a16="http://schemas.microsoft.com/office/drawing/2014/main" id="{F9B570C5-0071-8B4B-144A-9FEAB2313CE0}"/>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11</a:t>
            </a:fld>
            <a:endParaRPr lang="ja-JP" altLang="en-US" dirty="0"/>
          </a:p>
        </p:txBody>
      </p:sp>
      <p:sp>
        <p:nvSpPr>
          <p:cNvPr id="359" name="正方形/長方形 358">
            <a:extLst>
              <a:ext uri="{FF2B5EF4-FFF2-40B4-BE49-F238E27FC236}">
                <a16:creationId xmlns:a16="http://schemas.microsoft.com/office/drawing/2014/main" id="{3EFB2181-B2DB-A7F1-68EE-F9053B2F3089}"/>
              </a:ext>
            </a:extLst>
          </p:cNvPr>
          <p:cNvSpPr>
            <a:spLocks/>
          </p:cNvSpPr>
          <p:nvPr/>
        </p:nvSpPr>
        <p:spPr>
          <a:xfrm>
            <a:off x="618310" y="1900566"/>
            <a:ext cx="7937476" cy="4438687"/>
          </a:xfrm>
          <a:prstGeom prst="rect">
            <a:avLst/>
          </a:prstGeom>
          <a:pattFill prst="ltUpDiag">
            <a:fgClr>
              <a:srgbClr val="FA186E">
                <a:lumMod val="20000"/>
                <a:lumOff val="80000"/>
              </a:srgbClr>
            </a:fgClr>
            <a:bgClr>
              <a:sysClr val="window" lastClr="FFFFFF"/>
            </a:bgClr>
          </a:patt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60" name="正方形/長方形 359">
            <a:extLst>
              <a:ext uri="{FF2B5EF4-FFF2-40B4-BE49-F238E27FC236}">
                <a16:creationId xmlns:a16="http://schemas.microsoft.com/office/drawing/2014/main" id="{C4CF4311-5F65-5B47-5D79-062FA2851221}"/>
              </a:ext>
            </a:extLst>
          </p:cNvPr>
          <p:cNvSpPr/>
          <p:nvPr/>
        </p:nvSpPr>
        <p:spPr>
          <a:xfrm>
            <a:off x="1030856" y="2585842"/>
            <a:ext cx="2566916" cy="3410999"/>
          </a:xfrm>
          <a:prstGeom prst="rect">
            <a:avLst/>
          </a:prstGeom>
          <a:solidFill>
            <a:sysClr val="window" lastClr="FFFFFF">
              <a:lumMod val="95000"/>
            </a:sysClr>
          </a:solidFill>
          <a:ln w="19050" cap="flat" cmpd="sng" algn="ctr">
            <a:solidFill>
              <a:sysClr val="window" lastClr="FFFFFF"/>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361" name="グループ化 360">
            <a:extLst>
              <a:ext uri="{FF2B5EF4-FFF2-40B4-BE49-F238E27FC236}">
                <a16:creationId xmlns:a16="http://schemas.microsoft.com/office/drawing/2014/main" id="{07A65D61-5F75-B1D5-9E49-8F17937E919A}"/>
              </a:ext>
            </a:extLst>
          </p:cNvPr>
          <p:cNvGrpSpPr/>
          <p:nvPr/>
        </p:nvGrpSpPr>
        <p:grpSpPr>
          <a:xfrm>
            <a:off x="1584728" y="2861340"/>
            <a:ext cx="1479143" cy="892993"/>
            <a:chOff x="979686" y="1718350"/>
            <a:chExt cx="1957731" cy="1082095"/>
          </a:xfrm>
        </p:grpSpPr>
        <p:grpSp>
          <p:nvGrpSpPr>
            <p:cNvPr id="362" name="グループ化 361">
              <a:extLst>
                <a:ext uri="{FF2B5EF4-FFF2-40B4-BE49-F238E27FC236}">
                  <a16:creationId xmlns:a16="http://schemas.microsoft.com/office/drawing/2014/main" id="{E98D64A4-BC86-5979-A4F1-FDB2BDB170C5}"/>
                </a:ext>
              </a:extLst>
            </p:cNvPr>
            <p:cNvGrpSpPr/>
            <p:nvPr/>
          </p:nvGrpSpPr>
          <p:grpSpPr>
            <a:xfrm>
              <a:off x="979686" y="1718350"/>
              <a:ext cx="1957731" cy="1082095"/>
              <a:chOff x="431756" y="1910540"/>
              <a:chExt cx="1661793" cy="918521"/>
            </a:xfrm>
          </p:grpSpPr>
          <p:grpSp>
            <p:nvGrpSpPr>
              <p:cNvPr id="364" name="グループ化 363">
                <a:extLst>
                  <a:ext uri="{FF2B5EF4-FFF2-40B4-BE49-F238E27FC236}">
                    <a16:creationId xmlns:a16="http://schemas.microsoft.com/office/drawing/2014/main" id="{3206D629-9915-9377-3BE8-B340A716664D}"/>
                  </a:ext>
                </a:extLst>
              </p:cNvPr>
              <p:cNvGrpSpPr>
                <a:grpSpLocks noChangeAspect="1"/>
              </p:cNvGrpSpPr>
              <p:nvPr/>
            </p:nvGrpSpPr>
            <p:grpSpPr>
              <a:xfrm>
                <a:off x="989926" y="2235061"/>
                <a:ext cx="1084817" cy="594000"/>
                <a:chOff x="-161666" y="2365305"/>
                <a:chExt cx="7062362" cy="3867053"/>
              </a:xfrm>
            </p:grpSpPr>
            <p:grpSp>
              <p:nvGrpSpPr>
                <p:cNvPr id="432" name="グループ化 431">
                  <a:extLst>
                    <a:ext uri="{FF2B5EF4-FFF2-40B4-BE49-F238E27FC236}">
                      <a16:creationId xmlns:a16="http://schemas.microsoft.com/office/drawing/2014/main" id="{09B96313-38A1-E725-27CA-1A44FD8396F6}"/>
                    </a:ext>
                  </a:extLst>
                </p:cNvPr>
                <p:cNvGrpSpPr/>
                <p:nvPr/>
              </p:nvGrpSpPr>
              <p:grpSpPr>
                <a:xfrm>
                  <a:off x="-161666" y="2365305"/>
                  <a:ext cx="6600987" cy="3867053"/>
                  <a:chOff x="-161666" y="2365305"/>
                  <a:chExt cx="6600987" cy="3867053"/>
                </a:xfrm>
              </p:grpSpPr>
              <p:grpSp>
                <p:nvGrpSpPr>
                  <p:cNvPr id="466" name="グループ化 465">
                    <a:extLst>
                      <a:ext uri="{FF2B5EF4-FFF2-40B4-BE49-F238E27FC236}">
                        <a16:creationId xmlns:a16="http://schemas.microsoft.com/office/drawing/2014/main" id="{D1DAF8AF-F208-897F-D0FC-1824E3EECF71}"/>
                      </a:ext>
                    </a:extLst>
                  </p:cNvPr>
                  <p:cNvGrpSpPr/>
                  <p:nvPr/>
                </p:nvGrpSpPr>
                <p:grpSpPr>
                  <a:xfrm>
                    <a:off x="-161666" y="2365305"/>
                    <a:ext cx="6600987" cy="3867053"/>
                    <a:chOff x="-161666" y="2365305"/>
                    <a:chExt cx="6600987" cy="3867053"/>
                  </a:xfrm>
                </p:grpSpPr>
                <p:sp>
                  <p:nvSpPr>
                    <p:cNvPr id="500" name="フリーフォーム 362">
                      <a:extLst>
                        <a:ext uri="{FF2B5EF4-FFF2-40B4-BE49-F238E27FC236}">
                          <a16:creationId xmlns:a16="http://schemas.microsoft.com/office/drawing/2014/main" id="{0AFD09F8-DC5D-75B1-AD98-734087B559C2}"/>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501" name="フリーフォーム 363">
                      <a:extLst>
                        <a:ext uri="{FF2B5EF4-FFF2-40B4-BE49-F238E27FC236}">
                          <a16:creationId xmlns:a16="http://schemas.microsoft.com/office/drawing/2014/main" id="{80C6B474-40C7-E61E-0D68-56BFF9632350}"/>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502" name="フリーフォーム 364">
                      <a:extLst>
                        <a:ext uri="{FF2B5EF4-FFF2-40B4-BE49-F238E27FC236}">
                          <a16:creationId xmlns:a16="http://schemas.microsoft.com/office/drawing/2014/main" id="{0552F6F5-D43D-6731-B5AB-40316B5449AC}"/>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503" name="フリーフォーム 365">
                      <a:extLst>
                        <a:ext uri="{FF2B5EF4-FFF2-40B4-BE49-F238E27FC236}">
                          <a16:creationId xmlns:a16="http://schemas.microsoft.com/office/drawing/2014/main" id="{78DB5AF5-CA69-EFFF-BB0C-551F4A91A2BC}"/>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504" name="正方形/長方形 503">
                      <a:extLst>
                        <a:ext uri="{FF2B5EF4-FFF2-40B4-BE49-F238E27FC236}">
                          <a16:creationId xmlns:a16="http://schemas.microsoft.com/office/drawing/2014/main" id="{D0BAAD69-0569-EDF3-B449-5AAC90EA8404}"/>
                        </a:ext>
                      </a:extLst>
                    </p:cNvPr>
                    <p:cNvSpPr/>
                    <p:nvPr/>
                  </p:nvSpPr>
                  <p:spPr>
                    <a:xfrm>
                      <a:off x="634637" y="2584616"/>
                      <a:ext cx="5008381" cy="3209421"/>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67" name="グループ化 466">
                    <a:extLst>
                      <a:ext uri="{FF2B5EF4-FFF2-40B4-BE49-F238E27FC236}">
                        <a16:creationId xmlns:a16="http://schemas.microsoft.com/office/drawing/2014/main" id="{C3EABC68-F01D-F23B-9734-9EE76D8D12A6}"/>
                      </a:ext>
                    </a:extLst>
                  </p:cNvPr>
                  <p:cNvGrpSpPr/>
                  <p:nvPr/>
                </p:nvGrpSpPr>
                <p:grpSpPr>
                  <a:xfrm>
                    <a:off x="634637" y="2584616"/>
                    <a:ext cx="5008381" cy="3212526"/>
                    <a:chOff x="634637" y="2584616"/>
                    <a:chExt cx="5008381" cy="3212526"/>
                  </a:xfrm>
                </p:grpSpPr>
                <p:sp>
                  <p:nvSpPr>
                    <p:cNvPr id="468" name="正方形/長方形 467">
                      <a:extLst>
                        <a:ext uri="{FF2B5EF4-FFF2-40B4-BE49-F238E27FC236}">
                          <a16:creationId xmlns:a16="http://schemas.microsoft.com/office/drawing/2014/main" id="{0B4EB890-1755-B86B-E99B-7A2C5CE7040E}"/>
                        </a:ext>
                      </a:extLst>
                    </p:cNvPr>
                    <p:cNvSpPr/>
                    <p:nvPr/>
                  </p:nvSpPr>
                  <p:spPr>
                    <a:xfrm>
                      <a:off x="634638" y="2587721"/>
                      <a:ext cx="5008380" cy="3209421"/>
                    </a:xfrm>
                    <a:prstGeom prst="rect">
                      <a:avLst/>
                    </a:prstGeom>
                    <a:solidFill>
                      <a:sysClr val="window" lastClr="FFFFFF"/>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69" name="角丸四角形 331">
                      <a:extLst>
                        <a:ext uri="{FF2B5EF4-FFF2-40B4-BE49-F238E27FC236}">
                          <a16:creationId xmlns:a16="http://schemas.microsoft.com/office/drawing/2014/main" id="{4135B7B5-FEA1-93A2-7D01-BFC82D6C546E}"/>
                        </a:ext>
                      </a:extLst>
                    </p:cNvPr>
                    <p:cNvSpPr/>
                    <p:nvPr/>
                  </p:nvSpPr>
                  <p:spPr>
                    <a:xfrm>
                      <a:off x="911401" y="2879544"/>
                      <a:ext cx="1203727" cy="206140"/>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70" name="正方形/長方形 469">
                      <a:extLst>
                        <a:ext uri="{FF2B5EF4-FFF2-40B4-BE49-F238E27FC236}">
                          <a16:creationId xmlns:a16="http://schemas.microsoft.com/office/drawing/2014/main" id="{60A673F1-6B7D-91F3-B78A-E495CABB3EA3}"/>
                        </a:ext>
                      </a:extLst>
                    </p:cNvPr>
                    <p:cNvSpPr/>
                    <p:nvPr/>
                  </p:nvSpPr>
                  <p:spPr>
                    <a:xfrm flipV="1">
                      <a:off x="906773" y="2807069"/>
                      <a:ext cx="891085"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71" name="グループ化 470">
                      <a:extLst>
                        <a:ext uri="{FF2B5EF4-FFF2-40B4-BE49-F238E27FC236}">
                          <a16:creationId xmlns:a16="http://schemas.microsoft.com/office/drawing/2014/main" id="{EA48B359-5B99-820F-60C1-6ED62649B4E0}"/>
                        </a:ext>
                      </a:extLst>
                    </p:cNvPr>
                    <p:cNvGrpSpPr/>
                    <p:nvPr/>
                  </p:nvGrpSpPr>
                  <p:grpSpPr>
                    <a:xfrm>
                      <a:off x="5275532" y="2888046"/>
                      <a:ext cx="200695" cy="197638"/>
                      <a:chOff x="5618772" y="1633827"/>
                      <a:chExt cx="180000" cy="165940"/>
                    </a:xfrm>
                    <a:solidFill>
                      <a:sysClr val="window" lastClr="FFFFFF">
                        <a:lumMod val="85000"/>
                      </a:sysClr>
                    </a:solidFill>
                  </p:grpSpPr>
                  <p:sp>
                    <p:nvSpPr>
                      <p:cNvPr id="497" name="正方形/長方形 496">
                        <a:extLst>
                          <a:ext uri="{FF2B5EF4-FFF2-40B4-BE49-F238E27FC236}">
                            <a16:creationId xmlns:a16="http://schemas.microsoft.com/office/drawing/2014/main" id="{64FD492C-71C3-661B-BD7A-96524A24E710}"/>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8" name="正方形/長方形 497">
                        <a:extLst>
                          <a:ext uri="{FF2B5EF4-FFF2-40B4-BE49-F238E27FC236}">
                            <a16:creationId xmlns:a16="http://schemas.microsoft.com/office/drawing/2014/main" id="{A89EFB72-78E0-E40E-9E91-A612DDC09AEF}"/>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9" name="正方形/長方形 498">
                        <a:extLst>
                          <a:ext uri="{FF2B5EF4-FFF2-40B4-BE49-F238E27FC236}">
                            <a16:creationId xmlns:a16="http://schemas.microsoft.com/office/drawing/2014/main" id="{7AAA9D68-CA72-9FFF-F730-F3E707B21FB2}"/>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472" name="正方形/長方形 471">
                      <a:extLst>
                        <a:ext uri="{FF2B5EF4-FFF2-40B4-BE49-F238E27FC236}">
                          <a16:creationId xmlns:a16="http://schemas.microsoft.com/office/drawing/2014/main" id="{90F3104C-73C9-D2A0-0106-5CC52CF5F210}"/>
                        </a:ext>
                      </a:extLst>
                    </p:cNvPr>
                    <p:cNvSpPr/>
                    <p:nvPr/>
                  </p:nvSpPr>
                  <p:spPr>
                    <a:xfrm>
                      <a:off x="634638" y="3163412"/>
                      <a:ext cx="5008380" cy="2242788"/>
                    </a:xfrm>
                    <a:prstGeom prst="rect">
                      <a:avLst/>
                    </a:prstGeom>
                    <a:solidFill>
                      <a:sysClr val="window" lastClr="FFFFFF"/>
                    </a:solidFill>
                    <a:ln w="6350" cap="flat" cmpd="sng" algn="ctr">
                      <a:solidFill>
                        <a:sysClr val="window" lastClr="FFFFFF">
                          <a:lumMod val="85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73" name="グループ化 472">
                      <a:extLst>
                        <a:ext uri="{FF2B5EF4-FFF2-40B4-BE49-F238E27FC236}">
                          <a16:creationId xmlns:a16="http://schemas.microsoft.com/office/drawing/2014/main" id="{38D00BD9-E1F7-F0AB-18A7-AC9A424AC928}"/>
                        </a:ext>
                      </a:extLst>
                    </p:cNvPr>
                    <p:cNvGrpSpPr/>
                    <p:nvPr/>
                  </p:nvGrpSpPr>
                  <p:grpSpPr>
                    <a:xfrm>
                      <a:off x="3216837" y="3044510"/>
                      <a:ext cx="1791663" cy="41174"/>
                      <a:chOff x="3216837" y="3044510"/>
                      <a:chExt cx="1791663" cy="41174"/>
                    </a:xfrm>
                  </p:grpSpPr>
                  <p:sp>
                    <p:nvSpPr>
                      <p:cNvPr id="493" name="正方形/長方形 492">
                        <a:extLst>
                          <a:ext uri="{FF2B5EF4-FFF2-40B4-BE49-F238E27FC236}">
                            <a16:creationId xmlns:a16="http://schemas.microsoft.com/office/drawing/2014/main" id="{2FE4AD48-6A5E-0FD3-8BAC-AF0B0F90DEDF}"/>
                          </a:ext>
                        </a:extLst>
                      </p:cNvPr>
                      <p:cNvSpPr/>
                      <p:nvPr/>
                    </p:nvSpPr>
                    <p:spPr>
                      <a:xfrm>
                        <a:off x="3682058"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4" name="正方形/長方形 493">
                        <a:extLst>
                          <a:ext uri="{FF2B5EF4-FFF2-40B4-BE49-F238E27FC236}">
                            <a16:creationId xmlns:a16="http://schemas.microsoft.com/office/drawing/2014/main" id="{06D9E9D6-4B14-D067-7163-90BCC6C47917}"/>
                          </a:ext>
                        </a:extLst>
                      </p:cNvPr>
                      <p:cNvSpPr/>
                      <p:nvPr/>
                    </p:nvSpPr>
                    <p:spPr>
                      <a:xfrm>
                        <a:off x="4147279"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5" name="正方形/長方形 494">
                        <a:extLst>
                          <a:ext uri="{FF2B5EF4-FFF2-40B4-BE49-F238E27FC236}">
                            <a16:creationId xmlns:a16="http://schemas.microsoft.com/office/drawing/2014/main" id="{76616EB2-3EAE-A2B7-0743-1C70E1C7F7D2}"/>
                          </a:ext>
                        </a:extLst>
                      </p:cNvPr>
                      <p:cNvSpPr/>
                      <p:nvPr/>
                    </p:nvSpPr>
                    <p:spPr>
                      <a:xfrm>
                        <a:off x="4612500"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6" name="正方形/長方形 495">
                        <a:extLst>
                          <a:ext uri="{FF2B5EF4-FFF2-40B4-BE49-F238E27FC236}">
                            <a16:creationId xmlns:a16="http://schemas.microsoft.com/office/drawing/2014/main" id="{ACD26CEE-6EEE-663D-CA55-6808B7A74BC4}"/>
                          </a:ext>
                        </a:extLst>
                      </p:cNvPr>
                      <p:cNvSpPr/>
                      <p:nvPr/>
                    </p:nvSpPr>
                    <p:spPr>
                      <a:xfrm>
                        <a:off x="3216837"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474" name="正方形/長方形 473">
                      <a:extLst>
                        <a:ext uri="{FF2B5EF4-FFF2-40B4-BE49-F238E27FC236}">
                          <a16:creationId xmlns:a16="http://schemas.microsoft.com/office/drawing/2014/main" id="{C2DE1C1E-1A75-C26C-C5C1-231D404A7E82}"/>
                        </a:ext>
                      </a:extLst>
                    </p:cNvPr>
                    <p:cNvSpPr/>
                    <p:nvPr/>
                  </p:nvSpPr>
                  <p:spPr>
                    <a:xfrm>
                      <a:off x="907230" y="5496621"/>
                      <a:ext cx="3705270" cy="7989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75" name="正方形/長方形 474">
                      <a:extLst>
                        <a:ext uri="{FF2B5EF4-FFF2-40B4-BE49-F238E27FC236}">
                          <a16:creationId xmlns:a16="http://schemas.microsoft.com/office/drawing/2014/main" id="{5E26206E-4C2F-5806-B074-AF4E38ACF383}"/>
                        </a:ext>
                      </a:extLst>
                    </p:cNvPr>
                    <p:cNvSpPr/>
                    <p:nvPr/>
                  </p:nvSpPr>
                  <p:spPr>
                    <a:xfrm>
                      <a:off x="907222" y="5618318"/>
                      <a:ext cx="2847338" cy="7989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76" name="正方形/長方形 475">
                      <a:extLst>
                        <a:ext uri="{FF2B5EF4-FFF2-40B4-BE49-F238E27FC236}">
                          <a16:creationId xmlns:a16="http://schemas.microsoft.com/office/drawing/2014/main" id="{2CBC87E9-6841-FB31-C6C7-BB8AEDD01509}"/>
                        </a:ext>
                      </a:extLst>
                    </p:cNvPr>
                    <p:cNvSpPr/>
                    <p:nvPr/>
                  </p:nvSpPr>
                  <p:spPr>
                    <a:xfrm>
                      <a:off x="634637" y="2584616"/>
                      <a:ext cx="5008381" cy="3209421"/>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77" name="グループ化 476">
                      <a:extLst>
                        <a:ext uri="{FF2B5EF4-FFF2-40B4-BE49-F238E27FC236}">
                          <a16:creationId xmlns:a16="http://schemas.microsoft.com/office/drawing/2014/main" id="{E8C2AC29-2D06-D87A-DB69-8BFC7D075EED}"/>
                        </a:ext>
                      </a:extLst>
                    </p:cNvPr>
                    <p:cNvGrpSpPr/>
                    <p:nvPr/>
                  </p:nvGrpSpPr>
                  <p:grpSpPr>
                    <a:xfrm>
                      <a:off x="2679551" y="5250138"/>
                      <a:ext cx="918554" cy="79582"/>
                      <a:chOff x="2512794" y="5250138"/>
                      <a:chExt cx="918554" cy="79582"/>
                    </a:xfrm>
                  </p:grpSpPr>
                  <p:sp>
                    <p:nvSpPr>
                      <p:cNvPr id="485" name="円/楕円 347">
                        <a:extLst>
                          <a:ext uri="{FF2B5EF4-FFF2-40B4-BE49-F238E27FC236}">
                            <a16:creationId xmlns:a16="http://schemas.microsoft.com/office/drawing/2014/main" id="{6BA32D45-7DF4-D7D0-1E3E-A752F59DD253}"/>
                          </a:ext>
                        </a:extLst>
                      </p:cNvPr>
                      <p:cNvSpPr>
                        <a:spLocks noChangeAspect="1"/>
                      </p:cNvSpPr>
                      <p:nvPr/>
                    </p:nvSpPr>
                    <p:spPr>
                      <a:xfrm>
                        <a:off x="2616146"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86" name="円/楕円 348">
                        <a:extLst>
                          <a:ext uri="{FF2B5EF4-FFF2-40B4-BE49-F238E27FC236}">
                            <a16:creationId xmlns:a16="http://schemas.microsoft.com/office/drawing/2014/main" id="{224A80A9-DDA6-3290-805F-7C429FF78FE1}"/>
                          </a:ext>
                        </a:extLst>
                      </p:cNvPr>
                      <p:cNvSpPr>
                        <a:spLocks noChangeAspect="1"/>
                      </p:cNvSpPr>
                      <p:nvPr/>
                    </p:nvSpPr>
                    <p:spPr>
                      <a:xfrm>
                        <a:off x="2742599"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87" name="円/楕円 349">
                        <a:extLst>
                          <a:ext uri="{FF2B5EF4-FFF2-40B4-BE49-F238E27FC236}">
                            <a16:creationId xmlns:a16="http://schemas.microsoft.com/office/drawing/2014/main" id="{F0C1A2B1-3F52-D00C-819B-A09EB9486824}"/>
                          </a:ext>
                        </a:extLst>
                      </p:cNvPr>
                      <p:cNvSpPr>
                        <a:spLocks noChangeAspect="1"/>
                      </p:cNvSpPr>
                      <p:nvPr/>
                    </p:nvSpPr>
                    <p:spPr>
                      <a:xfrm>
                        <a:off x="2869052"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88" name="円/楕円 350">
                        <a:extLst>
                          <a:ext uri="{FF2B5EF4-FFF2-40B4-BE49-F238E27FC236}">
                            <a16:creationId xmlns:a16="http://schemas.microsoft.com/office/drawing/2014/main" id="{B0027B57-22AC-4546-E9C4-E237E6695A56}"/>
                          </a:ext>
                        </a:extLst>
                      </p:cNvPr>
                      <p:cNvSpPr>
                        <a:spLocks noChangeAspect="1"/>
                      </p:cNvSpPr>
                      <p:nvPr/>
                    </p:nvSpPr>
                    <p:spPr>
                      <a:xfrm>
                        <a:off x="2995505"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89" name="円/楕円 351">
                        <a:extLst>
                          <a:ext uri="{FF2B5EF4-FFF2-40B4-BE49-F238E27FC236}">
                            <a16:creationId xmlns:a16="http://schemas.microsoft.com/office/drawing/2014/main" id="{BB9A8099-E64A-15A1-C776-0F194A905467}"/>
                          </a:ext>
                        </a:extLst>
                      </p:cNvPr>
                      <p:cNvSpPr>
                        <a:spLocks noChangeAspect="1"/>
                      </p:cNvSpPr>
                      <p:nvPr/>
                    </p:nvSpPr>
                    <p:spPr>
                      <a:xfrm>
                        <a:off x="3121958"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0" name="円/楕円 352">
                        <a:extLst>
                          <a:ext uri="{FF2B5EF4-FFF2-40B4-BE49-F238E27FC236}">
                            <a16:creationId xmlns:a16="http://schemas.microsoft.com/office/drawing/2014/main" id="{8B281B48-FA09-1C43-7EDA-EC54100A9429}"/>
                          </a:ext>
                        </a:extLst>
                      </p:cNvPr>
                      <p:cNvSpPr>
                        <a:spLocks noChangeAspect="1"/>
                      </p:cNvSpPr>
                      <p:nvPr/>
                    </p:nvSpPr>
                    <p:spPr>
                      <a:xfrm>
                        <a:off x="3248411"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1" name="フリーフォーム 353">
                        <a:extLst>
                          <a:ext uri="{FF2B5EF4-FFF2-40B4-BE49-F238E27FC236}">
                            <a16:creationId xmlns:a16="http://schemas.microsoft.com/office/drawing/2014/main" id="{383351C7-E3BF-88EB-B32E-4411D732E72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92" name="フリーフォーム 354">
                        <a:extLst>
                          <a:ext uri="{FF2B5EF4-FFF2-40B4-BE49-F238E27FC236}">
                            <a16:creationId xmlns:a16="http://schemas.microsoft.com/office/drawing/2014/main" id="{1C4DBB26-3A42-0319-A392-B8F179C19993}"/>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78" name="グループ化 477">
                      <a:extLst>
                        <a:ext uri="{FF2B5EF4-FFF2-40B4-BE49-F238E27FC236}">
                          <a16:creationId xmlns:a16="http://schemas.microsoft.com/office/drawing/2014/main" id="{1F1D203F-B33C-9A24-1A24-26EEDE261D18}"/>
                        </a:ext>
                      </a:extLst>
                    </p:cNvPr>
                    <p:cNvGrpSpPr/>
                    <p:nvPr/>
                  </p:nvGrpSpPr>
                  <p:grpSpPr>
                    <a:xfrm>
                      <a:off x="1268669" y="3476758"/>
                      <a:ext cx="3740318" cy="1616096"/>
                      <a:chOff x="1192009" y="3418939"/>
                      <a:chExt cx="3740318" cy="1616096"/>
                    </a:xfrm>
                  </p:grpSpPr>
                  <p:grpSp>
                    <p:nvGrpSpPr>
                      <p:cNvPr id="479" name="グループ化 478">
                        <a:extLst>
                          <a:ext uri="{FF2B5EF4-FFF2-40B4-BE49-F238E27FC236}">
                            <a16:creationId xmlns:a16="http://schemas.microsoft.com/office/drawing/2014/main" id="{051E2257-7D2C-F91B-DD44-EE898451FB77}"/>
                          </a:ext>
                        </a:extLst>
                      </p:cNvPr>
                      <p:cNvGrpSpPr/>
                      <p:nvPr/>
                    </p:nvGrpSpPr>
                    <p:grpSpPr>
                      <a:xfrm>
                        <a:off x="1192009" y="3418939"/>
                        <a:ext cx="979386" cy="927618"/>
                        <a:chOff x="1075829" y="3395202"/>
                        <a:chExt cx="979386" cy="927618"/>
                      </a:xfrm>
                    </p:grpSpPr>
                    <p:cxnSp>
                      <p:nvCxnSpPr>
                        <p:cNvPr id="483" name="直線コネクタ 482">
                          <a:extLst>
                            <a:ext uri="{FF2B5EF4-FFF2-40B4-BE49-F238E27FC236}">
                              <a16:creationId xmlns:a16="http://schemas.microsoft.com/office/drawing/2014/main" id="{0B4B9563-A8F0-62AE-42B6-0A2A043CA800}"/>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484" name="直線コネクタ 483">
                          <a:extLst>
                            <a:ext uri="{FF2B5EF4-FFF2-40B4-BE49-F238E27FC236}">
                              <a16:creationId xmlns:a16="http://schemas.microsoft.com/office/drawing/2014/main" id="{683E718C-AD36-B96D-CC69-3175F45BEE42}"/>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nvGrpSpPr>
                      <p:cNvPr id="480" name="グループ化 479">
                        <a:extLst>
                          <a:ext uri="{FF2B5EF4-FFF2-40B4-BE49-F238E27FC236}">
                            <a16:creationId xmlns:a16="http://schemas.microsoft.com/office/drawing/2014/main" id="{246FE519-FBE4-2D1A-0FB7-4E4D75BB2CD4}"/>
                          </a:ext>
                        </a:extLst>
                      </p:cNvPr>
                      <p:cNvGrpSpPr/>
                      <p:nvPr/>
                    </p:nvGrpSpPr>
                    <p:grpSpPr>
                      <a:xfrm flipH="1" flipV="1">
                        <a:off x="3952941" y="4107417"/>
                        <a:ext cx="979386" cy="927618"/>
                        <a:chOff x="1075829" y="3395202"/>
                        <a:chExt cx="979386" cy="927618"/>
                      </a:xfrm>
                    </p:grpSpPr>
                    <p:cxnSp>
                      <p:nvCxnSpPr>
                        <p:cNvPr id="481" name="直線コネクタ 480">
                          <a:extLst>
                            <a:ext uri="{FF2B5EF4-FFF2-40B4-BE49-F238E27FC236}">
                              <a16:creationId xmlns:a16="http://schemas.microsoft.com/office/drawing/2014/main" id="{94B37A02-3E3A-2862-D530-ED3AAB4EECA6}"/>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482" name="直線コネクタ 481">
                          <a:extLst>
                            <a:ext uri="{FF2B5EF4-FFF2-40B4-BE49-F238E27FC236}">
                              <a16:creationId xmlns:a16="http://schemas.microsoft.com/office/drawing/2014/main" id="{8F16EC46-0B38-D666-9FD9-527F16178682}"/>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grpSp>
            </p:grpSp>
            <p:grpSp>
              <p:nvGrpSpPr>
                <p:cNvPr id="433" name="グループ化 432">
                  <a:extLst>
                    <a:ext uri="{FF2B5EF4-FFF2-40B4-BE49-F238E27FC236}">
                      <a16:creationId xmlns:a16="http://schemas.microsoft.com/office/drawing/2014/main" id="{08B707C8-A2D2-AD80-8475-5F6CC22D52EE}"/>
                    </a:ext>
                  </a:extLst>
                </p:cNvPr>
                <p:cNvGrpSpPr/>
                <p:nvPr/>
              </p:nvGrpSpPr>
              <p:grpSpPr>
                <a:xfrm>
                  <a:off x="5424432" y="3305078"/>
                  <a:ext cx="1476264" cy="2927280"/>
                  <a:chOff x="5424432" y="3305078"/>
                  <a:chExt cx="1476264" cy="2927280"/>
                </a:xfrm>
              </p:grpSpPr>
              <p:sp>
                <p:nvSpPr>
                  <p:cNvPr id="434" name="角丸四角形 296">
                    <a:extLst>
                      <a:ext uri="{FF2B5EF4-FFF2-40B4-BE49-F238E27FC236}">
                        <a16:creationId xmlns:a16="http://schemas.microsoft.com/office/drawing/2014/main" id="{16817E99-224C-5E76-74B5-5FEDE13E36AD}"/>
                      </a:ext>
                    </a:extLst>
                  </p:cNvPr>
                  <p:cNvSpPr/>
                  <p:nvPr/>
                </p:nvSpPr>
                <p:spPr>
                  <a:xfrm>
                    <a:off x="5476227" y="3395202"/>
                    <a:ext cx="1372677" cy="2747030"/>
                  </a:xfrm>
                  <a:prstGeom prst="roundRect">
                    <a:avLst>
                      <a:gd name="adj" fmla="val 7576"/>
                    </a:avLst>
                  </a:prstGeom>
                  <a:solidFill>
                    <a:sysClr val="window" lastClr="FFFFFF"/>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35" name="グループ化 434">
                    <a:extLst>
                      <a:ext uri="{FF2B5EF4-FFF2-40B4-BE49-F238E27FC236}">
                        <a16:creationId xmlns:a16="http://schemas.microsoft.com/office/drawing/2014/main" id="{4221B61F-9897-A5DA-5D16-949BF60F980C}"/>
                      </a:ext>
                    </a:extLst>
                  </p:cNvPr>
                  <p:cNvGrpSpPr/>
                  <p:nvPr/>
                </p:nvGrpSpPr>
                <p:grpSpPr>
                  <a:xfrm>
                    <a:off x="5583361" y="3609349"/>
                    <a:ext cx="1165074" cy="2417177"/>
                    <a:chOff x="5583361" y="3521550"/>
                    <a:chExt cx="1165074" cy="2417177"/>
                  </a:xfrm>
                </p:grpSpPr>
                <p:sp>
                  <p:nvSpPr>
                    <p:cNvPr id="437" name="フリーフォーム 299">
                      <a:extLst>
                        <a:ext uri="{FF2B5EF4-FFF2-40B4-BE49-F238E27FC236}">
                          <a16:creationId xmlns:a16="http://schemas.microsoft.com/office/drawing/2014/main" id="{1B2EF4B4-ED7A-D016-6C3D-F5A6D2F0FAE5}"/>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38" name="グループ化 437">
                      <a:extLst>
                        <a:ext uri="{FF2B5EF4-FFF2-40B4-BE49-F238E27FC236}">
                          <a16:creationId xmlns:a16="http://schemas.microsoft.com/office/drawing/2014/main" id="{E740C297-DF0D-0707-7D02-86BC44DBCCF7}"/>
                        </a:ext>
                      </a:extLst>
                    </p:cNvPr>
                    <p:cNvGrpSpPr/>
                    <p:nvPr/>
                  </p:nvGrpSpPr>
                  <p:grpSpPr>
                    <a:xfrm>
                      <a:off x="5583361" y="5701414"/>
                      <a:ext cx="1165074" cy="237313"/>
                      <a:chOff x="725858" y="4832000"/>
                      <a:chExt cx="1440000" cy="285936"/>
                    </a:xfrm>
                    <a:solidFill>
                      <a:sysClr val="window" lastClr="FFFFFF">
                        <a:lumMod val="85000"/>
                      </a:sysClr>
                    </a:solidFill>
                  </p:grpSpPr>
                  <p:sp>
                    <p:nvSpPr>
                      <p:cNvPr id="463" name="正方形/長方形 462">
                        <a:extLst>
                          <a:ext uri="{FF2B5EF4-FFF2-40B4-BE49-F238E27FC236}">
                            <a16:creationId xmlns:a16="http://schemas.microsoft.com/office/drawing/2014/main" id="{632AFAB9-DF63-0802-8D82-A337227C839A}"/>
                          </a:ext>
                        </a:extLst>
                      </p:cNvPr>
                      <p:cNvSpPr/>
                      <p:nvPr/>
                    </p:nvSpPr>
                    <p:spPr>
                      <a:xfrm>
                        <a:off x="725858" y="4832000"/>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64" name="正方形/長方形 463">
                        <a:extLst>
                          <a:ext uri="{FF2B5EF4-FFF2-40B4-BE49-F238E27FC236}">
                            <a16:creationId xmlns:a16="http://schemas.microsoft.com/office/drawing/2014/main" id="{2DB9AA69-C423-853E-678F-BC767803AC94}"/>
                          </a:ext>
                        </a:extLst>
                      </p:cNvPr>
                      <p:cNvSpPr/>
                      <p:nvPr/>
                    </p:nvSpPr>
                    <p:spPr>
                      <a:xfrm>
                        <a:off x="725858" y="494059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65" name="正方形/長方形 464">
                        <a:extLst>
                          <a:ext uri="{FF2B5EF4-FFF2-40B4-BE49-F238E27FC236}">
                            <a16:creationId xmlns:a16="http://schemas.microsoft.com/office/drawing/2014/main" id="{1F1A8997-8BD5-747B-BB87-80E5A061CF53}"/>
                          </a:ext>
                        </a:extLst>
                      </p:cNvPr>
                      <p:cNvSpPr/>
                      <p:nvPr/>
                    </p:nvSpPr>
                    <p:spPr>
                      <a:xfrm>
                        <a:off x="725858" y="5049536"/>
                        <a:ext cx="936000" cy="684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439" name="角丸四角形 301">
                      <a:extLst>
                        <a:ext uri="{FF2B5EF4-FFF2-40B4-BE49-F238E27FC236}">
                          <a16:creationId xmlns:a16="http://schemas.microsoft.com/office/drawing/2014/main" id="{2054AE9D-F314-6201-46EC-C3347203D3FC}"/>
                        </a:ext>
                      </a:extLst>
                    </p:cNvPr>
                    <p:cNvSpPr/>
                    <p:nvPr/>
                  </p:nvSpPr>
                  <p:spPr>
                    <a:xfrm>
                      <a:off x="5593092" y="3780029"/>
                      <a:ext cx="1137561" cy="1836569"/>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40" name="グループ化 439">
                      <a:extLst>
                        <a:ext uri="{FF2B5EF4-FFF2-40B4-BE49-F238E27FC236}">
                          <a16:creationId xmlns:a16="http://schemas.microsoft.com/office/drawing/2014/main" id="{8EEAE4DA-884F-522B-2831-1B133E010858}"/>
                        </a:ext>
                      </a:extLst>
                    </p:cNvPr>
                    <p:cNvGrpSpPr/>
                    <p:nvPr/>
                  </p:nvGrpSpPr>
                  <p:grpSpPr>
                    <a:xfrm>
                      <a:off x="5583361" y="3521550"/>
                      <a:ext cx="783250" cy="180597"/>
                      <a:chOff x="1059173" y="2959469"/>
                      <a:chExt cx="1208355" cy="278615"/>
                    </a:xfrm>
                  </p:grpSpPr>
                  <p:sp>
                    <p:nvSpPr>
                      <p:cNvPr id="461" name="角丸四角形 323">
                        <a:extLst>
                          <a:ext uri="{FF2B5EF4-FFF2-40B4-BE49-F238E27FC236}">
                            <a16:creationId xmlns:a16="http://schemas.microsoft.com/office/drawing/2014/main" id="{1C613511-CFA3-708E-758D-0FD52D68D03C}"/>
                          </a:ext>
                        </a:extLst>
                      </p:cNvPr>
                      <p:cNvSpPr/>
                      <p:nvPr/>
                    </p:nvSpPr>
                    <p:spPr>
                      <a:xfrm>
                        <a:off x="1063801" y="3031944"/>
                        <a:ext cx="1203727" cy="206140"/>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62" name="正方形/長方形 461">
                        <a:extLst>
                          <a:ext uri="{FF2B5EF4-FFF2-40B4-BE49-F238E27FC236}">
                            <a16:creationId xmlns:a16="http://schemas.microsoft.com/office/drawing/2014/main" id="{AD8E9C15-2A69-FCBB-540D-7E35DC87036F}"/>
                          </a:ext>
                        </a:extLst>
                      </p:cNvPr>
                      <p:cNvSpPr/>
                      <p:nvPr/>
                    </p:nvSpPr>
                    <p:spPr>
                      <a:xfrm flipV="1">
                        <a:off x="1059173" y="2959469"/>
                        <a:ext cx="891085"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41" name="グループ化 440">
                      <a:extLst>
                        <a:ext uri="{FF2B5EF4-FFF2-40B4-BE49-F238E27FC236}">
                          <a16:creationId xmlns:a16="http://schemas.microsoft.com/office/drawing/2014/main" id="{682B316C-E996-D4B9-FEDD-F5EA0FD8E893}"/>
                        </a:ext>
                      </a:extLst>
                    </p:cNvPr>
                    <p:cNvGrpSpPr/>
                    <p:nvPr/>
                  </p:nvGrpSpPr>
                  <p:grpSpPr>
                    <a:xfrm>
                      <a:off x="6583680" y="3552559"/>
                      <a:ext cx="146973" cy="144734"/>
                      <a:chOff x="5618772" y="1633827"/>
                      <a:chExt cx="180000" cy="165940"/>
                    </a:xfrm>
                    <a:solidFill>
                      <a:sysClr val="window" lastClr="FFFFFF">
                        <a:lumMod val="85000"/>
                      </a:sysClr>
                    </a:solidFill>
                  </p:grpSpPr>
                  <p:sp>
                    <p:nvSpPr>
                      <p:cNvPr id="458" name="正方形/長方形 457">
                        <a:extLst>
                          <a:ext uri="{FF2B5EF4-FFF2-40B4-BE49-F238E27FC236}">
                            <a16:creationId xmlns:a16="http://schemas.microsoft.com/office/drawing/2014/main" id="{1077760B-D1BE-2440-3C51-C112CAA7B80B}"/>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9" name="正方形/長方形 458">
                        <a:extLst>
                          <a:ext uri="{FF2B5EF4-FFF2-40B4-BE49-F238E27FC236}">
                            <a16:creationId xmlns:a16="http://schemas.microsoft.com/office/drawing/2014/main" id="{59E607A3-D69D-899A-858C-5E49F62588CD}"/>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60" name="正方形/長方形 459">
                        <a:extLst>
                          <a:ext uri="{FF2B5EF4-FFF2-40B4-BE49-F238E27FC236}">
                            <a16:creationId xmlns:a16="http://schemas.microsoft.com/office/drawing/2014/main" id="{FF396BE6-BFDC-E1A8-022A-4252A49DEE42}"/>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42" name="グループ化 441">
                      <a:extLst>
                        <a:ext uri="{FF2B5EF4-FFF2-40B4-BE49-F238E27FC236}">
                          <a16:creationId xmlns:a16="http://schemas.microsoft.com/office/drawing/2014/main" id="{C12566B1-1104-2E3F-348F-BFF4250C447E}"/>
                        </a:ext>
                      </a:extLst>
                    </p:cNvPr>
                    <p:cNvGrpSpPr/>
                    <p:nvPr/>
                  </p:nvGrpSpPr>
                  <p:grpSpPr>
                    <a:xfrm>
                      <a:off x="5831845" y="5480719"/>
                      <a:ext cx="660054" cy="57186"/>
                      <a:chOff x="2512794" y="5250138"/>
                      <a:chExt cx="918554" cy="79582"/>
                    </a:xfrm>
                  </p:grpSpPr>
                  <p:sp>
                    <p:nvSpPr>
                      <p:cNvPr id="450" name="円/楕円 312">
                        <a:extLst>
                          <a:ext uri="{FF2B5EF4-FFF2-40B4-BE49-F238E27FC236}">
                            <a16:creationId xmlns:a16="http://schemas.microsoft.com/office/drawing/2014/main" id="{8055D40D-DC8E-2E26-9976-D49BDF746A36}"/>
                          </a:ext>
                        </a:extLst>
                      </p:cNvPr>
                      <p:cNvSpPr>
                        <a:spLocks noChangeAspect="1"/>
                      </p:cNvSpPr>
                      <p:nvPr/>
                    </p:nvSpPr>
                    <p:spPr>
                      <a:xfrm>
                        <a:off x="2616146"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1" name="円/楕円 313">
                        <a:extLst>
                          <a:ext uri="{FF2B5EF4-FFF2-40B4-BE49-F238E27FC236}">
                            <a16:creationId xmlns:a16="http://schemas.microsoft.com/office/drawing/2014/main" id="{2EBE3A58-17A1-BF9C-F043-BD9A48A5B2ED}"/>
                          </a:ext>
                        </a:extLst>
                      </p:cNvPr>
                      <p:cNvSpPr>
                        <a:spLocks noChangeAspect="1"/>
                      </p:cNvSpPr>
                      <p:nvPr/>
                    </p:nvSpPr>
                    <p:spPr>
                      <a:xfrm>
                        <a:off x="2742599"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2" name="円/楕円 314">
                        <a:extLst>
                          <a:ext uri="{FF2B5EF4-FFF2-40B4-BE49-F238E27FC236}">
                            <a16:creationId xmlns:a16="http://schemas.microsoft.com/office/drawing/2014/main" id="{6BF8A5BD-D129-15E6-98F3-789A0992F2BC}"/>
                          </a:ext>
                        </a:extLst>
                      </p:cNvPr>
                      <p:cNvSpPr>
                        <a:spLocks noChangeAspect="1"/>
                      </p:cNvSpPr>
                      <p:nvPr/>
                    </p:nvSpPr>
                    <p:spPr>
                      <a:xfrm>
                        <a:off x="2869052"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3" name="円/楕円 315">
                        <a:extLst>
                          <a:ext uri="{FF2B5EF4-FFF2-40B4-BE49-F238E27FC236}">
                            <a16:creationId xmlns:a16="http://schemas.microsoft.com/office/drawing/2014/main" id="{CF2729A4-23AD-E8A5-9228-ABA9BE39C935}"/>
                          </a:ext>
                        </a:extLst>
                      </p:cNvPr>
                      <p:cNvSpPr>
                        <a:spLocks noChangeAspect="1"/>
                      </p:cNvSpPr>
                      <p:nvPr/>
                    </p:nvSpPr>
                    <p:spPr>
                      <a:xfrm>
                        <a:off x="2995505"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4" name="円/楕円 316">
                        <a:extLst>
                          <a:ext uri="{FF2B5EF4-FFF2-40B4-BE49-F238E27FC236}">
                            <a16:creationId xmlns:a16="http://schemas.microsoft.com/office/drawing/2014/main" id="{1A644049-7421-DC45-B8B7-27D1B346ABB3}"/>
                          </a:ext>
                        </a:extLst>
                      </p:cNvPr>
                      <p:cNvSpPr>
                        <a:spLocks noChangeAspect="1"/>
                      </p:cNvSpPr>
                      <p:nvPr/>
                    </p:nvSpPr>
                    <p:spPr>
                      <a:xfrm>
                        <a:off x="3121958"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5" name="円/楕円 317">
                        <a:extLst>
                          <a:ext uri="{FF2B5EF4-FFF2-40B4-BE49-F238E27FC236}">
                            <a16:creationId xmlns:a16="http://schemas.microsoft.com/office/drawing/2014/main" id="{22333266-4EC7-BFAC-94EA-1EA5B329E2B4}"/>
                          </a:ext>
                        </a:extLst>
                      </p:cNvPr>
                      <p:cNvSpPr>
                        <a:spLocks noChangeAspect="1"/>
                      </p:cNvSpPr>
                      <p:nvPr/>
                    </p:nvSpPr>
                    <p:spPr>
                      <a:xfrm>
                        <a:off x="3248411"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6" name="フリーフォーム 318">
                        <a:extLst>
                          <a:ext uri="{FF2B5EF4-FFF2-40B4-BE49-F238E27FC236}">
                            <a16:creationId xmlns:a16="http://schemas.microsoft.com/office/drawing/2014/main" id="{2C1ADBC7-E42C-6B4D-F821-C2FF44B32844}"/>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57" name="フリーフォーム 319">
                        <a:extLst>
                          <a:ext uri="{FF2B5EF4-FFF2-40B4-BE49-F238E27FC236}">
                            <a16:creationId xmlns:a16="http://schemas.microsoft.com/office/drawing/2014/main" id="{651185D6-71C6-8F08-7121-34281B5F7304}"/>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43" name="グループ化 442">
                      <a:extLst>
                        <a:ext uri="{FF2B5EF4-FFF2-40B4-BE49-F238E27FC236}">
                          <a16:creationId xmlns:a16="http://schemas.microsoft.com/office/drawing/2014/main" id="{537F480C-5370-8D14-2950-7939544CE560}"/>
                        </a:ext>
                      </a:extLst>
                    </p:cNvPr>
                    <p:cNvGrpSpPr/>
                    <p:nvPr/>
                  </p:nvGrpSpPr>
                  <p:grpSpPr>
                    <a:xfrm>
                      <a:off x="5677991" y="3977781"/>
                      <a:ext cx="967762" cy="1310419"/>
                      <a:chOff x="5676967" y="3977781"/>
                      <a:chExt cx="967762" cy="1310419"/>
                    </a:xfrm>
                  </p:grpSpPr>
                  <p:grpSp>
                    <p:nvGrpSpPr>
                      <p:cNvPr id="444" name="グループ化 443">
                        <a:extLst>
                          <a:ext uri="{FF2B5EF4-FFF2-40B4-BE49-F238E27FC236}">
                            <a16:creationId xmlns:a16="http://schemas.microsoft.com/office/drawing/2014/main" id="{9BE05C8B-E00B-D41D-E132-16D3E013DD93}"/>
                          </a:ext>
                        </a:extLst>
                      </p:cNvPr>
                      <p:cNvGrpSpPr/>
                      <p:nvPr/>
                    </p:nvGrpSpPr>
                    <p:grpSpPr>
                      <a:xfrm>
                        <a:off x="5676967" y="3977781"/>
                        <a:ext cx="640022" cy="606192"/>
                        <a:chOff x="1075829" y="3395202"/>
                        <a:chExt cx="979386" cy="927618"/>
                      </a:xfrm>
                    </p:grpSpPr>
                    <p:cxnSp>
                      <p:nvCxnSpPr>
                        <p:cNvPr id="448" name="直線コネクタ 447">
                          <a:extLst>
                            <a:ext uri="{FF2B5EF4-FFF2-40B4-BE49-F238E27FC236}">
                              <a16:creationId xmlns:a16="http://schemas.microsoft.com/office/drawing/2014/main" id="{7D520654-46DE-198B-93BF-6D64D7B743E9}"/>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449" name="直線コネクタ 448">
                          <a:extLst>
                            <a:ext uri="{FF2B5EF4-FFF2-40B4-BE49-F238E27FC236}">
                              <a16:creationId xmlns:a16="http://schemas.microsoft.com/office/drawing/2014/main" id="{23525F2E-C63A-DB90-97B6-E887FAA3C82D}"/>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nvGrpSpPr>
                      <p:cNvPr id="445" name="グループ化 444">
                        <a:extLst>
                          <a:ext uri="{FF2B5EF4-FFF2-40B4-BE49-F238E27FC236}">
                            <a16:creationId xmlns:a16="http://schemas.microsoft.com/office/drawing/2014/main" id="{3578A5DA-94A8-CA75-FC8E-7266EDFD1AED}"/>
                          </a:ext>
                        </a:extLst>
                      </p:cNvPr>
                      <p:cNvGrpSpPr/>
                      <p:nvPr/>
                    </p:nvGrpSpPr>
                    <p:grpSpPr>
                      <a:xfrm flipH="1" flipV="1">
                        <a:off x="6004707" y="4682008"/>
                        <a:ext cx="640022" cy="606192"/>
                        <a:chOff x="1075829" y="3395202"/>
                        <a:chExt cx="979386" cy="927618"/>
                      </a:xfrm>
                    </p:grpSpPr>
                    <p:cxnSp>
                      <p:nvCxnSpPr>
                        <p:cNvPr id="446" name="直線コネクタ 445">
                          <a:extLst>
                            <a:ext uri="{FF2B5EF4-FFF2-40B4-BE49-F238E27FC236}">
                              <a16:creationId xmlns:a16="http://schemas.microsoft.com/office/drawing/2014/main" id="{03CF5782-4264-877E-5F1E-07FBB1EBACA5}"/>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447" name="直線コネクタ 446">
                          <a:extLst>
                            <a:ext uri="{FF2B5EF4-FFF2-40B4-BE49-F238E27FC236}">
                              <a16:creationId xmlns:a16="http://schemas.microsoft.com/office/drawing/2014/main" id="{DCE50AC8-E108-678E-0F94-E17B998475E1}"/>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grpSp>
              <p:sp>
                <p:nvSpPr>
                  <p:cNvPr id="436" name="フリーフォーム 298">
                    <a:extLst>
                      <a:ext uri="{FF2B5EF4-FFF2-40B4-BE49-F238E27FC236}">
                        <a16:creationId xmlns:a16="http://schemas.microsoft.com/office/drawing/2014/main" id="{5169DBFF-222E-0F9E-F909-A6F5A62E08B6}"/>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ysClr val="window" lastClr="FFFFFF"/>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nvGrpSpPr>
              <p:cNvPr id="365" name="グループ化 364">
                <a:extLst>
                  <a:ext uri="{FF2B5EF4-FFF2-40B4-BE49-F238E27FC236}">
                    <a16:creationId xmlns:a16="http://schemas.microsoft.com/office/drawing/2014/main" id="{065D583C-16D1-9897-2524-C6938740778E}"/>
                  </a:ext>
                </a:extLst>
              </p:cNvPr>
              <p:cNvGrpSpPr>
                <a:grpSpLocks noChangeAspect="1"/>
              </p:cNvGrpSpPr>
              <p:nvPr/>
            </p:nvGrpSpPr>
            <p:grpSpPr>
              <a:xfrm>
                <a:off x="431756" y="1910540"/>
                <a:ext cx="1661793" cy="909928"/>
                <a:chOff x="414748" y="2365306"/>
                <a:chExt cx="1082124" cy="592526"/>
              </a:xfrm>
            </p:grpSpPr>
            <p:grpSp>
              <p:nvGrpSpPr>
                <p:cNvPr id="366" name="グループ化 365">
                  <a:extLst>
                    <a:ext uri="{FF2B5EF4-FFF2-40B4-BE49-F238E27FC236}">
                      <a16:creationId xmlns:a16="http://schemas.microsoft.com/office/drawing/2014/main" id="{D2CF3193-E5D6-BA80-DB54-1487620F03C0}"/>
                    </a:ext>
                  </a:extLst>
                </p:cNvPr>
                <p:cNvGrpSpPr/>
                <p:nvPr/>
              </p:nvGrpSpPr>
              <p:grpSpPr>
                <a:xfrm>
                  <a:off x="414748" y="2365306"/>
                  <a:ext cx="1011431" cy="592526"/>
                  <a:chOff x="944811" y="2218073"/>
                  <a:chExt cx="5007529" cy="2859782"/>
                </a:xfrm>
              </p:grpSpPr>
              <p:sp>
                <p:nvSpPr>
                  <p:cNvPr id="393" name="フリーフォーム 711">
                    <a:extLst>
                      <a:ext uri="{FF2B5EF4-FFF2-40B4-BE49-F238E27FC236}">
                        <a16:creationId xmlns:a16="http://schemas.microsoft.com/office/drawing/2014/main" id="{3B8A2FBC-A590-23F4-8E13-FA33A628DAB9}"/>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4" name="フリーフォーム 712">
                    <a:extLst>
                      <a:ext uri="{FF2B5EF4-FFF2-40B4-BE49-F238E27FC236}">
                        <a16:creationId xmlns:a16="http://schemas.microsoft.com/office/drawing/2014/main" id="{A310F9E7-E09B-3C97-8DC3-DA1B15DDF139}"/>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5" name="フリーフォーム 713">
                    <a:extLst>
                      <a:ext uri="{FF2B5EF4-FFF2-40B4-BE49-F238E27FC236}">
                        <a16:creationId xmlns:a16="http://schemas.microsoft.com/office/drawing/2014/main" id="{1D86A944-89FA-E226-3280-87E511048CE8}"/>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6" name="正方形/長方形 395">
                    <a:extLst>
                      <a:ext uri="{FF2B5EF4-FFF2-40B4-BE49-F238E27FC236}">
                        <a16:creationId xmlns:a16="http://schemas.microsoft.com/office/drawing/2014/main" id="{1E09EF39-7B7F-4629-F4D1-74175B3B7E19}"/>
                      </a:ext>
                    </a:extLst>
                  </p:cNvPr>
                  <p:cNvSpPr/>
                  <p:nvPr/>
                </p:nvSpPr>
                <p:spPr>
                  <a:xfrm>
                    <a:off x="1548889" y="2380259"/>
                    <a:ext cx="3799373" cy="2373447"/>
                  </a:xfrm>
                  <a:prstGeom prst="rect">
                    <a:avLst/>
                  </a:prstGeom>
                  <a:solidFill>
                    <a:sysClr val="window" lastClr="FFFFFF">
                      <a:lumMod val="95000"/>
                    </a:sysClr>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7" name="フリーフォーム 715">
                    <a:extLst>
                      <a:ext uri="{FF2B5EF4-FFF2-40B4-BE49-F238E27FC236}">
                        <a16:creationId xmlns:a16="http://schemas.microsoft.com/office/drawing/2014/main" id="{BC9F7E24-FF83-7443-36FE-B62BD9462E50}"/>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8" name="円/楕円 716">
                    <a:extLst>
                      <a:ext uri="{FF2B5EF4-FFF2-40B4-BE49-F238E27FC236}">
                        <a16:creationId xmlns:a16="http://schemas.microsoft.com/office/drawing/2014/main" id="{ABDFC171-244A-810C-F7B9-FD43F822BB7D}"/>
                      </a:ext>
                    </a:extLst>
                  </p:cNvPr>
                  <p:cNvSpPr/>
                  <p:nvPr/>
                </p:nvSpPr>
                <p:spPr>
                  <a:xfrm>
                    <a:off x="3427351" y="2273234"/>
                    <a:ext cx="42451" cy="42451"/>
                  </a:xfrm>
                  <a:prstGeom prst="ellipse">
                    <a:avLst/>
                  </a:pr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9" name="正方形/長方形 398">
                    <a:extLst>
                      <a:ext uri="{FF2B5EF4-FFF2-40B4-BE49-F238E27FC236}">
                        <a16:creationId xmlns:a16="http://schemas.microsoft.com/office/drawing/2014/main" id="{7BB201E5-190E-AC14-9354-F372328468B3}"/>
                      </a:ext>
                    </a:extLst>
                  </p:cNvPr>
                  <p:cNvSpPr/>
                  <p:nvPr/>
                </p:nvSpPr>
                <p:spPr>
                  <a:xfrm>
                    <a:off x="1939567" y="2382555"/>
                    <a:ext cx="3018018" cy="2373447"/>
                  </a:xfrm>
                  <a:prstGeom prst="rect">
                    <a:avLst/>
                  </a:prstGeom>
                  <a:solidFill>
                    <a:sysClr val="window" lastClr="FFFFFF"/>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00" name="正方形/長方形 399">
                    <a:extLst>
                      <a:ext uri="{FF2B5EF4-FFF2-40B4-BE49-F238E27FC236}">
                        <a16:creationId xmlns:a16="http://schemas.microsoft.com/office/drawing/2014/main" id="{69A0F9D3-9C1C-0E89-1394-F5F6E8901A4B}"/>
                      </a:ext>
                    </a:extLst>
                  </p:cNvPr>
                  <p:cNvSpPr/>
                  <p:nvPr/>
                </p:nvSpPr>
                <p:spPr>
                  <a:xfrm>
                    <a:off x="2043160" y="3588881"/>
                    <a:ext cx="2810829" cy="5908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01" name="正方形/長方形 400">
                    <a:extLst>
                      <a:ext uri="{FF2B5EF4-FFF2-40B4-BE49-F238E27FC236}">
                        <a16:creationId xmlns:a16="http://schemas.microsoft.com/office/drawing/2014/main" id="{BDBF4CA9-B97F-6B4A-FE13-4C1067FEEF2C}"/>
                      </a:ext>
                    </a:extLst>
                  </p:cNvPr>
                  <p:cNvSpPr/>
                  <p:nvPr/>
                </p:nvSpPr>
                <p:spPr>
                  <a:xfrm>
                    <a:off x="2043154" y="3678879"/>
                    <a:ext cx="2159999" cy="5908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cxnSp>
                <p:nvCxnSpPr>
                  <p:cNvPr id="402" name="直線コネクタ 401">
                    <a:extLst>
                      <a:ext uri="{FF2B5EF4-FFF2-40B4-BE49-F238E27FC236}">
                        <a16:creationId xmlns:a16="http://schemas.microsoft.com/office/drawing/2014/main" id="{6A641973-2486-712A-181D-28BF846A4FB1}"/>
                      </a:ext>
                    </a:extLst>
                  </p:cNvPr>
                  <p:cNvCxnSpPr>
                    <a:cxnSpLocks/>
                  </p:cNvCxnSpPr>
                  <p:nvPr/>
                </p:nvCxnSpPr>
                <p:spPr>
                  <a:xfrm>
                    <a:off x="2043161" y="2647330"/>
                    <a:ext cx="2810829" cy="0"/>
                  </a:xfrm>
                  <a:prstGeom prst="line">
                    <a:avLst/>
                  </a:prstGeom>
                  <a:noFill/>
                  <a:ln w="6350" cap="rnd" cmpd="sng" algn="ctr">
                    <a:solidFill>
                      <a:sysClr val="window" lastClr="FFFFFF">
                        <a:lumMod val="85000"/>
                      </a:sysClr>
                    </a:solidFill>
                    <a:prstDash val="solid"/>
                    <a:round/>
                  </a:ln>
                  <a:effectLst/>
                </p:spPr>
              </p:cxnSp>
              <p:grpSp>
                <p:nvGrpSpPr>
                  <p:cNvPr id="403" name="グループ化 402">
                    <a:extLst>
                      <a:ext uri="{FF2B5EF4-FFF2-40B4-BE49-F238E27FC236}">
                        <a16:creationId xmlns:a16="http://schemas.microsoft.com/office/drawing/2014/main" id="{4AFABB63-2CA0-5B0F-E686-0AF9CA378029}"/>
                      </a:ext>
                    </a:extLst>
                  </p:cNvPr>
                  <p:cNvGrpSpPr/>
                  <p:nvPr/>
                </p:nvGrpSpPr>
                <p:grpSpPr>
                  <a:xfrm>
                    <a:off x="2043161" y="2467654"/>
                    <a:ext cx="675980" cy="145536"/>
                    <a:chOff x="1042137" y="2112436"/>
                    <a:chExt cx="799200" cy="172065"/>
                  </a:xfrm>
                </p:grpSpPr>
                <p:sp>
                  <p:nvSpPr>
                    <p:cNvPr id="430" name="角丸四角形 748">
                      <a:extLst>
                        <a:ext uri="{FF2B5EF4-FFF2-40B4-BE49-F238E27FC236}">
                          <a16:creationId xmlns:a16="http://schemas.microsoft.com/office/drawing/2014/main" id="{F53290B7-B536-DB54-290E-C0B2327657DF}"/>
                        </a:ext>
                      </a:extLst>
                    </p:cNvPr>
                    <p:cNvSpPr/>
                    <p:nvPr/>
                  </p:nvSpPr>
                  <p:spPr>
                    <a:xfrm>
                      <a:off x="1046288" y="2112436"/>
                      <a:ext cx="790899" cy="108697"/>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31" name="正方形/長方形 430">
                      <a:extLst>
                        <a:ext uri="{FF2B5EF4-FFF2-40B4-BE49-F238E27FC236}">
                          <a16:creationId xmlns:a16="http://schemas.microsoft.com/office/drawing/2014/main" id="{265E2E27-A3A8-4512-4096-BF3851813018}"/>
                        </a:ext>
                      </a:extLst>
                    </p:cNvPr>
                    <p:cNvSpPr/>
                    <p:nvPr/>
                  </p:nvSpPr>
                  <p:spPr>
                    <a:xfrm>
                      <a:off x="1042137" y="2248501"/>
                      <a:ext cx="799200" cy="36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04" name="グループ化 403">
                    <a:extLst>
                      <a:ext uri="{FF2B5EF4-FFF2-40B4-BE49-F238E27FC236}">
                        <a16:creationId xmlns:a16="http://schemas.microsoft.com/office/drawing/2014/main" id="{B5B05E22-00D3-E221-53F3-55D34546DE4D}"/>
                      </a:ext>
                    </a:extLst>
                  </p:cNvPr>
                  <p:cNvGrpSpPr/>
                  <p:nvPr/>
                </p:nvGrpSpPr>
                <p:grpSpPr>
                  <a:xfrm>
                    <a:off x="4701743" y="2467654"/>
                    <a:ext cx="152248" cy="146158"/>
                    <a:chOff x="5618772" y="1633827"/>
                    <a:chExt cx="180000" cy="165940"/>
                  </a:xfrm>
                  <a:solidFill>
                    <a:sysClr val="window" lastClr="FFFFFF">
                      <a:lumMod val="85000"/>
                    </a:sysClr>
                  </a:solidFill>
                </p:grpSpPr>
                <p:sp>
                  <p:nvSpPr>
                    <p:cNvPr id="427" name="正方形/長方形 426">
                      <a:extLst>
                        <a:ext uri="{FF2B5EF4-FFF2-40B4-BE49-F238E27FC236}">
                          <a16:creationId xmlns:a16="http://schemas.microsoft.com/office/drawing/2014/main" id="{809A3860-455B-D62D-8011-D53DF895C313}"/>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28" name="正方形/長方形 427">
                      <a:extLst>
                        <a:ext uri="{FF2B5EF4-FFF2-40B4-BE49-F238E27FC236}">
                          <a16:creationId xmlns:a16="http://schemas.microsoft.com/office/drawing/2014/main" id="{3F22299C-5F43-C277-593E-A2157EB233A9}"/>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29" name="正方形/長方形 428">
                      <a:extLst>
                        <a:ext uri="{FF2B5EF4-FFF2-40B4-BE49-F238E27FC236}">
                          <a16:creationId xmlns:a16="http://schemas.microsoft.com/office/drawing/2014/main" id="{C2D2E881-79D6-3462-76AA-077159B3AE67}"/>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405" name="正方形/長方形 404">
                    <a:extLst>
                      <a:ext uri="{FF2B5EF4-FFF2-40B4-BE49-F238E27FC236}">
                        <a16:creationId xmlns:a16="http://schemas.microsoft.com/office/drawing/2014/main" id="{B45B266E-87AC-15A4-E5E9-96A37B5E85D6}"/>
                      </a:ext>
                    </a:extLst>
                  </p:cNvPr>
                  <p:cNvSpPr/>
                  <p:nvPr/>
                </p:nvSpPr>
                <p:spPr>
                  <a:xfrm>
                    <a:off x="2043161" y="4695851"/>
                    <a:ext cx="143112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06" name="正方形/長方形 405">
                    <a:extLst>
                      <a:ext uri="{FF2B5EF4-FFF2-40B4-BE49-F238E27FC236}">
                        <a16:creationId xmlns:a16="http://schemas.microsoft.com/office/drawing/2014/main" id="{E51B8261-04C0-5662-F3D1-3DD936A50805}"/>
                      </a:ext>
                    </a:extLst>
                  </p:cNvPr>
                  <p:cNvSpPr/>
                  <p:nvPr/>
                </p:nvSpPr>
                <p:spPr>
                  <a:xfrm>
                    <a:off x="1548889" y="2380259"/>
                    <a:ext cx="3799373" cy="2373447"/>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07" name="正方形/長方形 406">
                    <a:extLst>
                      <a:ext uri="{FF2B5EF4-FFF2-40B4-BE49-F238E27FC236}">
                        <a16:creationId xmlns:a16="http://schemas.microsoft.com/office/drawing/2014/main" id="{4EFFA156-975E-CF56-D80A-557AF7EE9372}"/>
                      </a:ext>
                    </a:extLst>
                  </p:cNvPr>
                  <p:cNvSpPr/>
                  <p:nvPr/>
                </p:nvSpPr>
                <p:spPr>
                  <a:xfrm>
                    <a:off x="2043161" y="2736417"/>
                    <a:ext cx="2810830" cy="773418"/>
                  </a:xfrm>
                  <a:prstGeom prst="rect">
                    <a:avLst/>
                  </a:prstGeom>
                  <a:solidFill>
                    <a:sysClr val="window" lastClr="FFFFFF"/>
                  </a:solidFill>
                  <a:ln w="9525" cap="flat" cmpd="sng" algn="ctr">
                    <a:solidFill>
                      <a:sysClr val="window" lastClr="FFFFFF">
                        <a:lumMod val="85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grpSp>
                <p:nvGrpSpPr>
                  <p:cNvPr id="408" name="グループ化 407">
                    <a:extLst>
                      <a:ext uri="{FF2B5EF4-FFF2-40B4-BE49-F238E27FC236}">
                        <a16:creationId xmlns:a16="http://schemas.microsoft.com/office/drawing/2014/main" id="{87E8E6DE-1470-4A0C-6ED0-0936ABB457CD}"/>
                      </a:ext>
                    </a:extLst>
                  </p:cNvPr>
                  <p:cNvGrpSpPr/>
                  <p:nvPr/>
                </p:nvGrpSpPr>
                <p:grpSpPr>
                  <a:xfrm>
                    <a:off x="2178930" y="3866369"/>
                    <a:ext cx="504709" cy="709171"/>
                    <a:chOff x="2442406" y="3866369"/>
                    <a:chExt cx="504709" cy="709171"/>
                  </a:xfrm>
                </p:grpSpPr>
                <p:sp>
                  <p:nvSpPr>
                    <p:cNvPr id="423" name="角丸四角形 741">
                      <a:extLst>
                        <a:ext uri="{FF2B5EF4-FFF2-40B4-BE49-F238E27FC236}">
                          <a16:creationId xmlns:a16="http://schemas.microsoft.com/office/drawing/2014/main" id="{469013CE-314E-505F-DEEB-98C153BC7B5E}"/>
                        </a:ext>
                      </a:extLst>
                    </p:cNvPr>
                    <p:cNvSpPr/>
                    <p:nvPr/>
                  </p:nvSpPr>
                  <p:spPr>
                    <a:xfrm>
                      <a:off x="2446716"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24" name="グループ化 423">
                      <a:extLst>
                        <a:ext uri="{FF2B5EF4-FFF2-40B4-BE49-F238E27FC236}">
                          <a16:creationId xmlns:a16="http://schemas.microsoft.com/office/drawing/2014/main" id="{442D82FC-EC41-695C-7EC7-C4F0058C8086}"/>
                        </a:ext>
                      </a:extLst>
                    </p:cNvPr>
                    <p:cNvGrpSpPr/>
                    <p:nvPr/>
                  </p:nvGrpSpPr>
                  <p:grpSpPr>
                    <a:xfrm>
                      <a:off x="2442406" y="4432876"/>
                      <a:ext cx="500399" cy="142664"/>
                      <a:chOff x="2442406" y="4488461"/>
                      <a:chExt cx="500399" cy="142664"/>
                    </a:xfrm>
                  </p:grpSpPr>
                  <p:sp>
                    <p:nvSpPr>
                      <p:cNvPr id="425" name="正方形/長方形 424">
                        <a:extLst>
                          <a:ext uri="{FF2B5EF4-FFF2-40B4-BE49-F238E27FC236}">
                            <a16:creationId xmlns:a16="http://schemas.microsoft.com/office/drawing/2014/main" id="{47C03B51-D5EA-BF7F-9D1A-55A7CBADE8AB}"/>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26" name="正方形/長方形 425">
                        <a:extLst>
                          <a:ext uri="{FF2B5EF4-FFF2-40B4-BE49-F238E27FC236}">
                            <a16:creationId xmlns:a16="http://schemas.microsoft.com/office/drawing/2014/main" id="{D17CDADE-972B-6DBF-CFFF-81E505AD2B87}"/>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sp>
                <p:nvSpPr>
                  <p:cNvPr id="409" name="角丸四角形 727">
                    <a:extLst>
                      <a:ext uri="{FF2B5EF4-FFF2-40B4-BE49-F238E27FC236}">
                        <a16:creationId xmlns:a16="http://schemas.microsoft.com/office/drawing/2014/main" id="{6AC9BD46-30C7-5137-A9E0-673B1AF709BA}"/>
                      </a:ext>
                    </a:extLst>
                  </p:cNvPr>
                  <p:cNvSpPr/>
                  <p:nvPr/>
                </p:nvSpPr>
                <p:spPr>
                  <a:xfrm>
                    <a:off x="2861435"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10" name="グループ化 409">
                    <a:extLst>
                      <a:ext uri="{FF2B5EF4-FFF2-40B4-BE49-F238E27FC236}">
                        <a16:creationId xmlns:a16="http://schemas.microsoft.com/office/drawing/2014/main" id="{FEB28C55-7A36-53FE-2D6C-A90208182FC8}"/>
                      </a:ext>
                    </a:extLst>
                  </p:cNvPr>
                  <p:cNvGrpSpPr/>
                  <p:nvPr/>
                </p:nvGrpSpPr>
                <p:grpSpPr>
                  <a:xfrm flipV="1">
                    <a:off x="2857125" y="4432876"/>
                    <a:ext cx="500399" cy="142664"/>
                    <a:chOff x="2442406" y="4488461"/>
                    <a:chExt cx="500399" cy="142664"/>
                  </a:xfrm>
                </p:grpSpPr>
                <p:sp>
                  <p:nvSpPr>
                    <p:cNvPr id="421" name="正方形/長方形 420">
                      <a:extLst>
                        <a:ext uri="{FF2B5EF4-FFF2-40B4-BE49-F238E27FC236}">
                          <a16:creationId xmlns:a16="http://schemas.microsoft.com/office/drawing/2014/main" id="{13B4B800-3A2B-CB9D-5B43-91146548FEC1}"/>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22" name="正方形/長方形 421">
                      <a:extLst>
                        <a:ext uri="{FF2B5EF4-FFF2-40B4-BE49-F238E27FC236}">
                          <a16:creationId xmlns:a16="http://schemas.microsoft.com/office/drawing/2014/main" id="{D8E77904-865C-1FBC-FDFA-08FC1F8E04E1}"/>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411" name="角丸四角形 729">
                    <a:extLst>
                      <a:ext uri="{FF2B5EF4-FFF2-40B4-BE49-F238E27FC236}">
                        <a16:creationId xmlns:a16="http://schemas.microsoft.com/office/drawing/2014/main" id="{5767283A-22A0-D162-813F-24EB87AFE0DE}"/>
                      </a:ext>
                    </a:extLst>
                  </p:cNvPr>
                  <p:cNvSpPr/>
                  <p:nvPr/>
                </p:nvSpPr>
                <p:spPr>
                  <a:xfrm>
                    <a:off x="3539630"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12" name="グループ化 411">
                    <a:extLst>
                      <a:ext uri="{FF2B5EF4-FFF2-40B4-BE49-F238E27FC236}">
                        <a16:creationId xmlns:a16="http://schemas.microsoft.com/office/drawing/2014/main" id="{5B4BBEF6-A033-8879-E6C1-7C9FBF55EC6C}"/>
                      </a:ext>
                    </a:extLst>
                  </p:cNvPr>
                  <p:cNvGrpSpPr/>
                  <p:nvPr/>
                </p:nvGrpSpPr>
                <p:grpSpPr>
                  <a:xfrm>
                    <a:off x="3535320" y="4432876"/>
                    <a:ext cx="500399" cy="142664"/>
                    <a:chOff x="2442406" y="4488461"/>
                    <a:chExt cx="500399" cy="142664"/>
                  </a:xfrm>
                </p:grpSpPr>
                <p:sp>
                  <p:nvSpPr>
                    <p:cNvPr id="419" name="正方形/長方形 418">
                      <a:extLst>
                        <a:ext uri="{FF2B5EF4-FFF2-40B4-BE49-F238E27FC236}">
                          <a16:creationId xmlns:a16="http://schemas.microsoft.com/office/drawing/2014/main" id="{ADD381B5-F593-8CB9-C82C-DA88593D2AB2}"/>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20" name="正方形/長方形 419">
                      <a:extLst>
                        <a:ext uri="{FF2B5EF4-FFF2-40B4-BE49-F238E27FC236}">
                          <a16:creationId xmlns:a16="http://schemas.microsoft.com/office/drawing/2014/main" id="{6A4F0E62-6EAE-9F70-B0EF-32506BA752A1}"/>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413" name="グループ化 412">
                    <a:extLst>
                      <a:ext uri="{FF2B5EF4-FFF2-40B4-BE49-F238E27FC236}">
                        <a16:creationId xmlns:a16="http://schemas.microsoft.com/office/drawing/2014/main" id="{7E217AAF-8A88-3608-1A0B-80CC48DFF24F}"/>
                      </a:ext>
                    </a:extLst>
                  </p:cNvPr>
                  <p:cNvGrpSpPr/>
                  <p:nvPr/>
                </p:nvGrpSpPr>
                <p:grpSpPr>
                  <a:xfrm>
                    <a:off x="4217824" y="3866369"/>
                    <a:ext cx="500399" cy="502118"/>
                    <a:chOff x="4617069" y="3866369"/>
                    <a:chExt cx="500399" cy="502118"/>
                  </a:xfrm>
                </p:grpSpPr>
                <p:sp>
                  <p:nvSpPr>
                    <p:cNvPr id="417" name="角丸四角形 735">
                      <a:extLst>
                        <a:ext uri="{FF2B5EF4-FFF2-40B4-BE49-F238E27FC236}">
                          <a16:creationId xmlns:a16="http://schemas.microsoft.com/office/drawing/2014/main" id="{BA78BC05-058C-CC8C-1EC6-C0B6927FF61A}"/>
                        </a:ext>
                      </a:extLst>
                    </p:cNvPr>
                    <p:cNvSpPr/>
                    <p:nvPr/>
                  </p:nvSpPr>
                  <p:spPr>
                    <a:xfrm>
                      <a:off x="4617069" y="3866369"/>
                      <a:ext cx="500399" cy="502118"/>
                    </a:xfrm>
                    <a:prstGeom prst="roundRect">
                      <a:avLst>
                        <a:gd name="adj" fmla="val 0"/>
                      </a:avLst>
                    </a:prstGeom>
                    <a:solidFill>
                      <a:srgbClr val="F5296C"/>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18" name="テキスト ボックス 417">
                      <a:extLst>
                        <a:ext uri="{FF2B5EF4-FFF2-40B4-BE49-F238E27FC236}">
                          <a16:creationId xmlns:a16="http://schemas.microsoft.com/office/drawing/2014/main" id="{DFADBF64-6C90-D21B-7D2D-D68CB6829D78}"/>
                        </a:ext>
                      </a:extLst>
                    </p:cNvPr>
                    <p:cNvSpPr txBox="1"/>
                    <p:nvPr/>
                  </p:nvSpPr>
                  <p:spPr>
                    <a:xfrm>
                      <a:off x="4867184" y="4055850"/>
                      <a:ext cx="178" cy="123161"/>
                    </a:xfrm>
                    <a:prstGeom prst="rect">
                      <a:avLst/>
                    </a:prstGeom>
                    <a:noFill/>
                  </p:spPr>
                  <p:txBody>
                    <a:bodyPr wrap="none" lIns="0" tIns="0" rIns="0" bIns="0" rtlCol="0" anchor="ctr">
                      <a:spAutoFit/>
                    </a:bodyPr>
                    <a:lstStyle/>
                    <a:p>
                      <a:pPr marL="0" marR="0" lvl="0" indent="0" algn="ctr" defTabSz="914358" eaLnBrk="1" fontAlgn="auto" latinLnBrk="0" hangingPunct="1">
                        <a:lnSpc>
                          <a:spcPct val="100000"/>
                        </a:lnSpc>
                        <a:spcBef>
                          <a:spcPts val="300"/>
                        </a:spcBef>
                        <a:spcAft>
                          <a:spcPts val="0"/>
                        </a:spcAft>
                        <a:buClrTx/>
                        <a:buSzTx/>
                        <a:buFontTx/>
                        <a:buNone/>
                        <a:tabLst/>
                        <a:defRPr/>
                      </a:pPr>
                      <a:endParaRPr kumimoji="0" lang="ja-JP" altLang="en-US" sz="300" b="1" i="0" u="none" strike="noStrike" kern="0" cap="none" spc="0" normalizeH="0" baseline="0" noProof="0" dirty="0">
                        <a:ln>
                          <a:noFill/>
                        </a:ln>
                        <a:solidFill>
                          <a:prstClr val="white"/>
                        </a:solidFill>
                        <a:effectLst/>
                        <a:uLnTx/>
                        <a:uFillTx/>
                        <a:latin typeface="游ゴシック" panose="020B0400000000000000" pitchFamily="50" charset="-128"/>
                      </a:endParaRPr>
                    </a:p>
                  </p:txBody>
                </p:sp>
              </p:grpSp>
              <p:grpSp>
                <p:nvGrpSpPr>
                  <p:cNvPr id="414" name="グループ化 413">
                    <a:extLst>
                      <a:ext uri="{FF2B5EF4-FFF2-40B4-BE49-F238E27FC236}">
                        <a16:creationId xmlns:a16="http://schemas.microsoft.com/office/drawing/2014/main" id="{DE5E2F51-A223-F55E-4E99-0AC4D18A6922}"/>
                      </a:ext>
                    </a:extLst>
                  </p:cNvPr>
                  <p:cNvGrpSpPr/>
                  <p:nvPr/>
                </p:nvGrpSpPr>
                <p:grpSpPr>
                  <a:xfrm flipV="1">
                    <a:off x="4217824" y="4432876"/>
                    <a:ext cx="500399" cy="142664"/>
                    <a:chOff x="2442406" y="4488461"/>
                    <a:chExt cx="500399" cy="142664"/>
                  </a:xfrm>
                </p:grpSpPr>
                <p:sp>
                  <p:nvSpPr>
                    <p:cNvPr id="415" name="正方形/長方形 414">
                      <a:extLst>
                        <a:ext uri="{FF2B5EF4-FFF2-40B4-BE49-F238E27FC236}">
                          <a16:creationId xmlns:a16="http://schemas.microsoft.com/office/drawing/2014/main" id="{6663C0C2-0886-5E93-8E7D-0917649EED91}"/>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416" name="正方形/長方形 415">
                      <a:extLst>
                        <a:ext uri="{FF2B5EF4-FFF2-40B4-BE49-F238E27FC236}">
                          <a16:creationId xmlns:a16="http://schemas.microsoft.com/office/drawing/2014/main" id="{3D3CD5CD-F9F5-3FDF-5567-70307F953ED8}"/>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nvGrpSpPr>
                <p:cNvPr id="367" name="グループ化 366">
                  <a:extLst>
                    <a:ext uri="{FF2B5EF4-FFF2-40B4-BE49-F238E27FC236}">
                      <a16:creationId xmlns:a16="http://schemas.microsoft.com/office/drawing/2014/main" id="{D11F313D-3BC7-EFC8-4A7C-251C8D3F625D}"/>
                    </a:ext>
                  </a:extLst>
                </p:cNvPr>
                <p:cNvGrpSpPr/>
                <p:nvPr/>
              </p:nvGrpSpPr>
              <p:grpSpPr>
                <a:xfrm>
                  <a:off x="1270673" y="2509302"/>
                  <a:ext cx="226199" cy="448530"/>
                  <a:chOff x="569328" y="2868319"/>
                  <a:chExt cx="1479496" cy="2859912"/>
                </a:xfrm>
              </p:grpSpPr>
              <p:sp>
                <p:nvSpPr>
                  <p:cNvPr id="368" name="フリーフォーム 682">
                    <a:extLst>
                      <a:ext uri="{FF2B5EF4-FFF2-40B4-BE49-F238E27FC236}">
                        <a16:creationId xmlns:a16="http://schemas.microsoft.com/office/drawing/2014/main" id="{441EA90F-5775-31BB-C13D-ABD6EBB41528}"/>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69" name="角丸四角形 683">
                    <a:extLst>
                      <a:ext uri="{FF2B5EF4-FFF2-40B4-BE49-F238E27FC236}">
                        <a16:creationId xmlns:a16="http://schemas.microsoft.com/office/drawing/2014/main" id="{9E8BEBEA-01B9-0092-6E04-2E54D5BD6F77}"/>
                      </a:ext>
                    </a:extLst>
                  </p:cNvPr>
                  <p:cNvSpPr/>
                  <p:nvPr/>
                </p:nvSpPr>
                <p:spPr>
                  <a:xfrm>
                    <a:off x="621236" y="2956369"/>
                    <a:ext cx="1375682" cy="2683810"/>
                  </a:xfrm>
                  <a:prstGeom prst="roundRect">
                    <a:avLst>
                      <a:gd name="adj" fmla="val 7576"/>
                    </a:avLst>
                  </a:prstGeom>
                  <a:solidFill>
                    <a:sysClr val="window" lastClr="FFFFFF"/>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0" name="正方形/長方形 369">
                    <a:extLst>
                      <a:ext uri="{FF2B5EF4-FFF2-40B4-BE49-F238E27FC236}">
                        <a16:creationId xmlns:a16="http://schemas.microsoft.com/office/drawing/2014/main" id="{99348088-632F-6701-6BE3-8A61FEF62CCA}"/>
                      </a:ext>
                    </a:extLst>
                  </p:cNvPr>
                  <p:cNvSpPr/>
                  <p:nvPr/>
                </p:nvSpPr>
                <p:spPr>
                  <a:xfrm>
                    <a:off x="728605" y="3079809"/>
                    <a:ext cx="1167625" cy="56641"/>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cxnSp>
                <p:nvCxnSpPr>
                  <p:cNvPr id="371" name="直線コネクタ 370">
                    <a:extLst>
                      <a:ext uri="{FF2B5EF4-FFF2-40B4-BE49-F238E27FC236}">
                        <a16:creationId xmlns:a16="http://schemas.microsoft.com/office/drawing/2014/main" id="{120433D8-434C-A1F9-2731-E658229A7002}"/>
                      </a:ext>
                    </a:extLst>
                  </p:cNvPr>
                  <p:cNvCxnSpPr>
                    <a:cxnSpLocks/>
                  </p:cNvCxnSpPr>
                  <p:nvPr/>
                </p:nvCxnSpPr>
                <p:spPr>
                  <a:xfrm>
                    <a:off x="728605" y="4867581"/>
                    <a:ext cx="1167625" cy="0"/>
                  </a:xfrm>
                  <a:prstGeom prst="line">
                    <a:avLst/>
                  </a:prstGeom>
                  <a:noFill/>
                  <a:ln w="6350" cap="rnd" cmpd="sng" algn="ctr">
                    <a:solidFill>
                      <a:sysClr val="window" lastClr="FFFFFF">
                        <a:lumMod val="85000"/>
                      </a:sysClr>
                    </a:solidFill>
                    <a:prstDash val="solid"/>
                    <a:round/>
                  </a:ln>
                  <a:effectLst/>
                </p:spPr>
              </p:cxnSp>
              <p:grpSp>
                <p:nvGrpSpPr>
                  <p:cNvPr id="372" name="グループ化 371">
                    <a:extLst>
                      <a:ext uri="{FF2B5EF4-FFF2-40B4-BE49-F238E27FC236}">
                        <a16:creationId xmlns:a16="http://schemas.microsoft.com/office/drawing/2014/main" id="{4360E449-143F-D414-FFDB-D9FDF024F7B8}"/>
                      </a:ext>
                    </a:extLst>
                  </p:cNvPr>
                  <p:cNvGrpSpPr/>
                  <p:nvPr/>
                </p:nvGrpSpPr>
                <p:grpSpPr>
                  <a:xfrm>
                    <a:off x="728605" y="4952785"/>
                    <a:ext cx="1167625" cy="488567"/>
                    <a:chOff x="725858" y="4515399"/>
                    <a:chExt cx="1440000" cy="602537"/>
                  </a:xfrm>
                  <a:solidFill>
                    <a:sysClr val="window" lastClr="FFFFFF">
                      <a:lumMod val="85000"/>
                    </a:sysClr>
                  </a:solidFill>
                </p:grpSpPr>
                <p:sp>
                  <p:nvSpPr>
                    <p:cNvPr id="387" name="正方形/長方形 386">
                      <a:extLst>
                        <a:ext uri="{FF2B5EF4-FFF2-40B4-BE49-F238E27FC236}">
                          <a16:creationId xmlns:a16="http://schemas.microsoft.com/office/drawing/2014/main" id="{3DA48E64-CF38-759B-A793-B76108C4F593}"/>
                        </a:ext>
                      </a:extLst>
                    </p:cNvPr>
                    <p:cNvSpPr/>
                    <p:nvPr/>
                  </p:nvSpPr>
                  <p:spPr>
                    <a:xfrm>
                      <a:off x="725858" y="4515399"/>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88" name="正方形/長方形 387">
                      <a:extLst>
                        <a:ext uri="{FF2B5EF4-FFF2-40B4-BE49-F238E27FC236}">
                          <a16:creationId xmlns:a16="http://schemas.microsoft.com/office/drawing/2014/main" id="{35D27802-BB4B-44F1-5C2E-A4F4E417B378}"/>
                        </a:ext>
                      </a:extLst>
                    </p:cNvPr>
                    <p:cNvSpPr/>
                    <p:nvPr/>
                  </p:nvSpPr>
                  <p:spPr>
                    <a:xfrm>
                      <a:off x="725858" y="4621802"/>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89" name="正方形/長方形 388">
                      <a:extLst>
                        <a:ext uri="{FF2B5EF4-FFF2-40B4-BE49-F238E27FC236}">
                          <a16:creationId xmlns:a16="http://schemas.microsoft.com/office/drawing/2014/main" id="{53C2F6CD-8035-2025-EC32-EE5311A568C6}"/>
                        </a:ext>
                      </a:extLst>
                    </p:cNvPr>
                    <p:cNvSpPr/>
                    <p:nvPr/>
                  </p:nvSpPr>
                  <p:spPr>
                    <a:xfrm>
                      <a:off x="725858" y="472690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0" name="正方形/長方形 389">
                      <a:extLst>
                        <a:ext uri="{FF2B5EF4-FFF2-40B4-BE49-F238E27FC236}">
                          <a16:creationId xmlns:a16="http://schemas.microsoft.com/office/drawing/2014/main" id="{74F1E277-5C55-8EAE-4871-E1C12920429D}"/>
                        </a:ext>
                      </a:extLst>
                    </p:cNvPr>
                    <p:cNvSpPr/>
                    <p:nvPr/>
                  </p:nvSpPr>
                  <p:spPr>
                    <a:xfrm>
                      <a:off x="725858" y="4832000"/>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1" name="正方形/長方形 390">
                      <a:extLst>
                        <a:ext uri="{FF2B5EF4-FFF2-40B4-BE49-F238E27FC236}">
                          <a16:creationId xmlns:a16="http://schemas.microsoft.com/office/drawing/2014/main" id="{786BF536-05F4-6838-C3A7-11C33839A9C5}"/>
                        </a:ext>
                      </a:extLst>
                    </p:cNvPr>
                    <p:cNvSpPr/>
                    <p:nvPr/>
                  </p:nvSpPr>
                  <p:spPr>
                    <a:xfrm>
                      <a:off x="725858" y="494059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92" name="正方形/長方形 391">
                      <a:extLst>
                        <a:ext uri="{FF2B5EF4-FFF2-40B4-BE49-F238E27FC236}">
                          <a16:creationId xmlns:a16="http://schemas.microsoft.com/office/drawing/2014/main" id="{0C7BCEED-72CC-A685-1EBB-73AB24D2DFAC}"/>
                        </a:ext>
                      </a:extLst>
                    </p:cNvPr>
                    <p:cNvSpPr/>
                    <p:nvPr/>
                  </p:nvSpPr>
                  <p:spPr>
                    <a:xfrm>
                      <a:off x="725858" y="5049536"/>
                      <a:ext cx="936000" cy="684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373" name="フリーフォーム 687">
                    <a:extLst>
                      <a:ext uri="{FF2B5EF4-FFF2-40B4-BE49-F238E27FC236}">
                        <a16:creationId xmlns:a16="http://schemas.microsoft.com/office/drawing/2014/main" id="{77F28785-E66E-2F8A-C465-42629927253A}"/>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ysClr val="window" lastClr="FFFFFF"/>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4" name="正方形/長方形 373">
                    <a:extLst>
                      <a:ext uri="{FF2B5EF4-FFF2-40B4-BE49-F238E27FC236}">
                        <a16:creationId xmlns:a16="http://schemas.microsoft.com/office/drawing/2014/main" id="{EED9BCE0-B37E-C272-281C-E09A0F546D04}"/>
                      </a:ext>
                    </a:extLst>
                  </p:cNvPr>
                  <p:cNvSpPr/>
                  <p:nvPr/>
                </p:nvSpPr>
                <p:spPr>
                  <a:xfrm>
                    <a:off x="738358" y="3891030"/>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5" name="角丸四角形 689">
                    <a:extLst>
                      <a:ext uri="{FF2B5EF4-FFF2-40B4-BE49-F238E27FC236}">
                        <a16:creationId xmlns:a16="http://schemas.microsoft.com/office/drawing/2014/main" id="{1F4823E0-B54C-2977-B6EF-6AE39C89DE0A}"/>
                      </a:ext>
                    </a:extLst>
                  </p:cNvPr>
                  <p:cNvSpPr/>
                  <p:nvPr/>
                </p:nvSpPr>
                <p:spPr>
                  <a:xfrm>
                    <a:off x="738358" y="3423207"/>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6" name="角丸四角形 690">
                    <a:extLst>
                      <a:ext uri="{FF2B5EF4-FFF2-40B4-BE49-F238E27FC236}">
                        <a16:creationId xmlns:a16="http://schemas.microsoft.com/office/drawing/2014/main" id="{41095EB8-005C-D69C-350D-DAED05F0DDA1}"/>
                      </a:ext>
                    </a:extLst>
                  </p:cNvPr>
                  <p:cNvSpPr/>
                  <p:nvPr/>
                </p:nvSpPr>
                <p:spPr>
                  <a:xfrm>
                    <a:off x="738358" y="4132425"/>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7" name="正方形/長方形 376">
                    <a:extLst>
                      <a:ext uri="{FF2B5EF4-FFF2-40B4-BE49-F238E27FC236}">
                        <a16:creationId xmlns:a16="http://schemas.microsoft.com/office/drawing/2014/main" id="{C42B8A88-6B33-EF5F-664C-CC45F04F3470}"/>
                      </a:ext>
                    </a:extLst>
                  </p:cNvPr>
                  <p:cNvSpPr/>
                  <p:nvPr/>
                </p:nvSpPr>
                <p:spPr>
                  <a:xfrm>
                    <a:off x="1343101" y="3891030"/>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8" name="角丸四角形 692">
                    <a:extLst>
                      <a:ext uri="{FF2B5EF4-FFF2-40B4-BE49-F238E27FC236}">
                        <a16:creationId xmlns:a16="http://schemas.microsoft.com/office/drawing/2014/main" id="{4ACA4968-FD4C-62D7-5236-432C756C7899}"/>
                      </a:ext>
                    </a:extLst>
                  </p:cNvPr>
                  <p:cNvSpPr/>
                  <p:nvPr/>
                </p:nvSpPr>
                <p:spPr>
                  <a:xfrm>
                    <a:off x="1343101" y="3423207"/>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79" name="角丸四角形 693">
                    <a:extLst>
                      <a:ext uri="{FF2B5EF4-FFF2-40B4-BE49-F238E27FC236}">
                        <a16:creationId xmlns:a16="http://schemas.microsoft.com/office/drawing/2014/main" id="{E396B4F6-50B5-0629-81EC-81C3DAC32D9C}"/>
                      </a:ext>
                    </a:extLst>
                  </p:cNvPr>
                  <p:cNvSpPr/>
                  <p:nvPr/>
                </p:nvSpPr>
                <p:spPr>
                  <a:xfrm>
                    <a:off x="1343101" y="4132425"/>
                    <a:ext cx="536694" cy="412416"/>
                  </a:xfrm>
                  <a:prstGeom prst="roundRect">
                    <a:avLst>
                      <a:gd name="adj" fmla="val 0"/>
                    </a:avLst>
                  </a:prstGeom>
                  <a:solidFill>
                    <a:srgbClr val="F5296C"/>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80" name="テキスト ボックス 379">
                    <a:extLst>
                      <a:ext uri="{FF2B5EF4-FFF2-40B4-BE49-F238E27FC236}">
                        <a16:creationId xmlns:a16="http://schemas.microsoft.com/office/drawing/2014/main" id="{D3BB448A-4B4B-7689-F7F7-7AC4D3A3234B}"/>
                      </a:ext>
                    </a:extLst>
                  </p:cNvPr>
                  <p:cNvSpPr txBox="1"/>
                  <p:nvPr/>
                </p:nvSpPr>
                <p:spPr>
                  <a:xfrm>
                    <a:off x="1611323" y="4257284"/>
                    <a:ext cx="235" cy="162707"/>
                  </a:xfrm>
                  <a:prstGeom prst="rect">
                    <a:avLst/>
                  </a:prstGeom>
                  <a:solidFill>
                    <a:srgbClr val="F5296C"/>
                  </a:solidFill>
                </p:spPr>
                <p:txBody>
                  <a:bodyPr wrap="none" lIns="0" tIns="0" rIns="0" bIns="0" rtlCol="0" anchor="ctr">
                    <a:spAutoFit/>
                  </a:bodyPr>
                  <a:lstStyle/>
                  <a:p>
                    <a:pPr marL="0" marR="0" lvl="0" indent="0" algn="ctr" defTabSz="914358" eaLnBrk="1" fontAlgn="auto" latinLnBrk="0" hangingPunct="1">
                      <a:lnSpc>
                        <a:spcPct val="100000"/>
                      </a:lnSpc>
                      <a:spcBef>
                        <a:spcPts val="300"/>
                      </a:spcBef>
                      <a:spcAft>
                        <a:spcPts val="0"/>
                      </a:spcAft>
                      <a:buClrTx/>
                      <a:buSzTx/>
                      <a:buFontTx/>
                      <a:buNone/>
                      <a:tabLst/>
                      <a:defRPr/>
                    </a:pPr>
                    <a:endParaRPr kumimoji="0" lang="ja-JP" altLang="en-US" sz="300" b="1" i="0" u="none" strike="noStrike" kern="0" cap="none" spc="0" normalizeH="0" baseline="0" noProof="0" dirty="0">
                      <a:ln>
                        <a:noFill/>
                      </a:ln>
                      <a:solidFill>
                        <a:prstClr val="white"/>
                      </a:solidFill>
                      <a:effectLst/>
                      <a:uLnTx/>
                      <a:uFillTx/>
                      <a:latin typeface="游ゴシック" panose="020B0400000000000000" pitchFamily="50" charset="-128"/>
                    </a:endParaRPr>
                  </a:p>
                </p:txBody>
              </p:sp>
              <p:grpSp>
                <p:nvGrpSpPr>
                  <p:cNvPr id="381" name="グループ化 380">
                    <a:extLst>
                      <a:ext uri="{FF2B5EF4-FFF2-40B4-BE49-F238E27FC236}">
                        <a16:creationId xmlns:a16="http://schemas.microsoft.com/office/drawing/2014/main" id="{63358CF7-A8AB-3E30-6428-C6AAC03BB7CF}"/>
                      </a:ext>
                    </a:extLst>
                  </p:cNvPr>
                  <p:cNvGrpSpPr/>
                  <p:nvPr/>
                </p:nvGrpSpPr>
                <p:grpSpPr>
                  <a:xfrm>
                    <a:off x="738358" y="4600248"/>
                    <a:ext cx="498924" cy="147224"/>
                    <a:chOff x="738358" y="4600248"/>
                    <a:chExt cx="498924" cy="147224"/>
                  </a:xfrm>
                </p:grpSpPr>
                <p:sp>
                  <p:nvSpPr>
                    <p:cNvPr id="385" name="正方形/長方形 384">
                      <a:extLst>
                        <a:ext uri="{FF2B5EF4-FFF2-40B4-BE49-F238E27FC236}">
                          <a16:creationId xmlns:a16="http://schemas.microsoft.com/office/drawing/2014/main" id="{E62F7003-8011-1594-920D-C4783BE7CF8D}"/>
                        </a:ext>
                      </a:extLst>
                    </p:cNvPr>
                    <p:cNvSpPr/>
                    <p:nvPr/>
                  </p:nvSpPr>
                  <p:spPr>
                    <a:xfrm>
                      <a:off x="738358" y="4600248"/>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86" name="正方形/長方形 385">
                      <a:extLst>
                        <a:ext uri="{FF2B5EF4-FFF2-40B4-BE49-F238E27FC236}">
                          <a16:creationId xmlns:a16="http://schemas.microsoft.com/office/drawing/2014/main" id="{654E821E-A5B4-7AE3-0B1A-4C828E3BD11E}"/>
                        </a:ext>
                      </a:extLst>
                    </p:cNvPr>
                    <p:cNvSpPr/>
                    <p:nvPr/>
                  </p:nvSpPr>
                  <p:spPr>
                    <a:xfrm>
                      <a:off x="738358" y="4686859"/>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382" name="グループ化 381">
                    <a:extLst>
                      <a:ext uri="{FF2B5EF4-FFF2-40B4-BE49-F238E27FC236}">
                        <a16:creationId xmlns:a16="http://schemas.microsoft.com/office/drawing/2014/main" id="{0B01D425-EC36-0DA3-F51F-F154CC1816BD}"/>
                      </a:ext>
                    </a:extLst>
                  </p:cNvPr>
                  <p:cNvGrpSpPr/>
                  <p:nvPr/>
                </p:nvGrpSpPr>
                <p:grpSpPr>
                  <a:xfrm flipV="1">
                    <a:off x="1380871" y="4600248"/>
                    <a:ext cx="498924" cy="147224"/>
                    <a:chOff x="738358" y="4600248"/>
                    <a:chExt cx="498924" cy="147224"/>
                  </a:xfrm>
                </p:grpSpPr>
                <p:sp>
                  <p:nvSpPr>
                    <p:cNvPr id="383" name="正方形/長方形 382">
                      <a:extLst>
                        <a:ext uri="{FF2B5EF4-FFF2-40B4-BE49-F238E27FC236}">
                          <a16:creationId xmlns:a16="http://schemas.microsoft.com/office/drawing/2014/main" id="{8818AB9D-63EE-E7A1-A608-76639D2C0C30}"/>
                        </a:ext>
                      </a:extLst>
                    </p:cNvPr>
                    <p:cNvSpPr/>
                    <p:nvPr/>
                  </p:nvSpPr>
                  <p:spPr>
                    <a:xfrm>
                      <a:off x="738358" y="4600248"/>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84" name="正方形/長方形 383">
                      <a:extLst>
                        <a:ext uri="{FF2B5EF4-FFF2-40B4-BE49-F238E27FC236}">
                          <a16:creationId xmlns:a16="http://schemas.microsoft.com/office/drawing/2014/main" id="{DB015D8A-738A-24AC-7FF4-1BFB2C9D44B0}"/>
                        </a:ext>
                      </a:extLst>
                    </p:cNvPr>
                    <p:cNvSpPr/>
                    <p:nvPr/>
                  </p:nvSpPr>
                  <p:spPr>
                    <a:xfrm>
                      <a:off x="738358" y="4686859"/>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grpSp>
        <p:sp>
          <p:nvSpPr>
            <p:cNvPr id="363" name="正方形/長方形 362">
              <a:extLst>
                <a:ext uri="{FF2B5EF4-FFF2-40B4-BE49-F238E27FC236}">
                  <a16:creationId xmlns:a16="http://schemas.microsoft.com/office/drawing/2014/main" id="{7D6DAD53-0762-34FB-466B-FA23D5D76D36}"/>
                </a:ext>
              </a:extLst>
            </p:cNvPr>
            <p:cNvSpPr/>
            <p:nvPr/>
          </p:nvSpPr>
          <p:spPr>
            <a:xfrm>
              <a:off x="2579053" y="2518558"/>
              <a:ext cx="315595" cy="81603"/>
            </a:xfrm>
            <a:prstGeom prst="rect">
              <a:avLst/>
            </a:prstGeom>
            <a:solidFill>
              <a:srgbClr val="F5296C"/>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505" name="テキスト ボックス 504">
            <a:extLst>
              <a:ext uri="{FF2B5EF4-FFF2-40B4-BE49-F238E27FC236}">
                <a16:creationId xmlns:a16="http://schemas.microsoft.com/office/drawing/2014/main" id="{42A304A0-6502-4D44-9B3F-1730D271659D}"/>
              </a:ext>
            </a:extLst>
          </p:cNvPr>
          <p:cNvSpPr txBox="1"/>
          <p:nvPr/>
        </p:nvSpPr>
        <p:spPr>
          <a:xfrm>
            <a:off x="1030855" y="2170551"/>
            <a:ext cx="2576967" cy="287675"/>
          </a:xfrm>
          <a:prstGeom prst="roundRect">
            <a:avLst>
              <a:gd name="adj" fmla="val 50000"/>
            </a:avLst>
          </a:prstGeom>
          <a:solidFill>
            <a:srgbClr val="EB0083"/>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a:defRPr/>
            </a:pPr>
            <a:r>
              <a:rPr lang="ja-JP" altLang="en-US" sz="1500" b="1" spc="300" dirty="0">
                <a:solidFill>
                  <a:prstClr val="white"/>
                </a:solidFill>
                <a:latin typeface="游ゴシック" panose="020B0400000000000000" pitchFamily="50" charset="-128"/>
                <a:ea typeface="游ゴシック" panose="020B0400000000000000" pitchFamily="50" charset="-128"/>
              </a:rPr>
              <a:t>誘導</a:t>
            </a:r>
            <a:endParaRPr lang="en-US" altLang="ja-JP" sz="1500" b="1" spc="300" dirty="0">
              <a:solidFill>
                <a:prstClr val="white"/>
              </a:solidFill>
              <a:latin typeface="游ゴシック" panose="020B0400000000000000" pitchFamily="50" charset="-128"/>
              <a:ea typeface="游ゴシック" panose="020B0400000000000000" pitchFamily="50" charset="-128"/>
            </a:endParaRPr>
          </a:p>
        </p:txBody>
      </p:sp>
      <p:sp>
        <p:nvSpPr>
          <p:cNvPr id="506" name="正方形/長方形 505">
            <a:extLst>
              <a:ext uri="{FF2B5EF4-FFF2-40B4-BE49-F238E27FC236}">
                <a16:creationId xmlns:a16="http://schemas.microsoft.com/office/drawing/2014/main" id="{77140118-C98E-7F72-3644-62635E24D1F7}"/>
              </a:ext>
            </a:extLst>
          </p:cNvPr>
          <p:cNvSpPr/>
          <p:nvPr/>
        </p:nvSpPr>
        <p:spPr>
          <a:xfrm>
            <a:off x="4054395" y="2585842"/>
            <a:ext cx="4039951" cy="3411000"/>
          </a:xfrm>
          <a:prstGeom prst="rect">
            <a:avLst/>
          </a:prstGeom>
          <a:solidFill>
            <a:sysClr val="window" lastClr="FFFFFF">
              <a:lumMod val="95000"/>
            </a:sysClr>
          </a:solidFill>
          <a:ln w="19050" cap="flat" cmpd="sng" algn="ctr">
            <a:solidFill>
              <a:sysClr val="window" lastClr="FFFFFF"/>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sp>
        <p:nvSpPr>
          <p:cNvPr id="507" name="矢印: 右 506">
            <a:extLst>
              <a:ext uri="{FF2B5EF4-FFF2-40B4-BE49-F238E27FC236}">
                <a16:creationId xmlns:a16="http://schemas.microsoft.com/office/drawing/2014/main" id="{4FA9F6B5-DE4C-D4FB-46C4-FBF18B3E5E43}"/>
              </a:ext>
            </a:extLst>
          </p:cNvPr>
          <p:cNvSpPr/>
          <p:nvPr/>
        </p:nvSpPr>
        <p:spPr>
          <a:xfrm>
            <a:off x="3661724" y="3893026"/>
            <a:ext cx="374469" cy="411398"/>
          </a:xfrm>
          <a:prstGeom prst="rightArrow">
            <a:avLst>
              <a:gd name="adj1" fmla="val 50000"/>
              <a:gd name="adj2" fmla="val 57122"/>
            </a:avLst>
          </a:prstGeom>
          <a:solidFill>
            <a:srgbClr val="FA186E"/>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508" name="テキスト ボックス 507">
            <a:extLst>
              <a:ext uri="{FF2B5EF4-FFF2-40B4-BE49-F238E27FC236}">
                <a16:creationId xmlns:a16="http://schemas.microsoft.com/office/drawing/2014/main" id="{10EBAE9C-92F9-2E13-CA96-732B7A2C9BEF}"/>
              </a:ext>
            </a:extLst>
          </p:cNvPr>
          <p:cNvSpPr txBox="1"/>
          <p:nvPr/>
        </p:nvSpPr>
        <p:spPr>
          <a:xfrm>
            <a:off x="4054395" y="2170551"/>
            <a:ext cx="4039951" cy="287675"/>
          </a:xfrm>
          <a:prstGeom prst="roundRect">
            <a:avLst>
              <a:gd name="adj" fmla="val 50000"/>
            </a:avLst>
          </a:prstGeom>
          <a:solidFill>
            <a:srgbClr val="EB0083"/>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a:defRPr/>
            </a:pPr>
            <a:r>
              <a:rPr lang="ja-JP" altLang="en-US" sz="1500" b="1" spc="300" dirty="0">
                <a:solidFill>
                  <a:prstClr val="white"/>
                </a:solidFill>
                <a:latin typeface="游ゴシック" panose="020B0400000000000000" pitchFamily="50" charset="-128"/>
                <a:ea typeface="游ゴシック" panose="020B0400000000000000" pitchFamily="50" charset="-128"/>
              </a:rPr>
              <a:t>記事タイアップ広告</a:t>
            </a:r>
            <a:endParaRPr lang="en-US" altLang="ja-JP" sz="1500" b="1" spc="300" dirty="0">
              <a:solidFill>
                <a:prstClr val="white"/>
              </a:solidFill>
              <a:latin typeface="游ゴシック" panose="020B0400000000000000" pitchFamily="50" charset="-128"/>
              <a:ea typeface="游ゴシック" panose="020B0400000000000000" pitchFamily="50" charset="-128"/>
            </a:endParaRPr>
          </a:p>
        </p:txBody>
      </p:sp>
      <p:sp>
        <p:nvSpPr>
          <p:cNvPr id="509" name="Google Shape;442;p31">
            <a:extLst>
              <a:ext uri="{FF2B5EF4-FFF2-40B4-BE49-F238E27FC236}">
                <a16:creationId xmlns:a16="http://schemas.microsoft.com/office/drawing/2014/main" id="{97349E57-0967-9FBE-DEEB-23AC88BFBFD7}"/>
              </a:ext>
            </a:extLst>
          </p:cNvPr>
          <p:cNvSpPr/>
          <p:nvPr/>
        </p:nvSpPr>
        <p:spPr>
          <a:xfrm>
            <a:off x="618308" y="853176"/>
            <a:ext cx="1123405" cy="811995"/>
          </a:xfrm>
          <a:prstGeom prst="homePlate">
            <a:avLst>
              <a:gd name="adj" fmla="val 0"/>
            </a:avLst>
          </a:prstGeom>
          <a:solidFill>
            <a:schemeClr val="tx1">
              <a:lumMod val="75000"/>
              <a:lumOff val="25000"/>
            </a:scheme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1500" b="1" i="0" u="none" strike="noStrike" kern="0" cap="none" spc="120" normalizeH="0" baseline="0" noProof="0" dirty="0">
                <a:ln>
                  <a:noFill/>
                </a:ln>
                <a:solidFill>
                  <a:prstClr val="white"/>
                </a:solidFill>
                <a:effectLst/>
                <a:uLnTx/>
                <a:uFillTx/>
                <a:latin typeface="游ゴシック" panose="020B0400000000000000" pitchFamily="50" charset="-128"/>
                <a:cs typeface="Meiryo"/>
                <a:sym typeface="Meiryo"/>
              </a:rPr>
              <a:t>概要</a:t>
            </a:r>
            <a:endParaRPr kumimoji="0" lang="en-US" altLang="ja-JP" sz="1500" b="1" i="0" u="none" strike="noStrike" kern="0" cap="none" spc="120" normalizeH="0" baseline="0" noProof="0" dirty="0">
              <a:ln>
                <a:noFill/>
              </a:ln>
              <a:solidFill>
                <a:prstClr val="white"/>
              </a:solidFill>
              <a:effectLst/>
              <a:uLnTx/>
              <a:uFillTx/>
              <a:latin typeface="游ゴシック" panose="020B0400000000000000" pitchFamily="50" charset="-128"/>
              <a:cs typeface="Meiryo"/>
              <a:sym typeface="Meiryo"/>
            </a:endParaRPr>
          </a:p>
        </p:txBody>
      </p:sp>
      <p:sp>
        <p:nvSpPr>
          <p:cNvPr id="510" name="Google Shape;442;p31">
            <a:extLst>
              <a:ext uri="{FF2B5EF4-FFF2-40B4-BE49-F238E27FC236}">
                <a16:creationId xmlns:a16="http://schemas.microsoft.com/office/drawing/2014/main" id="{3BB654AF-DD64-761E-B88C-16B3F665B43F}"/>
              </a:ext>
            </a:extLst>
          </p:cNvPr>
          <p:cNvSpPr/>
          <p:nvPr/>
        </p:nvSpPr>
        <p:spPr>
          <a:xfrm>
            <a:off x="1851262" y="861158"/>
            <a:ext cx="9783390" cy="801907"/>
          </a:xfrm>
          <a:prstGeom prst="homePlate">
            <a:avLst>
              <a:gd name="adj" fmla="val 0"/>
            </a:avLst>
          </a:prstGeom>
          <a:solidFill>
            <a:sysClr val="window" lastClr="FFFFFF">
              <a:lumMod val="95000"/>
            </a:sysClr>
          </a:solidFill>
          <a:ln>
            <a:noFill/>
          </a:ln>
        </p:spPr>
        <p:txBody>
          <a:bodyPr spcFirstLastPara="1" wrap="square" lIns="108000" tIns="36000" rIns="108000" bIns="36000" anchor="ctr" anchorCtr="0">
            <a:noAutofit/>
          </a:bodyPr>
          <a:lstStyle/>
          <a:p>
            <a:pPr marL="0" marR="0" lvl="0" indent="0" defTabSz="914358"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65000"/>
                    <a:lumOff val="35000"/>
                  </a:prstClr>
                </a:solidFill>
                <a:effectLst/>
                <a:uLnTx/>
                <a:uFillTx/>
                <a:latin typeface="游ゴシック" panose="020B0400000000000000" pitchFamily="50" charset="-128"/>
              </a:rPr>
              <a:t>朝日新聞デジタル版の記事タイアップ広告です。記事として訴求することにより、豊かな暮らしに関心が高い朝日新聞ユーザーに向け、広告主様の「企業理念の浸透」や「サービス理解」に効果的です。</a:t>
            </a:r>
            <a:endParaRPr kumimoji="0" lang="en-US" altLang="ja-JP" sz="1200" b="1" i="0" u="none" strike="noStrike" kern="0" cap="none" spc="100" normalizeH="0" baseline="0" noProof="0" dirty="0">
              <a:ln>
                <a:noFill/>
              </a:ln>
              <a:solidFill>
                <a:prstClr val="black">
                  <a:lumMod val="65000"/>
                  <a:lumOff val="35000"/>
                </a:prstClr>
              </a:solidFill>
              <a:effectLst/>
              <a:uLnTx/>
              <a:uFillTx/>
              <a:latin typeface="游ゴシック" panose="020B0400000000000000" pitchFamily="50" charset="-128"/>
            </a:endParaRPr>
          </a:p>
        </p:txBody>
      </p:sp>
      <p:sp>
        <p:nvSpPr>
          <p:cNvPr id="511" name="テキスト ボックス 510">
            <a:extLst>
              <a:ext uri="{FF2B5EF4-FFF2-40B4-BE49-F238E27FC236}">
                <a16:creationId xmlns:a16="http://schemas.microsoft.com/office/drawing/2014/main" id="{395FB5FE-45E8-F644-AB44-18D420E2D439}"/>
              </a:ext>
            </a:extLst>
          </p:cNvPr>
          <p:cNvSpPr txBox="1"/>
          <p:nvPr/>
        </p:nvSpPr>
        <p:spPr>
          <a:xfrm>
            <a:off x="1215589" y="5370543"/>
            <a:ext cx="2171069" cy="287675"/>
          </a:xfrm>
          <a:prstGeom prst="roundRect">
            <a:avLst>
              <a:gd name="adj" fmla="val 50000"/>
            </a:avLst>
          </a:prstGeom>
          <a:solidFill>
            <a:sysClr val="window" lastClr="FFFFFF">
              <a:lumMod val="65000"/>
            </a:sys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ターゲティング</a:t>
            </a:r>
            <a:r>
              <a:rPr kumimoji="0" lang="en-US" altLang="ja-JP"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3</a:t>
            </a:r>
            <a:r>
              <a:rPr kumimoji="0" lang="ja-JP" altLang="en-US"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つまで</a:t>
            </a:r>
            <a:endParaRPr kumimoji="0" lang="en-US" altLang="ja-JP"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pSp>
        <p:nvGrpSpPr>
          <p:cNvPr id="512" name="グループ化 511">
            <a:extLst>
              <a:ext uri="{FF2B5EF4-FFF2-40B4-BE49-F238E27FC236}">
                <a16:creationId xmlns:a16="http://schemas.microsoft.com/office/drawing/2014/main" id="{A22CA98E-B7E0-F546-8296-1EF5182D34CA}"/>
              </a:ext>
            </a:extLst>
          </p:cNvPr>
          <p:cNvGrpSpPr/>
          <p:nvPr/>
        </p:nvGrpSpPr>
        <p:grpSpPr>
          <a:xfrm>
            <a:off x="6705390" y="3259532"/>
            <a:ext cx="830472" cy="896437"/>
            <a:chOff x="9178274" y="2536875"/>
            <a:chExt cx="830472" cy="896437"/>
          </a:xfrm>
        </p:grpSpPr>
        <p:sp>
          <p:nvSpPr>
            <p:cNvPr id="513" name="楕円 512">
              <a:extLst>
                <a:ext uri="{FF2B5EF4-FFF2-40B4-BE49-F238E27FC236}">
                  <a16:creationId xmlns:a16="http://schemas.microsoft.com/office/drawing/2014/main" id="{2008316D-28E2-BA5E-DC26-B1520CFB9B5D}"/>
                </a:ext>
              </a:extLst>
            </p:cNvPr>
            <p:cNvSpPr/>
            <p:nvPr/>
          </p:nvSpPr>
          <p:spPr>
            <a:xfrm>
              <a:off x="9194351" y="2536875"/>
              <a:ext cx="797327" cy="797327"/>
            </a:xfrm>
            <a:prstGeom prst="ellipse">
              <a:avLst/>
            </a:prstGeom>
            <a:solidFill>
              <a:srgbClr val="EB0083"/>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92" b="0" i="0" u="none" strike="noStrike" kern="0" cap="none" spc="0" normalizeH="0" baseline="0" noProof="0" dirty="0">
                <a:ln>
                  <a:noFill/>
                </a:ln>
                <a:solidFill>
                  <a:prstClr val="white"/>
                </a:solidFill>
                <a:effectLst/>
                <a:uLnTx/>
                <a:uFillTx/>
                <a:latin typeface="游ゴシック"/>
                <a:ea typeface="游ゴシック"/>
                <a:cs typeface="+mn-cs"/>
              </a:endParaRPr>
            </a:p>
          </p:txBody>
        </p:sp>
        <p:pic>
          <p:nvPicPr>
            <p:cNvPr id="514" name="グラフィックス 513" descr="男子生徒 枠線">
              <a:extLst>
                <a:ext uri="{FF2B5EF4-FFF2-40B4-BE49-F238E27FC236}">
                  <a16:creationId xmlns:a16="http://schemas.microsoft.com/office/drawing/2014/main" id="{96D0382B-C914-CDA1-C775-D162837009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8274" y="2602839"/>
              <a:ext cx="830472" cy="830473"/>
            </a:xfrm>
            <a:prstGeom prst="rect">
              <a:avLst/>
            </a:prstGeom>
          </p:spPr>
        </p:pic>
      </p:grpSp>
      <p:pic>
        <p:nvPicPr>
          <p:cNvPr id="515" name="Google Shape;748;p44">
            <a:extLst>
              <a:ext uri="{FF2B5EF4-FFF2-40B4-BE49-F238E27FC236}">
                <a16:creationId xmlns:a16="http://schemas.microsoft.com/office/drawing/2014/main" id="{34015FF0-FA3B-F3D4-67F9-0808F5B086D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6370825" y="4332344"/>
            <a:ext cx="1499602" cy="1176577"/>
          </a:xfrm>
          <a:prstGeom prst="roundRect">
            <a:avLst>
              <a:gd name="adj" fmla="val 28433"/>
            </a:avLst>
          </a:prstGeom>
          <a:noFill/>
          <a:ln>
            <a:noFill/>
          </a:ln>
        </p:spPr>
      </p:pic>
      <p:sp>
        <p:nvSpPr>
          <p:cNvPr id="516" name="テキスト ボックス 515">
            <a:extLst>
              <a:ext uri="{FF2B5EF4-FFF2-40B4-BE49-F238E27FC236}">
                <a16:creationId xmlns:a16="http://schemas.microsoft.com/office/drawing/2014/main" id="{886462B9-5F66-9E4C-5679-87F8FFEE06F0}"/>
              </a:ext>
            </a:extLst>
          </p:cNvPr>
          <p:cNvSpPr txBox="1"/>
          <p:nvPr/>
        </p:nvSpPr>
        <p:spPr>
          <a:xfrm>
            <a:off x="6508412" y="4852213"/>
            <a:ext cx="1271890" cy="566798"/>
          </a:xfrm>
          <a:prstGeom prst="roundRect">
            <a:avLst>
              <a:gd name="adj" fmla="val 50000"/>
            </a:avLst>
          </a:prstGeom>
          <a:noFill/>
          <a:ln w="19050">
            <a:noFill/>
          </a:ln>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a:defRPr/>
            </a:pPr>
            <a:r>
              <a:rPr kumimoji="0" lang="ja-JP" altLang="en-US" sz="1050" b="1" kern="0" spc="50" dirty="0">
                <a:latin typeface="游ゴシック" panose="020B0400000000000000" pitchFamily="50" charset="-128"/>
                <a:ea typeface="游ゴシック" panose="020B0400000000000000" pitchFamily="50" charset="-128"/>
              </a:rPr>
              <a:t>豊かな暮らしに関心</a:t>
            </a:r>
            <a:endParaRPr kumimoji="0" lang="en-US" altLang="ja-JP" sz="1050" b="1" kern="0" spc="50" dirty="0">
              <a:latin typeface="游ゴシック" panose="020B0400000000000000" pitchFamily="50" charset="-128"/>
              <a:ea typeface="游ゴシック" panose="020B0400000000000000" pitchFamily="50" charset="-128"/>
            </a:endParaRPr>
          </a:p>
          <a:p>
            <a:pPr defTabSz="914358">
              <a:defRPr/>
            </a:pPr>
            <a:r>
              <a:rPr kumimoji="0" lang="ja-JP" altLang="en-US" sz="1050" b="1" kern="0" spc="50" dirty="0">
                <a:latin typeface="游ゴシック" panose="020B0400000000000000" pitchFamily="50" charset="-128"/>
                <a:ea typeface="游ゴシック" panose="020B0400000000000000" pitchFamily="50" charset="-128"/>
              </a:rPr>
              <a:t>の高いユーザー</a:t>
            </a:r>
            <a:endParaRPr lang="en-US" altLang="ja-JP" sz="1050" b="1" spc="50" dirty="0">
              <a:latin typeface="游ゴシック" panose="020B0400000000000000" pitchFamily="50" charset="-128"/>
              <a:ea typeface="游ゴシック" panose="020B0400000000000000" pitchFamily="50" charset="-128"/>
            </a:endParaRPr>
          </a:p>
        </p:txBody>
      </p:sp>
      <p:sp>
        <p:nvSpPr>
          <p:cNvPr id="517" name="テキスト ボックス 516">
            <a:extLst>
              <a:ext uri="{FF2B5EF4-FFF2-40B4-BE49-F238E27FC236}">
                <a16:creationId xmlns:a16="http://schemas.microsoft.com/office/drawing/2014/main" id="{0D076299-BFDE-9E23-4773-760CABD66823}"/>
              </a:ext>
            </a:extLst>
          </p:cNvPr>
          <p:cNvSpPr txBox="1"/>
          <p:nvPr/>
        </p:nvSpPr>
        <p:spPr>
          <a:xfrm>
            <a:off x="6551189" y="4492858"/>
            <a:ext cx="1139793" cy="287675"/>
          </a:xfrm>
          <a:prstGeom prst="roundRect">
            <a:avLst>
              <a:gd name="adj" fmla="val 41171"/>
            </a:avLst>
          </a:prstGeom>
          <a:solidFill>
            <a:sysClr val="window" lastClr="FFFFFF"/>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300" normalizeH="0" baseline="0" noProof="0" dirty="0">
                <a:ln>
                  <a:noFill/>
                </a:ln>
                <a:solidFill>
                  <a:srgbClr val="EB0083"/>
                </a:solidFill>
                <a:effectLst/>
                <a:uLnTx/>
                <a:uFillTx/>
                <a:latin typeface="游ゴシック" panose="020B0400000000000000" pitchFamily="50" charset="-128"/>
                <a:ea typeface="游ゴシック" panose="020B0400000000000000" pitchFamily="50" charset="-128"/>
              </a:rPr>
              <a:t>想定読者</a:t>
            </a:r>
            <a:endParaRPr kumimoji="0" lang="en-US" altLang="ja-JP" sz="1200" b="1" i="0" u="none" strike="noStrike" kern="0" cap="none" spc="300" normalizeH="0" baseline="0" noProof="0" dirty="0">
              <a:ln>
                <a:noFill/>
              </a:ln>
              <a:solidFill>
                <a:srgbClr val="EB0083"/>
              </a:solidFill>
              <a:effectLst/>
              <a:uLnTx/>
              <a:uFillTx/>
              <a:latin typeface="游ゴシック" panose="020B0400000000000000" pitchFamily="50" charset="-128"/>
              <a:ea typeface="游ゴシック" panose="020B0400000000000000" pitchFamily="50" charset="-128"/>
            </a:endParaRPr>
          </a:p>
        </p:txBody>
      </p:sp>
      <p:cxnSp>
        <p:nvCxnSpPr>
          <p:cNvPr id="518" name="直線コネクタ 517">
            <a:extLst>
              <a:ext uri="{FF2B5EF4-FFF2-40B4-BE49-F238E27FC236}">
                <a16:creationId xmlns:a16="http://schemas.microsoft.com/office/drawing/2014/main" id="{4303C3A7-C18B-44F1-6E13-C43115B98334}"/>
              </a:ext>
            </a:extLst>
          </p:cNvPr>
          <p:cNvCxnSpPr>
            <a:cxnSpLocks/>
            <a:stCxn id="513" idx="4"/>
            <a:endCxn id="515" idx="0"/>
          </p:cNvCxnSpPr>
          <p:nvPr/>
        </p:nvCxnSpPr>
        <p:spPr>
          <a:xfrm>
            <a:off x="7120131" y="4056859"/>
            <a:ext cx="495" cy="275485"/>
          </a:xfrm>
          <a:prstGeom prst="line">
            <a:avLst/>
          </a:prstGeom>
          <a:noFill/>
          <a:ln w="6350" cap="flat" cmpd="sng" algn="ctr">
            <a:solidFill>
              <a:srgbClr val="FA186E"/>
            </a:solidFill>
            <a:prstDash val="solid"/>
            <a:miter lim="800000"/>
          </a:ln>
          <a:effectLst/>
        </p:spPr>
      </p:cxnSp>
      <p:grpSp>
        <p:nvGrpSpPr>
          <p:cNvPr id="519" name="グループ化 518">
            <a:extLst>
              <a:ext uri="{FF2B5EF4-FFF2-40B4-BE49-F238E27FC236}">
                <a16:creationId xmlns:a16="http://schemas.microsoft.com/office/drawing/2014/main" id="{FD4CAA31-FF7F-C236-5896-455944966621}"/>
              </a:ext>
            </a:extLst>
          </p:cNvPr>
          <p:cNvGrpSpPr/>
          <p:nvPr/>
        </p:nvGrpSpPr>
        <p:grpSpPr>
          <a:xfrm>
            <a:off x="4335883" y="2803017"/>
            <a:ext cx="1858485" cy="2705904"/>
            <a:chOff x="5164979" y="2472824"/>
            <a:chExt cx="1858485" cy="2705904"/>
          </a:xfrm>
        </p:grpSpPr>
        <p:grpSp>
          <p:nvGrpSpPr>
            <p:cNvPr id="520" name="グループ化 519">
              <a:extLst>
                <a:ext uri="{FF2B5EF4-FFF2-40B4-BE49-F238E27FC236}">
                  <a16:creationId xmlns:a16="http://schemas.microsoft.com/office/drawing/2014/main" id="{EA4252CE-15AF-C7E2-2BD7-763DCFF9D414}"/>
                </a:ext>
              </a:extLst>
            </p:cNvPr>
            <p:cNvGrpSpPr/>
            <p:nvPr/>
          </p:nvGrpSpPr>
          <p:grpSpPr>
            <a:xfrm>
              <a:off x="5164979" y="2472824"/>
              <a:ext cx="1858485" cy="2705904"/>
              <a:chOff x="10413635" y="4407505"/>
              <a:chExt cx="870061" cy="1577875"/>
            </a:xfrm>
          </p:grpSpPr>
          <p:sp>
            <p:nvSpPr>
              <p:cNvPr id="522" name="正方形/長方形 521">
                <a:extLst>
                  <a:ext uri="{FF2B5EF4-FFF2-40B4-BE49-F238E27FC236}">
                    <a16:creationId xmlns:a16="http://schemas.microsoft.com/office/drawing/2014/main" id="{0236057B-67CE-893F-F7C7-5AD023411BEC}"/>
                  </a:ext>
                </a:extLst>
              </p:cNvPr>
              <p:cNvSpPr/>
              <p:nvPr/>
            </p:nvSpPr>
            <p:spPr>
              <a:xfrm>
                <a:off x="10413635" y="4407505"/>
                <a:ext cx="870061" cy="1577875"/>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sp>
            <p:nvSpPr>
              <p:cNvPr id="523" name="正方形/長方形 522">
                <a:extLst>
                  <a:ext uri="{FF2B5EF4-FFF2-40B4-BE49-F238E27FC236}">
                    <a16:creationId xmlns:a16="http://schemas.microsoft.com/office/drawing/2014/main" id="{F5FFBB99-6A7A-F844-92B6-60AF7B82EA2D}"/>
                  </a:ext>
                </a:extLst>
              </p:cNvPr>
              <p:cNvSpPr/>
              <p:nvPr/>
            </p:nvSpPr>
            <p:spPr>
              <a:xfrm>
                <a:off x="10491345" y="4474687"/>
                <a:ext cx="537336"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524" name="正方形/長方形 523">
                <a:extLst>
                  <a:ext uri="{FF2B5EF4-FFF2-40B4-BE49-F238E27FC236}">
                    <a16:creationId xmlns:a16="http://schemas.microsoft.com/office/drawing/2014/main" id="{E1B32E19-DD1B-40D7-B365-874108A0E7E0}"/>
                  </a:ext>
                </a:extLst>
              </p:cNvPr>
              <p:cNvSpPr/>
              <p:nvPr/>
            </p:nvSpPr>
            <p:spPr>
              <a:xfrm>
                <a:off x="11073388" y="4474687"/>
                <a:ext cx="128330"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cxnSp>
            <p:nvCxnSpPr>
              <p:cNvPr id="525" name="直線コネクタ 524">
                <a:extLst>
                  <a:ext uri="{FF2B5EF4-FFF2-40B4-BE49-F238E27FC236}">
                    <a16:creationId xmlns:a16="http://schemas.microsoft.com/office/drawing/2014/main" id="{89FD2CC9-3877-EA30-99E4-C8B44FA05C7F}"/>
                  </a:ext>
                </a:extLst>
              </p:cNvPr>
              <p:cNvCxnSpPr/>
              <p:nvPr/>
            </p:nvCxnSpPr>
            <p:spPr>
              <a:xfrm>
                <a:off x="10509416" y="5181473"/>
                <a:ext cx="678498" cy="0"/>
              </a:xfrm>
              <a:prstGeom prst="line">
                <a:avLst/>
              </a:prstGeom>
              <a:noFill/>
              <a:ln w="6350" cap="flat" cmpd="sng" algn="ctr">
                <a:solidFill>
                  <a:sysClr val="window" lastClr="FFFFFF"/>
                </a:solidFill>
                <a:prstDash val="solid"/>
                <a:miter lim="800000"/>
              </a:ln>
              <a:effectLst/>
            </p:spPr>
          </p:cxnSp>
          <p:cxnSp>
            <p:nvCxnSpPr>
              <p:cNvPr id="526" name="直線コネクタ 525">
                <a:extLst>
                  <a:ext uri="{FF2B5EF4-FFF2-40B4-BE49-F238E27FC236}">
                    <a16:creationId xmlns:a16="http://schemas.microsoft.com/office/drawing/2014/main" id="{F05188BD-CD71-9C5A-D1AA-B8C05FD97925}"/>
                  </a:ext>
                </a:extLst>
              </p:cNvPr>
              <p:cNvCxnSpPr>
                <a:cxnSpLocks/>
              </p:cNvCxnSpPr>
              <p:nvPr/>
            </p:nvCxnSpPr>
            <p:spPr>
              <a:xfrm>
                <a:off x="10491345" y="5763789"/>
                <a:ext cx="677992" cy="0"/>
              </a:xfrm>
              <a:prstGeom prst="line">
                <a:avLst/>
              </a:prstGeom>
              <a:noFill/>
              <a:ln w="6350" cap="flat" cmpd="sng" algn="ctr">
                <a:solidFill>
                  <a:sysClr val="window" lastClr="FFFFFF"/>
                </a:solidFill>
                <a:prstDash val="solid"/>
                <a:miter lim="800000"/>
              </a:ln>
              <a:effectLst/>
            </p:spPr>
          </p:cxnSp>
          <p:cxnSp>
            <p:nvCxnSpPr>
              <p:cNvPr id="527" name="直線コネクタ 526">
                <a:extLst>
                  <a:ext uri="{FF2B5EF4-FFF2-40B4-BE49-F238E27FC236}">
                    <a16:creationId xmlns:a16="http://schemas.microsoft.com/office/drawing/2014/main" id="{BD9BE199-790E-FA4D-38E0-44B8AF909028}"/>
                  </a:ext>
                </a:extLst>
              </p:cNvPr>
              <p:cNvCxnSpPr>
                <a:cxnSpLocks/>
              </p:cNvCxnSpPr>
              <p:nvPr/>
            </p:nvCxnSpPr>
            <p:spPr>
              <a:xfrm flipV="1">
                <a:off x="10491345" y="5184013"/>
                <a:ext cx="694929" cy="574701"/>
              </a:xfrm>
              <a:prstGeom prst="line">
                <a:avLst/>
              </a:prstGeom>
              <a:noFill/>
              <a:ln w="6350" cap="flat" cmpd="sng" algn="ctr">
                <a:solidFill>
                  <a:sysClr val="window" lastClr="FFFFFF"/>
                </a:solidFill>
                <a:prstDash val="solid"/>
                <a:miter lim="800000"/>
              </a:ln>
              <a:effectLst/>
            </p:spPr>
          </p:cxnSp>
          <p:sp>
            <p:nvSpPr>
              <p:cNvPr id="528" name="四角形: 角を丸くする 527">
                <a:extLst>
                  <a:ext uri="{FF2B5EF4-FFF2-40B4-BE49-F238E27FC236}">
                    <a16:creationId xmlns:a16="http://schemas.microsoft.com/office/drawing/2014/main" id="{A39EAFEF-BCA2-8947-ABD9-E554BB59ABBD}"/>
                  </a:ext>
                </a:extLst>
              </p:cNvPr>
              <p:cNvSpPr/>
              <p:nvPr/>
            </p:nvSpPr>
            <p:spPr>
              <a:xfrm>
                <a:off x="10511686" y="5303630"/>
                <a:ext cx="678499" cy="196428"/>
              </a:xfrm>
              <a:prstGeom prst="roundRect">
                <a:avLst>
                  <a:gd name="adj" fmla="val 0"/>
                </a:avLst>
              </a:prstGeom>
              <a:noFill/>
              <a:ln w="9525"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91"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521" name="Google Shape;442;p31">
              <a:extLst>
                <a:ext uri="{FF2B5EF4-FFF2-40B4-BE49-F238E27FC236}">
                  <a16:creationId xmlns:a16="http://schemas.microsoft.com/office/drawing/2014/main" id="{3738B77A-FF09-8848-CD7B-62EE9CB7F4DB}"/>
                </a:ext>
              </a:extLst>
            </p:cNvPr>
            <p:cNvSpPr/>
            <p:nvPr/>
          </p:nvSpPr>
          <p:spPr>
            <a:xfrm>
              <a:off x="5330970" y="3128568"/>
              <a:ext cx="1517385" cy="497961"/>
            </a:xfrm>
            <a:prstGeom prst="homePlate">
              <a:avLst>
                <a:gd name="adj" fmla="val 0"/>
              </a:avLst>
            </a:prstGeom>
            <a:solidFill>
              <a:sysClr val="window" lastClr="FFFFFF">
                <a:lumMod val="65000"/>
              </a:sys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1000" b="0" i="0" u="none" strike="noStrike" kern="150" cap="none" spc="12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a:sym typeface="Meiryo"/>
                </a:rPr>
                <a:t>写真</a:t>
              </a:r>
              <a:endParaRPr kumimoji="0" lang="en-US" altLang="ja-JP" sz="1000" b="0" i="0" u="none" strike="noStrike" kern="150" cap="none" spc="12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a:sym typeface="Meiryo"/>
              </a:endParaRPr>
            </a:p>
          </p:txBody>
        </p:sp>
      </p:grpSp>
      <p:sp>
        <p:nvSpPr>
          <p:cNvPr id="529" name="テキスト ボックス 528">
            <a:extLst>
              <a:ext uri="{FF2B5EF4-FFF2-40B4-BE49-F238E27FC236}">
                <a16:creationId xmlns:a16="http://schemas.microsoft.com/office/drawing/2014/main" id="{DA73E92C-5BBE-0F7E-CD6D-455DC0B285A7}"/>
              </a:ext>
            </a:extLst>
          </p:cNvPr>
          <p:cNvSpPr txBox="1"/>
          <p:nvPr/>
        </p:nvSpPr>
        <p:spPr>
          <a:xfrm>
            <a:off x="6314178" y="2809362"/>
            <a:ext cx="1673535" cy="207749"/>
          </a:xfrm>
          <a:prstGeom prst="rect">
            <a:avLst/>
          </a:prstGeom>
          <a:solidFill>
            <a:srgbClr val="FA186E">
              <a:lumMod val="20000"/>
              <a:lumOff val="80000"/>
            </a:srgbClr>
          </a:solidFill>
        </p:spPr>
        <p:txBody>
          <a:bodyPr wrap="none" lIns="0" tIns="0" rIns="0" bIns="0" rtlCol="0" anchor="t" anchorCtr="0">
            <a:sp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100" normalizeH="0" baseline="0" noProof="0" dirty="0">
                <a:ln>
                  <a:noFill/>
                </a:ln>
                <a:solidFill>
                  <a:srgbClr val="FA186E"/>
                </a:solidFill>
                <a:effectLst/>
                <a:uLnTx/>
                <a:uFillTx/>
                <a:latin typeface="游ゴシック" panose="020B0400000000000000" pitchFamily="50" charset="-128"/>
              </a:rPr>
              <a:t>朝日新聞デジタル版</a:t>
            </a:r>
          </a:p>
        </p:txBody>
      </p:sp>
      <p:pic>
        <p:nvPicPr>
          <p:cNvPr id="530" name="図 529" descr="図形&#10;&#10;AI によって生成されたコンテンツは間違っている可能性があります。">
            <a:extLst>
              <a:ext uri="{FF2B5EF4-FFF2-40B4-BE49-F238E27FC236}">
                <a16:creationId xmlns:a16="http://schemas.microsoft.com/office/drawing/2014/main" id="{CA1C3729-B226-54CE-6B0A-E3FDC8C0C4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7731" y="3106202"/>
            <a:ext cx="1053003" cy="282896"/>
          </a:xfrm>
          <a:prstGeom prst="rect">
            <a:avLst/>
          </a:prstGeom>
        </p:spPr>
      </p:pic>
      <p:sp>
        <p:nvSpPr>
          <p:cNvPr id="531" name="テキスト ボックス 530">
            <a:extLst>
              <a:ext uri="{FF2B5EF4-FFF2-40B4-BE49-F238E27FC236}">
                <a16:creationId xmlns:a16="http://schemas.microsoft.com/office/drawing/2014/main" id="{CC0CB94F-6841-6CA8-C56D-654CEB53E6C4}"/>
              </a:ext>
            </a:extLst>
          </p:cNvPr>
          <p:cNvSpPr txBox="1"/>
          <p:nvPr/>
        </p:nvSpPr>
        <p:spPr>
          <a:xfrm>
            <a:off x="4380721" y="5530860"/>
            <a:ext cx="1726704" cy="2616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rPr>
              <a:t>https://www.asahi.com/</a:t>
            </a:r>
          </a:p>
        </p:txBody>
      </p:sp>
      <p:sp>
        <p:nvSpPr>
          <p:cNvPr id="532" name="テキスト ボックス 531">
            <a:extLst>
              <a:ext uri="{FF2B5EF4-FFF2-40B4-BE49-F238E27FC236}">
                <a16:creationId xmlns:a16="http://schemas.microsoft.com/office/drawing/2014/main" id="{8873643C-ED4D-6CB9-C51C-5DB0C8F1A7F9}"/>
              </a:ext>
            </a:extLst>
          </p:cNvPr>
          <p:cNvSpPr txBox="1"/>
          <p:nvPr/>
        </p:nvSpPr>
        <p:spPr>
          <a:xfrm>
            <a:off x="1105281" y="4405835"/>
            <a:ext cx="2335576" cy="184666"/>
          </a:xfrm>
          <a:prstGeom prst="rect">
            <a:avLst/>
          </a:prstGeom>
          <a:noFill/>
        </p:spPr>
        <p:txBody>
          <a:bodyPr wrap="none" lIns="0" tIns="0" rIns="0" bIns="0" rtlCol="0" anchor="t" anchorCtr="0">
            <a:spAutoFit/>
          </a:bodyPr>
          <a:lstStyle/>
          <a:p>
            <a:pPr algn="ctr" defTabSz="914358">
              <a:defRPr/>
            </a:pPr>
            <a:r>
              <a:rPr lang="ja-JP" altLang="en-US" sz="1200" b="1" spc="100" dirty="0">
                <a:solidFill>
                  <a:srgbClr val="FA186E"/>
                </a:solidFill>
                <a:latin typeface="游ゴシック" panose="020B0400000000000000" pitchFamily="50" charset="-128"/>
              </a:rPr>
              <a:t> ● 朝日運営メディアから誘導 </a:t>
            </a:r>
          </a:p>
        </p:txBody>
      </p:sp>
      <p:sp>
        <p:nvSpPr>
          <p:cNvPr id="533" name="テキスト ボックス 532">
            <a:extLst>
              <a:ext uri="{FF2B5EF4-FFF2-40B4-BE49-F238E27FC236}">
                <a16:creationId xmlns:a16="http://schemas.microsoft.com/office/drawing/2014/main" id="{95E0BB7B-8A09-6D6C-4D5F-45DD3210A605}"/>
              </a:ext>
            </a:extLst>
          </p:cNvPr>
          <p:cNvSpPr txBox="1"/>
          <p:nvPr/>
        </p:nvSpPr>
        <p:spPr>
          <a:xfrm>
            <a:off x="1105281" y="4732487"/>
            <a:ext cx="2335575" cy="184666"/>
          </a:xfrm>
          <a:prstGeom prst="rect">
            <a:avLst/>
          </a:prstGeom>
          <a:noFill/>
        </p:spPr>
        <p:txBody>
          <a:bodyPr wrap="none" lIns="0" tIns="0" rIns="0" bIns="0" rtlCol="0" anchor="t" anchorCtr="0">
            <a:spAutoFit/>
          </a:bodyPr>
          <a:lstStyle/>
          <a:p>
            <a:pPr algn="ctr" defTabSz="914358">
              <a:defRPr/>
            </a:pPr>
            <a:r>
              <a:rPr lang="ja-JP" altLang="en-US" sz="1200" b="1" spc="100" dirty="0">
                <a:solidFill>
                  <a:srgbClr val="FA186E"/>
                </a:solidFill>
                <a:latin typeface="游ゴシック" panose="020B0400000000000000" pitchFamily="50" charset="-128"/>
              </a:rPr>
              <a:t> ● 朝日独自セグメント作成可 </a:t>
            </a:r>
          </a:p>
        </p:txBody>
      </p:sp>
      <p:sp>
        <p:nvSpPr>
          <p:cNvPr id="534" name="正方形/長方形 533">
            <a:extLst>
              <a:ext uri="{FF2B5EF4-FFF2-40B4-BE49-F238E27FC236}">
                <a16:creationId xmlns:a16="http://schemas.microsoft.com/office/drawing/2014/main" id="{B4C5596A-9299-B678-F8D1-18400D9DC83E}"/>
              </a:ext>
            </a:extLst>
          </p:cNvPr>
          <p:cNvSpPr>
            <a:spLocks/>
          </p:cNvSpPr>
          <p:nvPr/>
        </p:nvSpPr>
        <p:spPr>
          <a:xfrm>
            <a:off x="8796190" y="1900566"/>
            <a:ext cx="2777499" cy="4438688"/>
          </a:xfrm>
          <a:prstGeom prst="rect">
            <a:avLst/>
          </a:prstGeom>
          <a:pattFill prst="ltUpDiag">
            <a:fgClr>
              <a:sysClr val="window" lastClr="FFFFFF">
                <a:lumMod val="85000"/>
              </a:sysClr>
            </a:fgClr>
            <a:bgClr>
              <a:sysClr val="window" lastClr="FFFFFF"/>
            </a:bgClr>
          </a:pattFill>
          <a:ln w="12700" cap="flat" cmpd="sng" algn="ctr">
            <a:solidFill>
              <a:srgbClr val="FA186E"/>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535" name="テキスト ボックス 534">
            <a:extLst>
              <a:ext uri="{FF2B5EF4-FFF2-40B4-BE49-F238E27FC236}">
                <a16:creationId xmlns:a16="http://schemas.microsoft.com/office/drawing/2014/main" id="{76649AB4-A6BB-A16A-0C69-F8062B0F107B}"/>
              </a:ext>
            </a:extLst>
          </p:cNvPr>
          <p:cNvSpPr txBox="1"/>
          <p:nvPr/>
        </p:nvSpPr>
        <p:spPr>
          <a:xfrm>
            <a:off x="9015215" y="3314157"/>
            <a:ext cx="2339447" cy="646997"/>
          </a:xfrm>
          <a:prstGeom prst="rect">
            <a:avLst/>
          </a:prstGeom>
          <a:solidFill>
            <a:srgbClr val="FA186E">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閲覧数：</a:t>
            </a:r>
            <a:r>
              <a:rPr kumimoji="0" lang="en-US" altLang="ja-JP" sz="1800" b="1" i="0" u="none" strike="noStrike" kern="0" cap="none" spc="100" normalizeH="0" baseline="0" noProof="0" dirty="0">
                <a:ln>
                  <a:noFill/>
                </a:ln>
                <a:solidFill>
                  <a:srgbClr val="FA186E"/>
                </a:solidFill>
                <a:effectLst/>
                <a:uLnTx/>
                <a:uFillTx/>
                <a:latin typeface="游ゴシック" panose="020B0400000000000000" pitchFamily="50" charset="-128"/>
              </a:rPr>
              <a:t>1</a:t>
            </a: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万</a:t>
            </a:r>
            <a:r>
              <a:rPr kumimoji="0" lang="en-US" altLang="ja-JP" sz="1400" b="1" i="0" u="none" strike="noStrike" kern="0" cap="none" spc="100" normalizeH="0" baseline="0" noProof="0" dirty="0">
                <a:ln>
                  <a:noFill/>
                </a:ln>
                <a:solidFill>
                  <a:srgbClr val="FA186E"/>
                </a:solidFill>
                <a:effectLst/>
                <a:uLnTx/>
                <a:uFillTx/>
                <a:latin typeface="游ゴシック" panose="020B0400000000000000" pitchFamily="50" charset="-128"/>
              </a:rPr>
              <a:t>PV</a:t>
            </a: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保証</a:t>
            </a:r>
          </a:p>
        </p:txBody>
      </p:sp>
      <p:sp>
        <p:nvSpPr>
          <p:cNvPr id="536" name="テキスト ボックス 535">
            <a:extLst>
              <a:ext uri="{FF2B5EF4-FFF2-40B4-BE49-F238E27FC236}">
                <a16:creationId xmlns:a16="http://schemas.microsoft.com/office/drawing/2014/main" id="{2CD39BD4-3089-0C77-AF27-00A2F2C253A6}"/>
              </a:ext>
            </a:extLst>
          </p:cNvPr>
          <p:cNvSpPr txBox="1"/>
          <p:nvPr/>
        </p:nvSpPr>
        <p:spPr>
          <a:xfrm>
            <a:off x="9015215" y="2562693"/>
            <a:ext cx="2339447" cy="646997"/>
          </a:xfrm>
          <a:prstGeom prst="rect">
            <a:avLst/>
          </a:prstGeom>
          <a:solidFill>
            <a:srgbClr val="FA186E">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金額</a:t>
            </a:r>
            <a:r>
              <a:rPr kumimoji="0" lang="en-US" altLang="ja-JP" sz="1400" b="1" i="0" u="none" strike="noStrike" kern="0" cap="none" spc="100" normalizeH="0" baseline="0" noProof="0" dirty="0">
                <a:ln>
                  <a:noFill/>
                </a:ln>
                <a:solidFill>
                  <a:srgbClr val="FA186E"/>
                </a:solidFill>
                <a:effectLst/>
                <a:uLnTx/>
                <a:uFillTx/>
                <a:latin typeface="游ゴシック" panose="020B0400000000000000" pitchFamily="50" charset="-128"/>
              </a:rPr>
              <a:t>: </a:t>
            </a: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グロス</a:t>
            </a:r>
            <a:r>
              <a:rPr kumimoji="0" lang="en-US" altLang="ja-JP" sz="1800" b="1" i="0" u="none" strike="noStrike" kern="0" cap="none" spc="100" normalizeH="0" baseline="0" noProof="0" dirty="0">
                <a:ln>
                  <a:noFill/>
                </a:ln>
                <a:solidFill>
                  <a:srgbClr val="FA186E"/>
                </a:solidFill>
                <a:effectLst/>
                <a:uLnTx/>
                <a:uFillTx/>
                <a:latin typeface="游ゴシック" panose="020B0400000000000000" pitchFamily="50" charset="-128"/>
              </a:rPr>
              <a:t>300</a:t>
            </a: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万円</a:t>
            </a:r>
          </a:p>
        </p:txBody>
      </p:sp>
      <p:sp>
        <p:nvSpPr>
          <p:cNvPr id="537" name="テキスト ボックス 536">
            <a:extLst>
              <a:ext uri="{FF2B5EF4-FFF2-40B4-BE49-F238E27FC236}">
                <a16:creationId xmlns:a16="http://schemas.microsoft.com/office/drawing/2014/main" id="{15E9D88A-77EE-32E8-46CC-ECE4D63B8DAB}"/>
              </a:ext>
            </a:extLst>
          </p:cNvPr>
          <p:cNvSpPr txBox="1"/>
          <p:nvPr/>
        </p:nvSpPr>
        <p:spPr>
          <a:xfrm>
            <a:off x="9015214" y="5347791"/>
            <a:ext cx="2339447" cy="759068"/>
          </a:xfrm>
          <a:prstGeom prst="rect">
            <a:avLst/>
          </a:prstGeom>
          <a:solidFill>
            <a:sysClr val="window" lastClr="FFFFFF">
              <a:lumMod val="95000"/>
            </a:sysClr>
          </a:solidFill>
        </p:spPr>
        <p:txBody>
          <a:bodyPr wrap="square" lIns="180000" tIns="72000" rIns="180000" bIns="36000" rtlCol="0" anchor="ctr" anchorCtr="0">
            <a:noAutofit/>
          </a:bodyPr>
          <a:lstStyle/>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含まれないもの</a:t>
            </a:r>
            <a:endParaRPr kumimoji="0" lang="en-US" altLang="ja-JP" sz="1200" b="1" i="0" u="none" strike="noStrike" kern="0" cap="none" spc="100" normalizeH="0" baseline="0" noProof="0" dirty="0">
              <a:ln>
                <a:noFill/>
              </a:ln>
              <a:solidFill>
                <a:srgbClr val="FA186E"/>
              </a:solidFill>
              <a:effectLst/>
              <a:uLnTx/>
              <a:uFillTx/>
              <a:latin typeface="游ゴシック" panose="020B0400000000000000" pitchFamily="50" charset="-128"/>
            </a:endParaRPr>
          </a:p>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a:t>
            </a:r>
            <a:r>
              <a:rPr kumimoji="0" lang="en-US" altLang="ja-JP"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2</a:t>
            </a: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次利用費</a:t>
            </a:r>
            <a:endParaRPr kumimoji="0" lang="en-US" altLang="ja-JP"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endParaRPr>
          </a:p>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・著名人アサイン</a:t>
            </a:r>
          </a:p>
        </p:txBody>
      </p:sp>
      <p:sp>
        <p:nvSpPr>
          <p:cNvPr id="538" name="テキスト ボックス 537">
            <a:extLst>
              <a:ext uri="{FF2B5EF4-FFF2-40B4-BE49-F238E27FC236}">
                <a16:creationId xmlns:a16="http://schemas.microsoft.com/office/drawing/2014/main" id="{41BCB7F0-4044-BE1E-0E51-FCD2EFC4E5EE}"/>
              </a:ext>
            </a:extLst>
          </p:cNvPr>
          <p:cNvSpPr txBox="1"/>
          <p:nvPr/>
        </p:nvSpPr>
        <p:spPr>
          <a:xfrm>
            <a:off x="9015215" y="2170551"/>
            <a:ext cx="2339447" cy="287675"/>
          </a:xfrm>
          <a:prstGeom prst="roundRect">
            <a:avLst>
              <a:gd name="adj" fmla="val 0"/>
            </a:avLst>
          </a:prstGeom>
          <a:solidFill>
            <a:schemeClr val="tx1">
              <a:lumMod val="75000"/>
              <a:lumOff val="25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メニュー内容</a:t>
            </a:r>
            <a:endParaRPr kumimoji="0" lang="en-US" altLang="ja-JP"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539" name="テキスト ボックス 538">
            <a:extLst>
              <a:ext uri="{FF2B5EF4-FFF2-40B4-BE49-F238E27FC236}">
                <a16:creationId xmlns:a16="http://schemas.microsoft.com/office/drawing/2014/main" id="{D2265D34-1C44-8F85-C537-BD9975DEDD5A}"/>
              </a:ext>
            </a:extLst>
          </p:cNvPr>
          <p:cNvSpPr txBox="1"/>
          <p:nvPr/>
        </p:nvSpPr>
        <p:spPr>
          <a:xfrm>
            <a:off x="9015213" y="4065621"/>
            <a:ext cx="2339447" cy="287675"/>
          </a:xfrm>
          <a:prstGeom prst="roundRect">
            <a:avLst>
              <a:gd name="adj" fmla="val 0"/>
            </a:avLst>
          </a:prstGeom>
          <a:solidFill>
            <a:schemeClr val="tx1">
              <a:lumMod val="75000"/>
              <a:lumOff val="25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含まれるもの</a:t>
            </a:r>
            <a:endParaRPr kumimoji="0" lang="en-US" altLang="ja-JP"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540" name="テキスト ボックス 539">
            <a:extLst>
              <a:ext uri="{FF2B5EF4-FFF2-40B4-BE49-F238E27FC236}">
                <a16:creationId xmlns:a16="http://schemas.microsoft.com/office/drawing/2014/main" id="{A8B9B45A-2B4D-B121-DED4-2DD54064DA04}"/>
              </a:ext>
            </a:extLst>
          </p:cNvPr>
          <p:cNvSpPr txBox="1"/>
          <p:nvPr/>
        </p:nvSpPr>
        <p:spPr>
          <a:xfrm>
            <a:off x="9015215" y="4457763"/>
            <a:ext cx="2339447" cy="325011"/>
          </a:xfrm>
          <a:prstGeom prst="rect">
            <a:avLst/>
          </a:prstGeom>
          <a:solidFill>
            <a:srgbClr val="FA186E">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タイアップ制作費</a:t>
            </a:r>
          </a:p>
        </p:txBody>
      </p:sp>
      <p:sp>
        <p:nvSpPr>
          <p:cNvPr id="541" name="テキスト ボックス 540">
            <a:extLst>
              <a:ext uri="{FF2B5EF4-FFF2-40B4-BE49-F238E27FC236}">
                <a16:creationId xmlns:a16="http://schemas.microsoft.com/office/drawing/2014/main" id="{7A5F5AF3-7A70-3401-0EA3-87ADB3A3CC57}"/>
              </a:ext>
            </a:extLst>
          </p:cNvPr>
          <p:cNvSpPr txBox="1"/>
          <p:nvPr/>
        </p:nvSpPr>
        <p:spPr>
          <a:xfrm>
            <a:off x="9015215" y="4887239"/>
            <a:ext cx="2339447" cy="325011"/>
          </a:xfrm>
          <a:prstGeom prst="rect">
            <a:avLst/>
          </a:prstGeom>
          <a:solidFill>
            <a:srgbClr val="FA186E">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FA186E"/>
                </a:solidFill>
                <a:effectLst/>
                <a:uLnTx/>
                <a:uFillTx/>
                <a:latin typeface="游ゴシック" panose="020B0400000000000000" pitchFamily="50" charset="-128"/>
              </a:rPr>
              <a:t>誘導ターゲティング</a:t>
            </a:r>
          </a:p>
        </p:txBody>
      </p:sp>
      <p:sp>
        <p:nvSpPr>
          <p:cNvPr id="542" name="テキスト ボックス 541">
            <a:extLst>
              <a:ext uri="{FF2B5EF4-FFF2-40B4-BE49-F238E27FC236}">
                <a16:creationId xmlns:a16="http://schemas.microsoft.com/office/drawing/2014/main" id="{96846224-F2EB-FF1A-A1AD-8EBA62C5EFBA}"/>
              </a:ext>
            </a:extLst>
          </p:cNvPr>
          <p:cNvSpPr txBox="1"/>
          <p:nvPr/>
        </p:nvSpPr>
        <p:spPr>
          <a:xfrm>
            <a:off x="1105281" y="5044769"/>
            <a:ext cx="2306722" cy="184666"/>
          </a:xfrm>
          <a:prstGeom prst="rect">
            <a:avLst/>
          </a:prstGeom>
          <a:solidFill>
            <a:sysClr val="window" lastClr="FFFFFF">
              <a:lumMod val="95000"/>
            </a:sysClr>
          </a:solidFill>
        </p:spPr>
        <p:txBody>
          <a:bodyPr wrap="none" lIns="0" tIns="0" rIns="0" bIns="0" rtlCol="0" anchor="t" anchorCtr="0">
            <a:sp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 ● 外部</a:t>
            </a:r>
            <a:r>
              <a:rPr kumimoji="0" lang="en-US" altLang="ja-JP" sz="1200" b="1" i="0" u="none" strike="noStrike" kern="0" cap="none" spc="100" normalizeH="0" baseline="0" noProof="0" dirty="0">
                <a:ln>
                  <a:noFill/>
                </a:ln>
                <a:solidFill>
                  <a:srgbClr val="FA186E"/>
                </a:solidFill>
                <a:effectLst/>
                <a:uLnTx/>
                <a:uFillTx/>
                <a:latin typeface="游ゴシック" panose="020B0400000000000000" pitchFamily="50" charset="-128"/>
              </a:rPr>
              <a:t>SNS</a:t>
            </a: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等からの誘導あり</a:t>
            </a:r>
          </a:p>
        </p:txBody>
      </p:sp>
      <p:grpSp>
        <p:nvGrpSpPr>
          <p:cNvPr id="543" name="グループ化 542">
            <a:extLst>
              <a:ext uri="{FF2B5EF4-FFF2-40B4-BE49-F238E27FC236}">
                <a16:creationId xmlns:a16="http://schemas.microsoft.com/office/drawing/2014/main" id="{FBBC43E2-5110-F474-3033-B1EF6493EA1E}"/>
              </a:ext>
            </a:extLst>
          </p:cNvPr>
          <p:cNvGrpSpPr/>
          <p:nvPr/>
        </p:nvGrpSpPr>
        <p:grpSpPr>
          <a:xfrm>
            <a:off x="1226113" y="3951456"/>
            <a:ext cx="2070869" cy="296859"/>
            <a:chOff x="1226113" y="3951456"/>
            <a:chExt cx="2070869" cy="296859"/>
          </a:xfrm>
        </p:grpSpPr>
        <p:pic>
          <p:nvPicPr>
            <p:cNvPr id="544" name="図 543" descr="図形&#10;&#10;AI によって生成されたコンテンツは間違っている可能性があります。">
              <a:extLst>
                <a:ext uri="{FF2B5EF4-FFF2-40B4-BE49-F238E27FC236}">
                  <a16:creationId xmlns:a16="http://schemas.microsoft.com/office/drawing/2014/main" id="{898A6FF3-87A6-BE37-B849-4D7882257E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6113" y="3951456"/>
              <a:ext cx="1104978" cy="296859"/>
            </a:xfrm>
            <a:prstGeom prst="rect">
              <a:avLst/>
            </a:prstGeom>
          </p:spPr>
        </p:pic>
        <p:pic>
          <p:nvPicPr>
            <p:cNvPr id="545" name="図 544" descr="ロゴ&#10;&#10;自動的に生成された説明">
              <a:extLst>
                <a:ext uri="{FF2B5EF4-FFF2-40B4-BE49-F238E27FC236}">
                  <a16:creationId xmlns:a16="http://schemas.microsoft.com/office/drawing/2014/main" id="{C6FF0756-3BE1-1FB6-E84D-61D8FBE2C8E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96930" y="4022190"/>
              <a:ext cx="369271" cy="184636"/>
            </a:xfrm>
            <a:prstGeom prst="rect">
              <a:avLst/>
            </a:prstGeom>
          </p:spPr>
        </p:pic>
        <p:pic>
          <p:nvPicPr>
            <p:cNvPr id="546" name="Picture 2">
              <a:extLst>
                <a:ext uri="{FF2B5EF4-FFF2-40B4-BE49-F238E27FC236}">
                  <a16:creationId xmlns:a16="http://schemas.microsoft.com/office/drawing/2014/main" id="{5214B80E-E9AC-872A-85D5-B79C0DC1AB5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52274" y="4066233"/>
              <a:ext cx="232496" cy="81284"/>
            </a:xfrm>
            <a:prstGeom prst="rect">
              <a:avLst/>
            </a:prstGeom>
            <a:noFill/>
            <a:extLst>
              <a:ext uri="{909E8E84-426E-40DD-AFC4-6F175D3DCCD1}">
                <a14:hiddenFill xmlns:a14="http://schemas.microsoft.com/office/drawing/2010/main">
                  <a:solidFill>
                    <a:srgbClr val="FFFFFF"/>
                  </a:solidFill>
                </a14:hiddenFill>
              </a:ext>
            </a:extLst>
          </p:spPr>
        </p:pic>
        <p:pic>
          <p:nvPicPr>
            <p:cNvPr id="547" name="Picture 6" descr="Xについて | Xロゴ、ブランドガイドライン、ポストツール">
              <a:extLst>
                <a:ext uri="{FF2B5EF4-FFF2-40B4-BE49-F238E27FC236}">
                  <a16:creationId xmlns:a16="http://schemas.microsoft.com/office/drawing/2014/main" id="{A75B84DB-968D-79C3-9F95-24718DCE56D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81248" y="4043007"/>
              <a:ext cx="115734" cy="118253"/>
            </a:xfrm>
            <a:prstGeom prst="rect">
              <a:avLst/>
            </a:prstGeom>
            <a:noFill/>
            <a:extLst>
              <a:ext uri="{909E8E84-426E-40DD-AFC4-6F175D3DCCD1}">
                <a14:hiddenFill xmlns:a14="http://schemas.microsoft.com/office/drawing/2010/main">
                  <a:solidFill>
                    <a:srgbClr val="FFFFFF"/>
                  </a:solidFill>
                </a14:hiddenFill>
              </a:ext>
            </a:extLst>
          </p:spPr>
        </p:pic>
      </p:grpSp>
      <p:sp>
        <p:nvSpPr>
          <p:cNvPr id="548" name="テキスト ボックス 20">
            <a:extLst>
              <a:ext uri="{FF2B5EF4-FFF2-40B4-BE49-F238E27FC236}">
                <a16:creationId xmlns:a16="http://schemas.microsoft.com/office/drawing/2014/main" id="{6CBC3E26-A6BA-7D32-FDC9-E6F00D7B39CC}"/>
              </a:ext>
            </a:extLst>
          </p:cNvPr>
          <p:cNvSpPr txBox="1"/>
          <p:nvPr/>
        </p:nvSpPr>
        <p:spPr>
          <a:xfrm>
            <a:off x="968352" y="6452031"/>
            <a:ext cx="9553579"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0" lang="en-US" altLang="ja-JP" sz="900" spc="70" dirty="0">
                <a:solidFill>
                  <a:prstClr val="black">
                    <a:lumMod val="95000"/>
                    <a:lumOff val="5000"/>
                  </a:prstClr>
                </a:solidFill>
                <a:latin typeface="游ゴシック" panose="020B0400000000000000" pitchFamily="50" charset="-128"/>
              </a:rPr>
              <a:t>※</a:t>
            </a:r>
            <a:r>
              <a:rPr kumimoji="0" lang="ja-JP" altLang="en-US" sz="900" spc="70" dirty="0">
                <a:solidFill>
                  <a:prstClr val="black">
                    <a:lumMod val="95000"/>
                    <a:lumOff val="5000"/>
                  </a:prstClr>
                </a:solidFill>
                <a:latin typeface="游ゴシック" panose="020B0400000000000000" pitchFamily="50" charset="-128"/>
              </a:rPr>
              <a:t> 外部</a:t>
            </a:r>
            <a:r>
              <a:rPr kumimoji="0" lang="en-US" altLang="ja-JP" sz="900" spc="70" dirty="0">
                <a:solidFill>
                  <a:prstClr val="black">
                    <a:lumMod val="95000"/>
                    <a:lumOff val="5000"/>
                  </a:prstClr>
                </a:solidFill>
                <a:latin typeface="游ゴシック" panose="020B0400000000000000" pitchFamily="50" charset="-128"/>
              </a:rPr>
              <a:t>SNS</a:t>
            </a:r>
            <a:r>
              <a:rPr kumimoji="0" lang="ja-JP" altLang="en-US" sz="900" spc="70" dirty="0">
                <a:solidFill>
                  <a:prstClr val="black">
                    <a:lumMod val="95000"/>
                    <a:lumOff val="5000"/>
                  </a:prstClr>
                </a:solidFill>
                <a:latin typeface="游ゴシック" panose="020B0400000000000000" pitchFamily="50" charset="-128"/>
              </a:rPr>
              <a:t>から誘導する場合、ターゲティングや配信枠等はプラットフォームの仕様に沿って弊社にお任せいただきます</a:t>
            </a:r>
            <a:r>
              <a:rPr kumimoji="0" lang="en-US" altLang="ja-JP" sz="900" spc="70" dirty="0">
                <a:solidFill>
                  <a:prstClr val="black">
                    <a:lumMod val="95000"/>
                    <a:lumOff val="5000"/>
                  </a:prstClr>
                </a:solidFill>
                <a:latin typeface="游ゴシック" panose="020B0400000000000000" pitchFamily="50" charset="-128"/>
              </a:rPr>
              <a:t>.</a:t>
            </a:r>
          </a:p>
        </p:txBody>
      </p:sp>
    </p:spTree>
    <p:extLst>
      <p:ext uri="{BB962C8B-B14F-4D97-AF65-F5344CB8AC3E}">
        <p14:creationId xmlns:p14="http://schemas.microsoft.com/office/powerpoint/2010/main" val="290512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D6725-26B3-FEFC-B1E0-2440E57E87EA}"/>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F3D3C26-95D8-8A54-7F75-CA5626BC305D}"/>
              </a:ext>
            </a:extLst>
          </p:cNvPr>
          <p:cNvSpPr>
            <a:spLocks noGrp="1"/>
          </p:cNvSpPr>
          <p:nvPr>
            <p:ph type="title"/>
          </p:nvPr>
        </p:nvSpPr>
        <p:spPr>
          <a:xfrm>
            <a:off x="533400" y="255643"/>
            <a:ext cx="9577753" cy="425395"/>
          </a:xfrm>
        </p:spPr>
        <p:txBody>
          <a:bodyPr/>
          <a:lstStyle/>
          <a:p>
            <a:r>
              <a:rPr lang="ja-JP" altLang="en-US" spc="100" dirty="0"/>
              <a:t>朝日新聞 記事タイアップ広告</a:t>
            </a:r>
            <a:r>
              <a:rPr lang="ja-JP" altLang="en-US" sz="1800" spc="100" dirty="0"/>
              <a:t>（シンプルデザインパッケージ </a:t>
            </a:r>
            <a:r>
              <a:rPr lang="en-US" altLang="ja-JP" sz="1800" spc="100" dirty="0"/>
              <a:t>/</a:t>
            </a:r>
            <a:r>
              <a:rPr lang="ja-JP" altLang="en-US" sz="1800" spc="100" dirty="0"/>
              <a:t>２万</a:t>
            </a:r>
            <a:r>
              <a:rPr lang="en-US" altLang="ja-JP" sz="1800" spc="100" dirty="0"/>
              <a:t>PV</a:t>
            </a:r>
            <a:r>
              <a:rPr lang="ja-JP" altLang="en-US" sz="1800" spc="100" dirty="0"/>
              <a:t>保証）</a:t>
            </a:r>
            <a:endParaRPr lang="ja-JP" altLang="en-US" spc="100" dirty="0"/>
          </a:p>
        </p:txBody>
      </p:sp>
      <p:sp>
        <p:nvSpPr>
          <p:cNvPr id="190" name="スライド番号プレースホルダー 3">
            <a:extLst>
              <a:ext uri="{FF2B5EF4-FFF2-40B4-BE49-F238E27FC236}">
                <a16:creationId xmlns:a16="http://schemas.microsoft.com/office/drawing/2014/main" id="{C1B6E3BD-9CE2-96CB-50BA-5B9D8F031C8B}"/>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12</a:t>
            </a:fld>
            <a:endParaRPr lang="ja-JP" altLang="en-US" dirty="0"/>
          </a:p>
        </p:txBody>
      </p:sp>
      <p:sp>
        <p:nvSpPr>
          <p:cNvPr id="2" name="正方形/長方形 1">
            <a:extLst>
              <a:ext uri="{FF2B5EF4-FFF2-40B4-BE49-F238E27FC236}">
                <a16:creationId xmlns:a16="http://schemas.microsoft.com/office/drawing/2014/main" id="{4254BEC9-0547-921C-C221-8DFF51DE34BF}"/>
              </a:ext>
            </a:extLst>
          </p:cNvPr>
          <p:cNvSpPr>
            <a:spLocks/>
          </p:cNvSpPr>
          <p:nvPr/>
        </p:nvSpPr>
        <p:spPr>
          <a:xfrm>
            <a:off x="618310" y="1900566"/>
            <a:ext cx="7937476" cy="4438687"/>
          </a:xfrm>
          <a:prstGeom prst="rect">
            <a:avLst/>
          </a:prstGeom>
          <a:pattFill prst="ltUpDiag">
            <a:fgClr>
              <a:srgbClr val="FA186E">
                <a:lumMod val="20000"/>
                <a:lumOff val="80000"/>
              </a:srgbClr>
            </a:fgClr>
            <a:bgClr>
              <a:sysClr val="window" lastClr="FFFFFF"/>
            </a:bgClr>
          </a:patt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 name="正方形/長方形 2">
            <a:extLst>
              <a:ext uri="{FF2B5EF4-FFF2-40B4-BE49-F238E27FC236}">
                <a16:creationId xmlns:a16="http://schemas.microsoft.com/office/drawing/2014/main" id="{822FB5EF-36B7-0CAB-0830-DCBFD368E61B}"/>
              </a:ext>
            </a:extLst>
          </p:cNvPr>
          <p:cNvSpPr/>
          <p:nvPr/>
        </p:nvSpPr>
        <p:spPr>
          <a:xfrm>
            <a:off x="1030856" y="2585842"/>
            <a:ext cx="2566916" cy="3410999"/>
          </a:xfrm>
          <a:prstGeom prst="rect">
            <a:avLst/>
          </a:prstGeom>
          <a:solidFill>
            <a:sysClr val="window" lastClr="FFFFFF">
              <a:lumMod val="95000"/>
            </a:sysClr>
          </a:solidFill>
          <a:ln w="19050" cap="flat" cmpd="sng" algn="ctr">
            <a:solidFill>
              <a:sysClr val="window" lastClr="FFFFFF"/>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grpSp>
        <p:nvGrpSpPr>
          <p:cNvPr id="4" name="グループ化 3">
            <a:extLst>
              <a:ext uri="{FF2B5EF4-FFF2-40B4-BE49-F238E27FC236}">
                <a16:creationId xmlns:a16="http://schemas.microsoft.com/office/drawing/2014/main" id="{CCF77BF2-B324-CA2A-C017-D5DB2168C755}"/>
              </a:ext>
            </a:extLst>
          </p:cNvPr>
          <p:cNvGrpSpPr/>
          <p:nvPr/>
        </p:nvGrpSpPr>
        <p:grpSpPr>
          <a:xfrm>
            <a:off x="1584728" y="2861340"/>
            <a:ext cx="1479143" cy="892993"/>
            <a:chOff x="979686" y="1718350"/>
            <a:chExt cx="1957731" cy="1082095"/>
          </a:xfrm>
        </p:grpSpPr>
        <p:grpSp>
          <p:nvGrpSpPr>
            <p:cNvPr id="6" name="グループ化 5">
              <a:extLst>
                <a:ext uri="{FF2B5EF4-FFF2-40B4-BE49-F238E27FC236}">
                  <a16:creationId xmlns:a16="http://schemas.microsoft.com/office/drawing/2014/main" id="{139E3B7D-D05E-93E5-2521-22F95CEA788C}"/>
                </a:ext>
              </a:extLst>
            </p:cNvPr>
            <p:cNvGrpSpPr/>
            <p:nvPr/>
          </p:nvGrpSpPr>
          <p:grpSpPr>
            <a:xfrm>
              <a:off x="979686" y="1718350"/>
              <a:ext cx="1957731" cy="1082095"/>
              <a:chOff x="431756" y="1910540"/>
              <a:chExt cx="1661793" cy="918521"/>
            </a:xfrm>
          </p:grpSpPr>
          <p:grpSp>
            <p:nvGrpSpPr>
              <p:cNvPr id="8" name="グループ化 7">
                <a:extLst>
                  <a:ext uri="{FF2B5EF4-FFF2-40B4-BE49-F238E27FC236}">
                    <a16:creationId xmlns:a16="http://schemas.microsoft.com/office/drawing/2014/main" id="{ACF30A10-4423-DF71-65AD-376919E385F9}"/>
                  </a:ext>
                </a:extLst>
              </p:cNvPr>
              <p:cNvGrpSpPr>
                <a:grpSpLocks noChangeAspect="1"/>
              </p:cNvGrpSpPr>
              <p:nvPr/>
            </p:nvGrpSpPr>
            <p:grpSpPr>
              <a:xfrm>
                <a:off x="989926" y="2235061"/>
                <a:ext cx="1084817" cy="594000"/>
                <a:chOff x="-161666" y="2365305"/>
                <a:chExt cx="7062362" cy="3867053"/>
              </a:xfrm>
            </p:grpSpPr>
            <p:grpSp>
              <p:nvGrpSpPr>
                <p:cNvPr id="205" name="グループ化 204">
                  <a:extLst>
                    <a:ext uri="{FF2B5EF4-FFF2-40B4-BE49-F238E27FC236}">
                      <a16:creationId xmlns:a16="http://schemas.microsoft.com/office/drawing/2014/main" id="{41494B5F-4F62-32BC-CF5B-1084A69FDD52}"/>
                    </a:ext>
                  </a:extLst>
                </p:cNvPr>
                <p:cNvGrpSpPr/>
                <p:nvPr/>
              </p:nvGrpSpPr>
              <p:grpSpPr>
                <a:xfrm>
                  <a:off x="-161666" y="2365305"/>
                  <a:ext cx="6600987" cy="3867053"/>
                  <a:chOff x="-161666" y="2365305"/>
                  <a:chExt cx="6600987" cy="3867053"/>
                </a:xfrm>
              </p:grpSpPr>
              <p:grpSp>
                <p:nvGrpSpPr>
                  <p:cNvPr id="239" name="グループ化 238">
                    <a:extLst>
                      <a:ext uri="{FF2B5EF4-FFF2-40B4-BE49-F238E27FC236}">
                        <a16:creationId xmlns:a16="http://schemas.microsoft.com/office/drawing/2014/main" id="{122F7585-A115-5F3B-053F-53CEAB0F98E4}"/>
                      </a:ext>
                    </a:extLst>
                  </p:cNvPr>
                  <p:cNvGrpSpPr/>
                  <p:nvPr/>
                </p:nvGrpSpPr>
                <p:grpSpPr>
                  <a:xfrm>
                    <a:off x="-161666" y="2365305"/>
                    <a:ext cx="6600987" cy="3867053"/>
                    <a:chOff x="-161666" y="2365305"/>
                    <a:chExt cx="6600987" cy="3867053"/>
                  </a:xfrm>
                </p:grpSpPr>
                <p:sp>
                  <p:nvSpPr>
                    <p:cNvPr id="273" name="フリーフォーム 362">
                      <a:extLst>
                        <a:ext uri="{FF2B5EF4-FFF2-40B4-BE49-F238E27FC236}">
                          <a16:creationId xmlns:a16="http://schemas.microsoft.com/office/drawing/2014/main" id="{7773C4ED-9D1B-8E79-2152-255322EC5100}"/>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4" name="フリーフォーム 363">
                      <a:extLst>
                        <a:ext uri="{FF2B5EF4-FFF2-40B4-BE49-F238E27FC236}">
                          <a16:creationId xmlns:a16="http://schemas.microsoft.com/office/drawing/2014/main" id="{097DFEA8-7455-F137-077A-A2A6A2DD23D9}"/>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5" name="フリーフォーム 364">
                      <a:extLst>
                        <a:ext uri="{FF2B5EF4-FFF2-40B4-BE49-F238E27FC236}">
                          <a16:creationId xmlns:a16="http://schemas.microsoft.com/office/drawing/2014/main" id="{07A3DC7D-7BD4-68FC-94A7-C69503596963}"/>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6" name="フリーフォーム 365">
                      <a:extLst>
                        <a:ext uri="{FF2B5EF4-FFF2-40B4-BE49-F238E27FC236}">
                          <a16:creationId xmlns:a16="http://schemas.microsoft.com/office/drawing/2014/main" id="{8667A22D-E300-D0CE-5A76-E05E233FA6C9}"/>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7" name="正方形/長方形 276">
                      <a:extLst>
                        <a:ext uri="{FF2B5EF4-FFF2-40B4-BE49-F238E27FC236}">
                          <a16:creationId xmlns:a16="http://schemas.microsoft.com/office/drawing/2014/main" id="{7F3275A8-F501-60A8-CADF-86501FDF6758}"/>
                        </a:ext>
                      </a:extLst>
                    </p:cNvPr>
                    <p:cNvSpPr/>
                    <p:nvPr/>
                  </p:nvSpPr>
                  <p:spPr>
                    <a:xfrm>
                      <a:off x="634637" y="2584616"/>
                      <a:ext cx="5008381" cy="3209421"/>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40" name="グループ化 239">
                    <a:extLst>
                      <a:ext uri="{FF2B5EF4-FFF2-40B4-BE49-F238E27FC236}">
                        <a16:creationId xmlns:a16="http://schemas.microsoft.com/office/drawing/2014/main" id="{5F780CAA-D49B-A5F0-EB63-B16C9134A70B}"/>
                      </a:ext>
                    </a:extLst>
                  </p:cNvPr>
                  <p:cNvGrpSpPr/>
                  <p:nvPr/>
                </p:nvGrpSpPr>
                <p:grpSpPr>
                  <a:xfrm>
                    <a:off x="634637" y="2584616"/>
                    <a:ext cx="5008381" cy="3212526"/>
                    <a:chOff x="634637" y="2584616"/>
                    <a:chExt cx="5008381" cy="3212526"/>
                  </a:xfrm>
                </p:grpSpPr>
                <p:sp>
                  <p:nvSpPr>
                    <p:cNvPr id="241" name="正方形/長方形 240">
                      <a:extLst>
                        <a:ext uri="{FF2B5EF4-FFF2-40B4-BE49-F238E27FC236}">
                          <a16:creationId xmlns:a16="http://schemas.microsoft.com/office/drawing/2014/main" id="{BBD2A055-C73A-B151-8F6D-73AD3C1E898E}"/>
                        </a:ext>
                      </a:extLst>
                    </p:cNvPr>
                    <p:cNvSpPr/>
                    <p:nvPr/>
                  </p:nvSpPr>
                  <p:spPr>
                    <a:xfrm>
                      <a:off x="634638" y="2587721"/>
                      <a:ext cx="5008380" cy="3209421"/>
                    </a:xfrm>
                    <a:prstGeom prst="rect">
                      <a:avLst/>
                    </a:prstGeom>
                    <a:solidFill>
                      <a:sysClr val="window" lastClr="FFFFFF"/>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2" name="角丸四角形 331">
                      <a:extLst>
                        <a:ext uri="{FF2B5EF4-FFF2-40B4-BE49-F238E27FC236}">
                          <a16:creationId xmlns:a16="http://schemas.microsoft.com/office/drawing/2014/main" id="{0E21B7DB-BAC8-EFF6-FFFA-7C7F3E684090}"/>
                        </a:ext>
                      </a:extLst>
                    </p:cNvPr>
                    <p:cNvSpPr/>
                    <p:nvPr/>
                  </p:nvSpPr>
                  <p:spPr>
                    <a:xfrm>
                      <a:off x="911401" y="2879544"/>
                      <a:ext cx="1203727" cy="206140"/>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3" name="正方形/長方形 242">
                      <a:extLst>
                        <a:ext uri="{FF2B5EF4-FFF2-40B4-BE49-F238E27FC236}">
                          <a16:creationId xmlns:a16="http://schemas.microsoft.com/office/drawing/2014/main" id="{C55811FC-4FEC-5CA9-4161-96C93B1CF9D6}"/>
                        </a:ext>
                      </a:extLst>
                    </p:cNvPr>
                    <p:cNvSpPr/>
                    <p:nvPr/>
                  </p:nvSpPr>
                  <p:spPr>
                    <a:xfrm flipV="1">
                      <a:off x="906773" y="2807069"/>
                      <a:ext cx="891085"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44" name="グループ化 243">
                      <a:extLst>
                        <a:ext uri="{FF2B5EF4-FFF2-40B4-BE49-F238E27FC236}">
                          <a16:creationId xmlns:a16="http://schemas.microsoft.com/office/drawing/2014/main" id="{4A180C2B-3D4B-84B1-5295-BDC6E3EEB5FA}"/>
                        </a:ext>
                      </a:extLst>
                    </p:cNvPr>
                    <p:cNvGrpSpPr/>
                    <p:nvPr/>
                  </p:nvGrpSpPr>
                  <p:grpSpPr>
                    <a:xfrm>
                      <a:off x="5275532" y="2888046"/>
                      <a:ext cx="200695" cy="197638"/>
                      <a:chOff x="5618772" y="1633827"/>
                      <a:chExt cx="180000" cy="165940"/>
                    </a:xfrm>
                    <a:solidFill>
                      <a:sysClr val="window" lastClr="FFFFFF">
                        <a:lumMod val="85000"/>
                      </a:sysClr>
                    </a:solidFill>
                  </p:grpSpPr>
                  <p:sp>
                    <p:nvSpPr>
                      <p:cNvPr id="270" name="正方形/長方形 269">
                        <a:extLst>
                          <a:ext uri="{FF2B5EF4-FFF2-40B4-BE49-F238E27FC236}">
                            <a16:creationId xmlns:a16="http://schemas.microsoft.com/office/drawing/2014/main" id="{D01E4847-51C0-1E44-A4AB-0FA53EA5950D}"/>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1" name="正方形/長方形 270">
                        <a:extLst>
                          <a:ext uri="{FF2B5EF4-FFF2-40B4-BE49-F238E27FC236}">
                            <a16:creationId xmlns:a16="http://schemas.microsoft.com/office/drawing/2014/main" id="{4D47C8C1-4F9B-9E36-55AB-626012CB20A2}"/>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2" name="正方形/長方形 271">
                        <a:extLst>
                          <a:ext uri="{FF2B5EF4-FFF2-40B4-BE49-F238E27FC236}">
                            <a16:creationId xmlns:a16="http://schemas.microsoft.com/office/drawing/2014/main" id="{DE022CBE-E875-8119-9117-7925A0E06138}"/>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45" name="正方形/長方形 244">
                      <a:extLst>
                        <a:ext uri="{FF2B5EF4-FFF2-40B4-BE49-F238E27FC236}">
                          <a16:creationId xmlns:a16="http://schemas.microsoft.com/office/drawing/2014/main" id="{0B2A0632-4C14-4E2F-552C-4FFEE09797F7}"/>
                        </a:ext>
                      </a:extLst>
                    </p:cNvPr>
                    <p:cNvSpPr/>
                    <p:nvPr/>
                  </p:nvSpPr>
                  <p:spPr>
                    <a:xfrm>
                      <a:off x="634638" y="3163412"/>
                      <a:ext cx="5008380" cy="2242788"/>
                    </a:xfrm>
                    <a:prstGeom prst="rect">
                      <a:avLst/>
                    </a:prstGeom>
                    <a:solidFill>
                      <a:sysClr val="window" lastClr="FFFFFF"/>
                    </a:solidFill>
                    <a:ln w="6350" cap="flat" cmpd="sng" algn="ctr">
                      <a:solidFill>
                        <a:sysClr val="window" lastClr="FFFFFF">
                          <a:lumMod val="85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46" name="グループ化 245">
                      <a:extLst>
                        <a:ext uri="{FF2B5EF4-FFF2-40B4-BE49-F238E27FC236}">
                          <a16:creationId xmlns:a16="http://schemas.microsoft.com/office/drawing/2014/main" id="{1D9633BA-031D-662A-79C1-73F21D6C5165}"/>
                        </a:ext>
                      </a:extLst>
                    </p:cNvPr>
                    <p:cNvGrpSpPr/>
                    <p:nvPr/>
                  </p:nvGrpSpPr>
                  <p:grpSpPr>
                    <a:xfrm>
                      <a:off x="3216837" y="3044510"/>
                      <a:ext cx="1791663" cy="41174"/>
                      <a:chOff x="3216837" y="3044510"/>
                      <a:chExt cx="1791663" cy="41174"/>
                    </a:xfrm>
                  </p:grpSpPr>
                  <p:sp>
                    <p:nvSpPr>
                      <p:cNvPr id="266" name="正方形/長方形 265">
                        <a:extLst>
                          <a:ext uri="{FF2B5EF4-FFF2-40B4-BE49-F238E27FC236}">
                            <a16:creationId xmlns:a16="http://schemas.microsoft.com/office/drawing/2014/main" id="{1A8874B9-BCBD-A8F4-E667-B251C42B6B94}"/>
                          </a:ext>
                        </a:extLst>
                      </p:cNvPr>
                      <p:cNvSpPr/>
                      <p:nvPr/>
                    </p:nvSpPr>
                    <p:spPr>
                      <a:xfrm>
                        <a:off x="3682058"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7" name="正方形/長方形 266">
                        <a:extLst>
                          <a:ext uri="{FF2B5EF4-FFF2-40B4-BE49-F238E27FC236}">
                            <a16:creationId xmlns:a16="http://schemas.microsoft.com/office/drawing/2014/main" id="{0E495E3E-DB3C-2886-AD8C-32B7B08B9389}"/>
                          </a:ext>
                        </a:extLst>
                      </p:cNvPr>
                      <p:cNvSpPr/>
                      <p:nvPr/>
                    </p:nvSpPr>
                    <p:spPr>
                      <a:xfrm>
                        <a:off x="4147279"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8" name="正方形/長方形 267">
                        <a:extLst>
                          <a:ext uri="{FF2B5EF4-FFF2-40B4-BE49-F238E27FC236}">
                            <a16:creationId xmlns:a16="http://schemas.microsoft.com/office/drawing/2014/main" id="{97161817-8B80-C211-9D6A-1912CEA5403B}"/>
                          </a:ext>
                        </a:extLst>
                      </p:cNvPr>
                      <p:cNvSpPr/>
                      <p:nvPr/>
                    </p:nvSpPr>
                    <p:spPr>
                      <a:xfrm>
                        <a:off x="4612500"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9" name="正方形/長方形 268">
                        <a:extLst>
                          <a:ext uri="{FF2B5EF4-FFF2-40B4-BE49-F238E27FC236}">
                            <a16:creationId xmlns:a16="http://schemas.microsoft.com/office/drawing/2014/main" id="{D28FE71D-54F5-283E-C52D-3EB946327C0E}"/>
                          </a:ext>
                        </a:extLst>
                      </p:cNvPr>
                      <p:cNvSpPr/>
                      <p:nvPr/>
                    </p:nvSpPr>
                    <p:spPr>
                      <a:xfrm>
                        <a:off x="3216837"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47" name="正方形/長方形 246">
                      <a:extLst>
                        <a:ext uri="{FF2B5EF4-FFF2-40B4-BE49-F238E27FC236}">
                          <a16:creationId xmlns:a16="http://schemas.microsoft.com/office/drawing/2014/main" id="{3D994918-2878-CAFF-73CF-B452A8E62314}"/>
                        </a:ext>
                      </a:extLst>
                    </p:cNvPr>
                    <p:cNvSpPr/>
                    <p:nvPr/>
                  </p:nvSpPr>
                  <p:spPr>
                    <a:xfrm>
                      <a:off x="907230" y="5496621"/>
                      <a:ext cx="3705270" cy="7989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8" name="正方形/長方形 247">
                      <a:extLst>
                        <a:ext uri="{FF2B5EF4-FFF2-40B4-BE49-F238E27FC236}">
                          <a16:creationId xmlns:a16="http://schemas.microsoft.com/office/drawing/2014/main" id="{A82B9420-D4B5-A57E-5D14-9B88C361B2BA}"/>
                        </a:ext>
                      </a:extLst>
                    </p:cNvPr>
                    <p:cNvSpPr/>
                    <p:nvPr/>
                  </p:nvSpPr>
                  <p:spPr>
                    <a:xfrm>
                      <a:off x="907222" y="5618318"/>
                      <a:ext cx="2847338" cy="7989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9" name="正方形/長方形 248">
                      <a:extLst>
                        <a:ext uri="{FF2B5EF4-FFF2-40B4-BE49-F238E27FC236}">
                          <a16:creationId xmlns:a16="http://schemas.microsoft.com/office/drawing/2014/main" id="{759DC851-07F2-8DDD-A191-5A4D7FF20E36}"/>
                        </a:ext>
                      </a:extLst>
                    </p:cNvPr>
                    <p:cNvSpPr/>
                    <p:nvPr/>
                  </p:nvSpPr>
                  <p:spPr>
                    <a:xfrm>
                      <a:off x="634637" y="2584616"/>
                      <a:ext cx="5008381" cy="3209421"/>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50" name="グループ化 249">
                      <a:extLst>
                        <a:ext uri="{FF2B5EF4-FFF2-40B4-BE49-F238E27FC236}">
                          <a16:creationId xmlns:a16="http://schemas.microsoft.com/office/drawing/2014/main" id="{422D0320-0FBE-0F0E-DEB8-E15422E61BB2}"/>
                        </a:ext>
                      </a:extLst>
                    </p:cNvPr>
                    <p:cNvGrpSpPr/>
                    <p:nvPr/>
                  </p:nvGrpSpPr>
                  <p:grpSpPr>
                    <a:xfrm>
                      <a:off x="2679551" y="5250138"/>
                      <a:ext cx="918554" cy="79582"/>
                      <a:chOff x="2512794" y="5250138"/>
                      <a:chExt cx="918554" cy="79582"/>
                    </a:xfrm>
                  </p:grpSpPr>
                  <p:sp>
                    <p:nvSpPr>
                      <p:cNvPr id="258" name="円/楕円 347">
                        <a:extLst>
                          <a:ext uri="{FF2B5EF4-FFF2-40B4-BE49-F238E27FC236}">
                            <a16:creationId xmlns:a16="http://schemas.microsoft.com/office/drawing/2014/main" id="{383F247D-69BA-2CD6-7CBF-D9B96F50C11E}"/>
                          </a:ext>
                        </a:extLst>
                      </p:cNvPr>
                      <p:cNvSpPr>
                        <a:spLocks noChangeAspect="1"/>
                      </p:cNvSpPr>
                      <p:nvPr/>
                    </p:nvSpPr>
                    <p:spPr>
                      <a:xfrm>
                        <a:off x="2616146"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59" name="円/楕円 348">
                        <a:extLst>
                          <a:ext uri="{FF2B5EF4-FFF2-40B4-BE49-F238E27FC236}">
                            <a16:creationId xmlns:a16="http://schemas.microsoft.com/office/drawing/2014/main" id="{16116BDE-4CB6-3899-9788-D544182DD287}"/>
                          </a:ext>
                        </a:extLst>
                      </p:cNvPr>
                      <p:cNvSpPr>
                        <a:spLocks noChangeAspect="1"/>
                      </p:cNvSpPr>
                      <p:nvPr/>
                    </p:nvSpPr>
                    <p:spPr>
                      <a:xfrm>
                        <a:off x="2742599"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0" name="円/楕円 349">
                        <a:extLst>
                          <a:ext uri="{FF2B5EF4-FFF2-40B4-BE49-F238E27FC236}">
                            <a16:creationId xmlns:a16="http://schemas.microsoft.com/office/drawing/2014/main" id="{6B95F463-C39D-5D76-9755-4022C6018E70}"/>
                          </a:ext>
                        </a:extLst>
                      </p:cNvPr>
                      <p:cNvSpPr>
                        <a:spLocks noChangeAspect="1"/>
                      </p:cNvSpPr>
                      <p:nvPr/>
                    </p:nvSpPr>
                    <p:spPr>
                      <a:xfrm>
                        <a:off x="2869052"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1" name="円/楕円 350">
                        <a:extLst>
                          <a:ext uri="{FF2B5EF4-FFF2-40B4-BE49-F238E27FC236}">
                            <a16:creationId xmlns:a16="http://schemas.microsoft.com/office/drawing/2014/main" id="{5374B5B8-EDED-56BD-BA19-DA95AA48E173}"/>
                          </a:ext>
                        </a:extLst>
                      </p:cNvPr>
                      <p:cNvSpPr>
                        <a:spLocks noChangeAspect="1"/>
                      </p:cNvSpPr>
                      <p:nvPr/>
                    </p:nvSpPr>
                    <p:spPr>
                      <a:xfrm>
                        <a:off x="2995505"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2" name="円/楕円 351">
                        <a:extLst>
                          <a:ext uri="{FF2B5EF4-FFF2-40B4-BE49-F238E27FC236}">
                            <a16:creationId xmlns:a16="http://schemas.microsoft.com/office/drawing/2014/main" id="{39DCC475-8663-25FB-F68E-7C12BD447036}"/>
                          </a:ext>
                        </a:extLst>
                      </p:cNvPr>
                      <p:cNvSpPr>
                        <a:spLocks noChangeAspect="1"/>
                      </p:cNvSpPr>
                      <p:nvPr/>
                    </p:nvSpPr>
                    <p:spPr>
                      <a:xfrm>
                        <a:off x="3121958"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3" name="円/楕円 352">
                        <a:extLst>
                          <a:ext uri="{FF2B5EF4-FFF2-40B4-BE49-F238E27FC236}">
                            <a16:creationId xmlns:a16="http://schemas.microsoft.com/office/drawing/2014/main" id="{C6E68911-1E4E-2B10-07CD-D5517DAE60A4}"/>
                          </a:ext>
                        </a:extLst>
                      </p:cNvPr>
                      <p:cNvSpPr>
                        <a:spLocks noChangeAspect="1"/>
                      </p:cNvSpPr>
                      <p:nvPr/>
                    </p:nvSpPr>
                    <p:spPr>
                      <a:xfrm>
                        <a:off x="3248411"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4" name="フリーフォーム 353">
                        <a:extLst>
                          <a:ext uri="{FF2B5EF4-FFF2-40B4-BE49-F238E27FC236}">
                            <a16:creationId xmlns:a16="http://schemas.microsoft.com/office/drawing/2014/main" id="{E6BD56EA-3D61-7704-3AF5-9F872BE36C8B}"/>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5" name="フリーフォーム 354">
                        <a:extLst>
                          <a:ext uri="{FF2B5EF4-FFF2-40B4-BE49-F238E27FC236}">
                            <a16:creationId xmlns:a16="http://schemas.microsoft.com/office/drawing/2014/main" id="{67C83C0B-3795-CB9C-D0C9-226F20445E6F}"/>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51" name="グループ化 250">
                      <a:extLst>
                        <a:ext uri="{FF2B5EF4-FFF2-40B4-BE49-F238E27FC236}">
                          <a16:creationId xmlns:a16="http://schemas.microsoft.com/office/drawing/2014/main" id="{39ECECF2-3232-69CC-A1B3-151DDD5F9F32}"/>
                        </a:ext>
                      </a:extLst>
                    </p:cNvPr>
                    <p:cNvGrpSpPr/>
                    <p:nvPr/>
                  </p:nvGrpSpPr>
                  <p:grpSpPr>
                    <a:xfrm>
                      <a:off x="1268669" y="3476758"/>
                      <a:ext cx="3740318" cy="1616096"/>
                      <a:chOff x="1192009" y="3418939"/>
                      <a:chExt cx="3740318" cy="1616096"/>
                    </a:xfrm>
                  </p:grpSpPr>
                  <p:grpSp>
                    <p:nvGrpSpPr>
                      <p:cNvPr id="252" name="グループ化 251">
                        <a:extLst>
                          <a:ext uri="{FF2B5EF4-FFF2-40B4-BE49-F238E27FC236}">
                            <a16:creationId xmlns:a16="http://schemas.microsoft.com/office/drawing/2014/main" id="{CA6F7A3B-0C97-A7DC-AF3E-D7590B57BF0F}"/>
                          </a:ext>
                        </a:extLst>
                      </p:cNvPr>
                      <p:cNvGrpSpPr/>
                      <p:nvPr/>
                    </p:nvGrpSpPr>
                    <p:grpSpPr>
                      <a:xfrm>
                        <a:off x="1192009" y="3418939"/>
                        <a:ext cx="979386" cy="927618"/>
                        <a:chOff x="1075829" y="3395202"/>
                        <a:chExt cx="979386" cy="927618"/>
                      </a:xfrm>
                    </p:grpSpPr>
                    <p:cxnSp>
                      <p:nvCxnSpPr>
                        <p:cNvPr id="256" name="直線コネクタ 255">
                          <a:extLst>
                            <a:ext uri="{FF2B5EF4-FFF2-40B4-BE49-F238E27FC236}">
                              <a16:creationId xmlns:a16="http://schemas.microsoft.com/office/drawing/2014/main" id="{5DF253FA-438D-3397-D359-B2BD57B8F651}"/>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57" name="直線コネクタ 256">
                          <a:extLst>
                            <a:ext uri="{FF2B5EF4-FFF2-40B4-BE49-F238E27FC236}">
                              <a16:creationId xmlns:a16="http://schemas.microsoft.com/office/drawing/2014/main" id="{8934C31B-0473-7A7E-7EB7-62436FA845B6}"/>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nvGrpSpPr>
                      <p:cNvPr id="253" name="グループ化 252">
                        <a:extLst>
                          <a:ext uri="{FF2B5EF4-FFF2-40B4-BE49-F238E27FC236}">
                            <a16:creationId xmlns:a16="http://schemas.microsoft.com/office/drawing/2014/main" id="{1EFE07BE-5444-7B0E-35FE-8C54D4739436}"/>
                          </a:ext>
                        </a:extLst>
                      </p:cNvPr>
                      <p:cNvGrpSpPr/>
                      <p:nvPr/>
                    </p:nvGrpSpPr>
                    <p:grpSpPr>
                      <a:xfrm flipH="1" flipV="1">
                        <a:off x="3952941" y="4107417"/>
                        <a:ext cx="979386" cy="927618"/>
                        <a:chOff x="1075829" y="3395202"/>
                        <a:chExt cx="979386" cy="927618"/>
                      </a:xfrm>
                    </p:grpSpPr>
                    <p:cxnSp>
                      <p:nvCxnSpPr>
                        <p:cNvPr id="254" name="直線コネクタ 253">
                          <a:extLst>
                            <a:ext uri="{FF2B5EF4-FFF2-40B4-BE49-F238E27FC236}">
                              <a16:creationId xmlns:a16="http://schemas.microsoft.com/office/drawing/2014/main" id="{A32A2ABB-83C1-4ED0-B115-21E971BA4C9C}"/>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55" name="直線コネクタ 254">
                          <a:extLst>
                            <a:ext uri="{FF2B5EF4-FFF2-40B4-BE49-F238E27FC236}">
                              <a16:creationId xmlns:a16="http://schemas.microsoft.com/office/drawing/2014/main" id="{28FB0F51-1AE7-130B-7CB4-C5A5318802F0}"/>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grpSp>
            </p:grpSp>
            <p:grpSp>
              <p:nvGrpSpPr>
                <p:cNvPr id="206" name="グループ化 205">
                  <a:extLst>
                    <a:ext uri="{FF2B5EF4-FFF2-40B4-BE49-F238E27FC236}">
                      <a16:creationId xmlns:a16="http://schemas.microsoft.com/office/drawing/2014/main" id="{4718A9FD-C72E-F33F-ADB8-07759E1839EB}"/>
                    </a:ext>
                  </a:extLst>
                </p:cNvPr>
                <p:cNvGrpSpPr/>
                <p:nvPr/>
              </p:nvGrpSpPr>
              <p:grpSpPr>
                <a:xfrm>
                  <a:off x="5424432" y="3305078"/>
                  <a:ext cx="1476264" cy="2927280"/>
                  <a:chOff x="5424432" y="3305078"/>
                  <a:chExt cx="1476264" cy="2927280"/>
                </a:xfrm>
              </p:grpSpPr>
              <p:sp>
                <p:nvSpPr>
                  <p:cNvPr id="207" name="角丸四角形 296">
                    <a:extLst>
                      <a:ext uri="{FF2B5EF4-FFF2-40B4-BE49-F238E27FC236}">
                        <a16:creationId xmlns:a16="http://schemas.microsoft.com/office/drawing/2014/main" id="{38B6CF4A-722D-5D91-30FC-05644A1B40C6}"/>
                      </a:ext>
                    </a:extLst>
                  </p:cNvPr>
                  <p:cNvSpPr/>
                  <p:nvPr/>
                </p:nvSpPr>
                <p:spPr>
                  <a:xfrm>
                    <a:off x="5476227" y="3395202"/>
                    <a:ext cx="1372677" cy="2747030"/>
                  </a:xfrm>
                  <a:prstGeom prst="roundRect">
                    <a:avLst>
                      <a:gd name="adj" fmla="val 7576"/>
                    </a:avLst>
                  </a:prstGeom>
                  <a:solidFill>
                    <a:sysClr val="window" lastClr="FFFFFF"/>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08" name="グループ化 207">
                    <a:extLst>
                      <a:ext uri="{FF2B5EF4-FFF2-40B4-BE49-F238E27FC236}">
                        <a16:creationId xmlns:a16="http://schemas.microsoft.com/office/drawing/2014/main" id="{2CED80E2-EF74-BD78-B4C7-50FB12D0CFC0}"/>
                      </a:ext>
                    </a:extLst>
                  </p:cNvPr>
                  <p:cNvGrpSpPr/>
                  <p:nvPr/>
                </p:nvGrpSpPr>
                <p:grpSpPr>
                  <a:xfrm>
                    <a:off x="5583361" y="3609349"/>
                    <a:ext cx="1165074" cy="2417177"/>
                    <a:chOff x="5583361" y="3521550"/>
                    <a:chExt cx="1165074" cy="2417177"/>
                  </a:xfrm>
                </p:grpSpPr>
                <p:sp>
                  <p:nvSpPr>
                    <p:cNvPr id="210" name="フリーフォーム 299">
                      <a:extLst>
                        <a:ext uri="{FF2B5EF4-FFF2-40B4-BE49-F238E27FC236}">
                          <a16:creationId xmlns:a16="http://schemas.microsoft.com/office/drawing/2014/main" id="{718F9B3C-CF28-F00C-6309-9CE899C7040C}"/>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11" name="グループ化 210">
                      <a:extLst>
                        <a:ext uri="{FF2B5EF4-FFF2-40B4-BE49-F238E27FC236}">
                          <a16:creationId xmlns:a16="http://schemas.microsoft.com/office/drawing/2014/main" id="{D35712A7-4372-C802-1DBD-B036E9BF573A}"/>
                        </a:ext>
                      </a:extLst>
                    </p:cNvPr>
                    <p:cNvGrpSpPr/>
                    <p:nvPr/>
                  </p:nvGrpSpPr>
                  <p:grpSpPr>
                    <a:xfrm>
                      <a:off x="5583361" y="5701414"/>
                      <a:ext cx="1165074" cy="237313"/>
                      <a:chOff x="725858" y="4832000"/>
                      <a:chExt cx="1440000" cy="285936"/>
                    </a:xfrm>
                    <a:solidFill>
                      <a:sysClr val="window" lastClr="FFFFFF">
                        <a:lumMod val="85000"/>
                      </a:sysClr>
                    </a:solidFill>
                  </p:grpSpPr>
                  <p:sp>
                    <p:nvSpPr>
                      <p:cNvPr id="236" name="正方形/長方形 235">
                        <a:extLst>
                          <a:ext uri="{FF2B5EF4-FFF2-40B4-BE49-F238E27FC236}">
                            <a16:creationId xmlns:a16="http://schemas.microsoft.com/office/drawing/2014/main" id="{215CDC25-36A2-C2CA-DB88-3641578B10AA}"/>
                          </a:ext>
                        </a:extLst>
                      </p:cNvPr>
                      <p:cNvSpPr/>
                      <p:nvPr/>
                    </p:nvSpPr>
                    <p:spPr>
                      <a:xfrm>
                        <a:off x="725858" y="4832000"/>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7" name="正方形/長方形 236">
                        <a:extLst>
                          <a:ext uri="{FF2B5EF4-FFF2-40B4-BE49-F238E27FC236}">
                            <a16:creationId xmlns:a16="http://schemas.microsoft.com/office/drawing/2014/main" id="{600A3835-9E90-1F03-98CA-2A014FDC07E5}"/>
                          </a:ext>
                        </a:extLst>
                      </p:cNvPr>
                      <p:cNvSpPr/>
                      <p:nvPr/>
                    </p:nvSpPr>
                    <p:spPr>
                      <a:xfrm>
                        <a:off x="725858" y="494059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8" name="正方形/長方形 237">
                        <a:extLst>
                          <a:ext uri="{FF2B5EF4-FFF2-40B4-BE49-F238E27FC236}">
                            <a16:creationId xmlns:a16="http://schemas.microsoft.com/office/drawing/2014/main" id="{9E0BFCB1-2DA7-2A29-39C6-32FD8CBAF7BF}"/>
                          </a:ext>
                        </a:extLst>
                      </p:cNvPr>
                      <p:cNvSpPr/>
                      <p:nvPr/>
                    </p:nvSpPr>
                    <p:spPr>
                      <a:xfrm>
                        <a:off x="725858" y="5049536"/>
                        <a:ext cx="936000" cy="684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12" name="角丸四角形 301">
                      <a:extLst>
                        <a:ext uri="{FF2B5EF4-FFF2-40B4-BE49-F238E27FC236}">
                          <a16:creationId xmlns:a16="http://schemas.microsoft.com/office/drawing/2014/main" id="{6B6E5691-F78B-6E3E-4DED-5B2540FE3881}"/>
                        </a:ext>
                      </a:extLst>
                    </p:cNvPr>
                    <p:cNvSpPr/>
                    <p:nvPr/>
                  </p:nvSpPr>
                  <p:spPr>
                    <a:xfrm>
                      <a:off x="5593092" y="3780029"/>
                      <a:ext cx="1137561" cy="1836569"/>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13" name="グループ化 212">
                      <a:extLst>
                        <a:ext uri="{FF2B5EF4-FFF2-40B4-BE49-F238E27FC236}">
                          <a16:creationId xmlns:a16="http://schemas.microsoft.com/office/drawing/2014/main" id="{35FDEDB1-6CC7-827F-EC4A-C22056C777CD}"/>
                        </a:ext>
                      </a:extLst>
                    </p:cNvPr>
                    <p:cNvGrpSpPr/>
                    <p:nvPr/>
                  </p:nvGrpSpPr>
                  <p:grpSpPr>
                    <a:xfrm>
                      <a:off x="5583361" y="3521550"/>
                      <a:ext cx="783250" cy="180597"/>
                      <a:chOff x="1059173" y="2959469"/>
                      <a:chExt cx="1208355" cy="278615"/>
                    </a:xfrm>
                  </p:grpSpPr>
                  <p:sp>
                    <p:nvSpPr>
                      <p:cNvPr id="234" name="角丸四角形 323">
                        <a:extLst>
                          <a:ext uri="{FF2B5EF4-FFF2-40B4-BE49-F238E27FC236}">
                            <a16:creationId xmlns:a16="http://schemas.microsoft.com/office/drawing/2014/main" id="{C8E93711-00DD-897B-649A-3B77271CFC77}"/>
                          </a:ext>
                        </a:extLst>
                      </p:cNvPr>
                      <p:cNvSpPr/>
                      <p:nvPr/>
                    </p:nvSpPr>
                    <p:spPr>
                      <a:xfrm>
                        <a:off x="1063801" y="3031944"/>
                        <a:ext cx="1203727" cy="206140"/>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5" name="正方形/長方形 234">
                        <a:extLst>
                          <a:ext uri="{FF2B5EF4-FFF2-40B4-BE49-F238E27FC236}">
                            <a16:creationId xmlns:a16="http://schemas.microsoft.com/office/drawing/2014/main" id="{739B605A-96AB-4FFA-9533-5D8AE07DCC6F}"/>
                          </a:ext>
                        </a:extLst>
                      </p:cNvPr>
                      <p:cNvSpPr/>
                      <p:nvPr/>
                    </p:nvSpPr>
                    <p:spPr>
                      <a:xfrm flipV="1">
                        <a:off x="1059173" y="2959469"/>
                        <a:ext cx="891085"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14" name="グループ化 213">
                      <a:extLst>
                        <a:ext uri="{FF2B5EF4-FFF2-40B4-BE49-F238E27FC236}">
                          <a16:creationId xmlns:a16="http://schemas.microsoft.com/office/drawing/2014/main" id="{7D65B30A-2BAA-2C1A-0A61-BC992EE7C7B2}"/>
                        </a:ext>
                      </a:extLst>
                    </p:cNvPr>
                    <p:cNvGrpSpPr/>
                    <p:nvPr/>
                  </p:nvGrpSpPr>
                  <p:grpSpPr>
                    <a:xfrm>
                      <a:off x="6583680" y="3552559"/>
                      <a:ext cx="146973" cy="144734"/>
                      <a:chOff x="5618772" y="1633827"/>
                      <a:chExt cx="180000" cy="165940"/>
                    </a:xfrm>
                    <a:solidFill>
                      <a:sysClr val="window" lastClr="FFFFFF">
                        <a:lumMod val="85000"/>
                      </a:sysClr>
                    </a:solidFill>
                  </p:grpSpPr>
                  <p:sp>
                    <p:nvSpPr>
                      <p:cNvPr id="231" name="正方形/長方形 230">
                        <a:extLst>
                          <a:ext uri="{FF2B5EF4-FFF2-40B4-BE49-F238E27FC236}">
                            <a16:creationId xmlns:a16="http://schemas.microsoft.com/office/drawing/2014/main" id="{D86F27B6-835C-8D5C-9FD0-C5C0A0366232}"/>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2" name="正方形/長方形 231">
                        <a:extLst>
                          <a:ext uri="{FF2B5EF4-FFF2-40B4-BE49-F238E27FC236}">
                            <a16:creationId xmlns:a16="http://schemas.microsoft.com/office/drawing/2014/main" id="{ECD07AD6-9DA5-4557-BD1C-63E72E37E862}"/>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3" name="正方形/長方形 232">
                        <a:extLst>
                          <a:ext uri="{FF2B5EF4-FFF2-40B4-BE49-F238E27FC236}">
                            <a16:creationId xmlns:a16="http://schemas.microsoft.com/office/drawing/2014/main" id="{20B5F224-B4D7-CF5F-107C-7AFA0FA48753}"/>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15" name="グループ化 214">
                      <a:extLst>
                        <a:ext uri="{FF2B5EF4-FFF2-40B4-BE49-F238E27FC236}">
                          <a16:creationId xmlns:a16="http://schemas.microsoft.com/office/drawing/2014/main" id="{C276CD64-48D8-B3AD-1E3F-FAF23E636A3C}"/>
                        </a:ext>
                      </a:extLst>
                    </p:cNvPr>
                    <p:cNvGrpSpPr/>
                    <p:nvPr/>
                  </p:nvGrpSpPr>
                  <p:grpSpPr>
                    <a:xfrm>
                      <a:off x="5831845" y="5480719"/>
                      <a:ext cx="660054" cy="57186"/>
                      <a:chOff x="2512794" y="5250138"/>
                      <a:chExt cx="918554" cy="79582"/>
                    </a:xfrm>
                  </p:grpSpPr>
                  <p:sp>
                    <p:nvSpPr>
                      <p:cNvPr id="223" name="円/楕円 312">
                        <a:extLst>
                          <a:ext uri="{FF2B5EF4-FFF2-40B4-BE49-F238E27FC236}">
                            <a16:creationId xmlns:a16="http://schemas.microsoft.com/office/drawing/2014/main" id="{FFC69D03-D93D-00E5-9C7E-0FBC60494472}"/>
                          </a:ext>
                        </a:extLst>
                      </p:cNvPr>
                      <p:cNvSpPr>
                        <a:spLocks noChangeAspect="1"/>
                      </p:cNvSpPr>
                      <p:nvPr/>
                    </p:nvSpPr>
                    <p:spPr>
                      <a:xfrm>
                        <a:off x="2616146"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4" name="円/楕円 313">
                        <a:extLst>
                          <a:ext uri="{FF2B5EF4-FFF2-40B4-BE49-F238E27FC236}">
                            <a16:creationId xmlns:a16="http://schemas.microsoft.com/office/drawing/2014/main" id="{65958322-D301-216D-4620-C6DCBEFEBDCE}"/>
                          </a:ext>
                        </a:extLst>
                      </p:cNvPr>
                      <p:cNvSpPr>
                        <a:spLocks noChangeAspect="1"/>
                      </p:cNvSpPr>
                      <p:nvPr/>
                    </p:nvSpPr>
                    <p:spPr>
                      <a:xfrm>
                        <a:off x="2742599"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5" name="円/楕円 314">
                        <a:extLst>
                          <a:ext uri="{FF2B5EF4-FFF2-40B4-BE49-F238E27FC236}">
                            <a16:creationId xmlns:a16="http://schemas.microsoft.com/office/drawing/2014/main" id="{AA0735BD-1DB0-E4D4-A6A6-1D1E3FB3A133}"/>
                          </a:ext>
                        </a:extLst>
                      </p:cNvPr>
                      <p:cNvSpPr>
                        <a:spLocks noChangeAspect="1"/>
                      </p:cNvSpPr>
                      <p:nvPr/>
                    </p:nvSpPr>
                    <p:spPr>
                      <a:xfrm>
                        <a:off x="2869052"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6" name="円/楕円 315">
                        <a:extLst>
                          <a:ext uri="{FF2B5EF4-FFF2-40B4-BE49-F238E27FC236}">
                            <a16:creationId xmlns:a16="http://schemas.microsoft.com/office/drawing/2014/main" id="{C8F9BD3D-5CEB-2464-F658-907970D48A52}"/>
                          </a:ext>
                        </a:extLst>
                      </p:cNvPr>
                      <p:cNvSpPr>
                        <a:spLocks noChangeAspect="1"/>
                      </p:cNvSpPr>
                      <p:nvPr/>
                    </p:nvSpPr>
                    <p:spPr>
                      <a:xfrm>
                        <a:off x="2995505"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7" name="円/楕円 316">
                        <a:extLst>
                          <a:ext uri="{FF2B5EF4-FFF2-40B4-BE49-F238E27FC236}">
                            <a16:creationId xmlns:a16="http://schemas.microsoft.com/office/drawing/2014/main" id="{BC2BA693-33CB-92C5-B085-CB79AC4007D2}"/>
                          </a:ext>
                        </a:extLst>
                      </p:cNvPr>
                      <p:cNvSpPr>
                        <a:spLocks noChangeAspect="1"/>
                      </p:cNvSpPr>
                      <p:nvPr/>
                    </p:nvSpPr>
                    <p:spPr>
                      <a:xfrm>
                        <a:off x="3121958"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8" name="円/楕円 317">
                        <a:extLst>
                          <a:ext uri="{FF2B5EF4-FFF2-40B4-BE49-F238E27FC236}">
                            <a16:creationId xmlns:a16="http://schemas.microsoft.com/office/drawing/2014/main" id="{D533DECA-9DEC-677F-1579-304AA6006EF2}"/>
                          </a:ext>
                        </a:extLst>
                      </p:cNvPr>
                      <p:cNvSpPr>
                        <a:spLocks noChangeAspect="1"/>
                      </p:cNvSpPr>
                      <p:nvPr/>
                    </p:nvSpPr>
                    <p:spPr>
                      <a:xfrm>
                        <a:off x="3248411"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9" name="フリーフォーム 318">
                        <a:extLst>
                          <a:ext uri="{FF2B5EF4-FFF2-40B4-BE49-F238E27FC236}">
                            <a16:creationId xmlns:a16="http://schemas.microsoft.com/office/drawing/2014/main" id="{4044C1F8-2ADF-CBD8-DCAD-0F73C8A79F0C}"/>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0" name="フリーフォーム 319">
                        <a:extLst>
                          <a:ext uri="{FF2B5EF4-FFF2-40B4-BE49-F238E27FC236}">
                            <a16:creationId xmlns:a16="http://schemas.microsoft.com/office/drawing/2014/main" id="{B5086951-6CB7-C529-E532-C1398B7EB003}"/>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16" name="グループ化 215">
                      <a:extLst>
                        <a:ext uri="{FF2B5EF4-FFF2-40B4-BE49-F238E27FC236}">
                          <a16:creationId xmlns:a16="http://schemas.microsoft.com/office/drawing/2014/main" id="{321C7E17-765B-D1D6-5BB5-23C8D0C016BF}"/>
                        </a:ext>
                      </a:extLst>
                    </p:cNvPr>
                    <p:cNvGrpSpPr/>
                    <p:nvPr/>
                  </p:nvGrpSpPr>
                  <p:grpSpPr>
                    <a:xfrm>
                      <a:off x="5677991" y="3977781"/>
                      <a:ext cx="967762" cy="1310419"/>
                      <a:chOff x="5676967" y="3977781"/>
                      <a:chExt cx="967762" cy="1310419"/>
                    </a:xfrm>
                  </p:grpSpPr>
                  <p:grpSp>
                    <p:nvGrpSpPr>
                      <p:cNvPr id="217" name="グループ化 216">
                        <a:extLst>
                          <a:ext uri="{FF2B5EF4-FFF2-40B4-BE49-F238E27FC236}">
                            <a16:creationId xmlns:a16="http://schemas.microsoft.com/office/drawing/2014/main" id="{6ECDDA00-4B4D-F28A-74DF-3BDAF85E3326}"/>
                          </a:ext>
                        </a:extLst>
                      </p:cNvPr>
                      <p:cNvGrpSpPr/>
                      <p:nvPr/>
                    </p:nvGrpSpPr>
                    <p:grpSpPr>
                      <a:xfrm>
                        <a:off x="5676967" y="3977781"/>
                        <a:ext cx="640022" cy="606192"/>
                        <a:chOff x="1075829" y="3395202"/>
                        <a:chExt cx="979386" cy="927618"/>
                      </a:xfrm>
                    </p:grpSpPr>
                    <p:cxnSp>
                      <p:nvCxnSpPr>
                        <p:cNvPr id="221" name="直線コネクタ 220">
                          <a:extLst>
                            <a:ext uri="{FF2B5EF4-FFF2-40B4-BE49-F238E27FC236}">
                              <a16:creationId xmlns:a16="http://schemas.microsoft.com/office/drawing/2014/main" id="{C1A02AEB-E1E1-8F41-CC78-D8183186F76E}"/>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22" name="直線コネクタ 221">
                          <a:extLst>
                            <a:ext uri="{FF2B5EF4-FFF2-40B4-BE49-F238E27FC236}">
                              <a16:creationId xmlns:a16="http://schemas.microsoft.com/office/drawing/2014/main" id="{C2A4CFC5-A263-D80F-85E6-D1F307E5D7D7}"/>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nvGrpSpPr>
                      <p:cNvPr id="218" name="グループ化 217">
                        <a:extLst>
                          <a:ext uri="{FF2B5EF4-FFF2-40B4-BE49-F238E27FC236}">
                            <a16:creationId xmlns:a16="http://schemas.microsoft.com/office/drawing/2014/main" id="{8724631B-0C36-453C-76CA-44CED89EF310}"/>
                          </a:ext>
                        </a:extLst>
                      </p:cNvPr>
                      <p:cNvGrpSpPr/>
                      <p:nvPr/>
                    </p:nvGrpSpPr>
                    <p:grpSpPr>
                      <a:xfrm flipH="1" flipV="1">
                        <a:off x="6004707" y="4682008"/>
                        <a:ext cx="640022" cy="606192"/>
                        <a:chOff x="1075829" y="3395202"/>
                        <a:chExt cx="979386" cy="927618"/>
                      </a:xfrm>
                    </p:grpSpPr>
                    <p:cxnSp>
                      <p:nvCxnSpPr>
                        <p:cNvPr id="219" name="直線コネクタ 218">
                          <a:extLst>
                            <a:ext uri="{FF2B5EF4-FFF2-40B4-BE49-F238E27FC236}">
                              <a16:creationId xmlns:a16="http://schemas.microsoft.com/office/drawing/2014/main" id="{F7B4A6C3-B643-9D75-B6BC-61F0533F9D0F}"/>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20" name="直線コネクタ 219">
                          <a:extLst>
                            <a:ext uri="{FF2B5EF4-FFF2-40B4-BE49-F238E27FC236}">
                              <a16:creationId xmlns:a16="http://schemas.microsoft.com/office/drawing/2014/main" id="{BBCC282D-6835-9B84-5950-D4C8E7627296}"/>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grpSp>
              <p:sp>
                <p:nvSpPr>
                  <p:cNvPr id="209" name="フリーフォーム 298">
                    <a:extLst>
                      <a:ext uri="{FF2B5EF4-FFF2-40B4-BE49-F238E27FC236}">
                        <a16:creationId xmlns:a16="http://schemas.microsoft.com/office/drawing/2014/main" id="{8D6D4202-03FE-137D-A9D9-865B8CC4C81D}"/>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ysClr val="window" lastClr="FFFFFF"/>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nvGrpSpPr>
              <p:cNvPr id="9" name="グループ化 8">
                <a:extLst>
                  <a:ext uri="{FF2B5EF4-FFF2-40B4-BE49-F238E27FC236}">
                    <a16:creationId xmlns:a16="http://schemas.microsoft.com/office/drawing/2014/main" id="{EC388C73-A9B3-068D-CFED-B0B5EC697522}"/>
                  </a:ext>
                </a:extLst>
              </p:cNvPr>
              <p:cNvGrpSpPr>
                <a:grpSpLocks noChangeAspect="1"/>
              </p:cNvGrpSpPr>
              <p:nvPr/>
            </p:nvGrpSpPr>
            <p:grpSpPr>
              <a:xfrm>
                <a:off x="431756" y="1910540"/>
                <a:ext cx="1661793" cy="909928"/>
                <a:chOff x="414748" y="2365306"/>
                <a:chExt cx="1082124" cy="592526"/>
              </a:xfrm>
            </p:grpSpPr>
            <p:grpSp>
              <p:nvGrpSpPr>
                <p:cNvPr id="10" name="グループ化 9">
                  <a:extLst>
                    <a:ext uri="{FF2B5EF4-FFF2-40B4-BE49-F238E27FC236}">
                      <a16:creationId xmlns:a16="http://schemas.microsoft.com/office/drawing/2014/main" id="{61D87E32-2C60-0A63-84D0-ED607139D280}"/>
                    </a:ext>
                  </a:extLst>
                </p:cNvPr>
                <p:cNvGrpSpPr/>
                <p:nvPr/>
              </p:nvGrpSpPr>
              <p:grpSpPr>
                <a:xfrm>
                  <a:off x="414748" y="2365306"/>
                  <a:ext cx="1011431" cy="592526"/>
                  <a:chOff x="944811" y="2218073"/>
                  <a:chExt cx="5007529" cy="2859782"/>
                </a:xfrm>
              </p:grpSpPr>
              <p:sp>
                <p:nvSpPr>
                  <p:cNvPr id="165" name="フリーフォーム 711">
                    <a:extLst>
                      <a:ext uri="{FF2B5EF4-FFF2-40B4-BE49-F238E27FC236}">
                        <a16:creationId xmlns:a16="http://schemas.microsoft.com/office/drawing/2014/main" id="{92927728-19DE-0C70-E6CA-819340B61EE5}"/>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6" name="フリーフォーム 712">
                    <a:extLst>
                      <a:ext uri="{FF2B5EF4-FFF2-40B4-BE49-F238E27FC236}">
                        <a16:creationId xmlns:a16="http://schemas.microsoft.com/office/drawing/2014/main" id="{294D6DED-A587-B60E-CFDC-6E917EA6D288}"/>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7" name="フリーフォーム 713">
                    <a:extLst>
                      <a:ext uri="{FF2B5EF4-FFF2-40B4-BE49-F238E27FC236}">
                        <a16:creationId xmlns:a16="http://schemas.microsoft.com/office/drawing/2014/main" id="{90B02B38-4B16-3D4D-A6D2-6162B9DB370E}"/>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8" name="正方形/長方形 167">
                    <a:extLst>
                      <a:ext uri="{FF2B5EF4-FFF2-40B4-BE49-F238E27FC236}">
                        <a16:creationId xmlns:a16="http://schemas.microsoft.com/office/drawing/2014/main" id="{9D2B6A3E-9B91-6C31-9BFF-F15F4813B219}"/>
                      </a:ext>
                    </a:extLst>
                  </p:cNvPr>
                  <p:cNvSpPr/>
                  <p:nvPr/>
                </p:nvSpPr>
                <p:spPr>
                  <a:xfrm>
                    <a:off x="1548889" y="2380259"/>
                    <a:ext cx="3799373" cy="2373447"/>
                  </a:xfrm>
                  <a:prstGeom prst="rect">
                    <a:avLst/>
                  </a:prstGeom>
                  <a:solidFill>
                    <a:sysClr val="window" lastClr="FFFFFF">
                      <a:lumMod val="95000"/>
                    </a:sysClr>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9" name="フリーフォーム 715">
                    <a:extLst>
                      <a:ext uri="{FF2B5EF4-FFF2-40B4-BE49-F238E27FC236}">
                        <a16:creationId xmlns:a16="http://schemas.microsoft.com/office/drawing/2014/main" id="{B97DA6B1-0B7D-3090-E060-146973E91E52}"/>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0" name="円/楕円 716">
                    <a:extLst>
                      <a:ext uri="{FF2B5EF4-FFF2-40B4-BE49-F238E27FC236}">
                        <a16:creationId xmlns:a16="http://schemas.microsoft.com/office/drawing/2014/main" id="{1793DF5A-AD68-5B95-9383-298E8F859E0C}"/>
                      </a:ext>
                    </a:extLst>
                  </p:cNvPr>
                  <p:cNvSpPr/>
                  <p:nvPr/>
                </p:nvSpPr>
                <p:spPr>
                  <a:xfrm>
                    <a:off x="3427351" y="2273234"/>
                    <a:ext cx="42451" cy="42451"/>
                  </a:xfrm>
                  <a:prstGeom prst="ellipse">
                    <a:avLst/>
                  </a:pr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1" name="正方形/長方形 170">
                    <a:extLst>
                      <a:ext uri="{FF2B5EF4-FFF2-40B4-BE49-F238E27FC236}">
                        <a16:creationId xmlns:a16="http://schemas.microsoft.com/office/drawing/2014/main" id="{07F45ED1-E93B-1F0B-226E-635D9942F736}"/>
                      </a:ext>
                    </a:extLst>
                  </p:cNvPr>
                  <p:cNvSpPr/>
                  <p:nvPr/>
                </p:nvSpPr>
                <p:spPr>
                  <a:xfrm>
                    <a:off x="1939567" y="2382555"/>
                    <a:ext cx="3018018" cy="2373447"/>
                  </a:xfrm>
                  <a:prstGeom prst="rect">
                    <a:avLst/>
                  </a:prstGeom>
                  <a:solidFill>
                    <a:sysClr val="window" lastClr="FFFFFF"/>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2" name="正方形/長方形 171">
                    <a:extLst>
                      <a:ext uri="{FF2B5EF4-FFF2-40B4-BE49-F238E27FC236}">
                        <a16:creationId xmlns:a16="http://schemas.microsoft.com/office/drawing/2014/main" id="{16837773-74DB-C2B9-4EF9-4A4AF4E5906A}"/>
                      </a:ext>
                    </a:extLst>
                  </p:cNvPr>
                  <p:cNvSpPr/>
                  <p:nvPr/>
                </p:nvSpPr>
                <p:spPr>
                  <a:xfrm>
                    <a:off x="2043160" y="3588881"/>
                    <a:ext cx="2810829" cy="5908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3" name="正方形/長方形 172">
                    <a:extLst>
                      <a:ext uri="{FF2B5EF4-FFF2-40B4-BE49-F238E27FC236}">
                        <a16:creationId xmlns:a16="http://schemas.microsoft.com/office/drawing/2014/main" id="{646EACEF-A73F-5DE0-C4E6-0C1D014621EB}"/>
                      </a:ext>
                    </a:extLst>
                  </p:cNvPr>
                  <p:cNvSpPr/>
                  <p:nvPr/>
                </p:nvSpPr>
                <p:spPr>
                  <a:xfrm>
                    <a:off x="2043154" y="3678879"/>
                    <a:ext cx="2159999" cy="5908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cxnSp>
                <p:nvCxnSpPr>
                  <p:cNvPr id="174" name="直線コネクタ 173">
                    <a:extLst>
                      <a:ext uri="{FF2B5EF4-FFF2-40B4-BE49-F238E27FC236}">
                        <a16:creationId xmlns:a16="http://schemas.microsoft.com/office/drawing/2014/main" id="{9AB1DBB3-C391-2BA0-B155-4DD65AD966A6}"/>
                      </a:ext>
                    </a:extLst>
                  </p:cNvPr>
                  <p:cNvCxnSpPr>
                    <a:cxnSpLocks/>
                  </p:cNvCxnSpPr>
                  <p:nvPr/>
                </p:nvCxnSpPr>
                <p:spPr>
                  <a:xfrm>
                    <a:off x="2043161" y="2647330"/>
                    <a:ext cx="2810829" cy="0"/>
                  </a:xfrm>
                  <a:prstGeom prst="line">
                    <a:avLst/>
                  </a:prstGeom>
                  <a:noFill/>
                  <a:ln w="6350" cap="rnd" cmpd="sng" algn="ctr">
                    <a:solidFill>
                      <a:sysClr val="window" lastClr="FFFFFF">
                        <a:lumMod val="85000"/>
                      </a:sysClr>
                    </a:solidFill>
                    <a:prstDash val="solid"/>
                    <a:round/>
                  </a:ln>
                  <a:effectLst/>
                </p:spPr>
              </p:cxnSp>
              <p:grpSp>
                <p:nvGrpSpPr>
                  <p:cNvPr id="175" name="グループ化 174">
                    <a:extLst>
                      <a:ext uri="{FF2B5EF4-FFF2-40B4-BE49-F238E27FC236}">
                        <a16:creationId xmlns:a16="http://schemas.microsoft.com/office/drawing/2014/main" id="{70611F51-87F3-ED41-EB70-88793875AEF4}"/>
                      </a:ext>
                    </a:extLst>
                  </p:cNvPr>
                  <p:cNvGrpSpPr/>
                  <p:nvPr/>
                </p:nvGrpSpPr>
                <p:grpSpPr>
                  <a:xfrm>
                    <a:off x="2043161" y="2467654"/>
                    <a:ext cx="675980" cy="145536"/>
                    <a:chOff x="1042137" y="2112436"/>
                    <a:chExt cx="799200" cy="172065"/>
                  </a:xfrm>
                </p:grpSpPr>
                <p:sp>
                  <p:nvSpPr>
                    <p:cNvPr id="203" name="角丸四角形 748">
                      <a:extLst>
                        <a:ext uri="{FF2B5EF4-FFF2-40B4-BE49-F238E27FC236}">
                          <a16:creationId xmlns:a16="http://schemas.microsoft.com/office/drawing/2014/main" id="{8713F930-FB1B-6A03-EB25-26959DFD62E6}"/>
                        </a:ext>
                      </a:extLst>
                    </p:cNvPr>
                    <p:cNvSpPr/>
                    <p:nvPr/>
                  </p:nvSpPr>
                  <p:spPr>
                    <a:xfrm>
                      <a:off x="1046288" y="2112436"/>
                      <a:ext cx="790899" cy="108697"/>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4" name="正方形/長方形 203">
                      <a:extLst>
                        <a:ext uri="{FF2B5EF4-FFF2-40B4-BE49-F238E27FC236}">
                          <a16:creationId xmlns:a16="http://schemas.microsoft.com/office/drawing/2014/main" id="{F3BA1B3B-7495-EBEC-F9B7-05CBDA17AB0E}"/>
                        </a:ext>
                      </a:extLst>
                    </p:cNvPr>
                    <p:cNvSpPr/>
                    <p:nvPr/>
                  </p:nvSpPr>
                  <p:spPr>
                    <a:xfrm>
                      <a:off x="1042137" y="2248501"/>
                      <a:ext cx="799200" cy="36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176" name="グループ化 175">
                    <a:extLst>
                      <a:ext uri="{FF2B5EF4-FFF2-40B4-BE49-F238E27FC236}">
                        <a16:creationId xmlns:a16="http://schemas.microsoft.com/office/drawing/2014/main" id="{89CF48DE-45E6-A792-9A76-A92BD397027C}"/>
                      </a:ext>
                    </a:extLst>
                  </p:cNvPr>
                  <p:cNvGrpSpPr/>
                  <p:nvPr/>
                </p:nvGrpSpPr>
                <p:grpSpPr>
                  <a:xfrm>
                    <a:off x="4701743" y="2467654"/>
                    <a:ext cx="152248" cy="146158"/>
                    <a:chOff x="5618772" y="1633827"/>
                    <a:chExt cx="180000" cy="165940"/>
                  </a:xfrm>
                  <a:solidFill>
                    <a:sysClr val="window" lastClr="FFFFFF">
                      <a:lumMod val="85000"/>
                    </a:sysClr>
                  </a:solidFill>
                </p:grpSpPr>
                <p:sp>
                  <p:nvSpPr>
                    <p:cNvPr id="200" name="正方形/長方形 199">
                      <a:extLst>
                        <a:ext uri="{FF2B5EF4-FFF2-40B4-BE49-F238E27FC236}">
                          <a16:creationId xmlns:a16="http://schemas.microsoft.com/office/drawing/2014/main" id="{C7175532-87A1-8D64-7962-C2C62AE88AD7}"/>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1" name="正方形/長方形 200">
                      <a:extLst>
                        <a:ext uri="{FF2B5EF4-FFF2-40B4-BE49-F238E27FC236}">
                          <a16:creationId xmlns:a16="http://schemas.microsoft.com/office/drawing/2014/main" id="{8459FD93-F8B2-7666-AF70-C120A3E73679}"/>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2" name="正方形/長方形 201">
                      <a:extLst>
                        <a:ext uri="{FF2B5EF4-FFF2-40B4-BE49-F238E27FC236}">
                          <a16:creationId xmlns:a16="http://schemas.microsoft.com/office/drawing/2014/main" id="{7FC9D045-7C42-A593-C764-D1241545659E}"/>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77" name="正方形/長方形 176">
                    <a:extLst>
                      <a:ext uri="{FF2B5EF4-FFF2-40B4-BE49-F238E27FC236}">
                        <a16:creationId xmlns:a16="http://schemas.microsoft.com/office/drawing/2014/main" id="{A03756CC-4773-5BCA-202F-93C99875EAF6}"/>
                      </a:ext>
                    </a:extLst>
                  </p:cNvPr>
                  <p:cNvSpPr/>
                  <p:nvPr/>
                </p:nvSpPr>
                <p:spPr>
                  <a:xfrm>
                    <a:off x="2043161" y="4695851"/>
                    <a:ext cx="143112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8" name="正方形/長方形 177">
                    <a:extLst>
                      <a:ext uri="{FF2B5EF4-FFF2-40B4-BE49-F238E27FC236}">
                        <a16:creationId xmlns:a16="http://schemas.microsoft.com/office/drawing/2014/main" id="{1988C58B-A7C5-8C70-1E34-306F627F0BFD}"/>
                      </a:ext>
                    </a:extLst>
                  </p:cNvPr>
                  <p:cNvSpPr/>
                  <p:nvPr/>
                </p:nvSpPr>
                <p:spPr>
                  <a:xfrm>
                    <a:off x="1548889" y="2380259"/>
                    <a:ext cx="3799373" cy="2373447"/>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9" name="正方形/長方形 178">
                    <a:extLst>
                      <a:ext uri="{FF2B5EF4-FFF2-40B4-BE49-F238E27FC236}">
                        <a16:creationId xmlns:a16="http://schemas.microsoft.com/office/drawing/2014/main" id="{4334AC28-7134-4DAF-0E82-02DEC3A3B20F}"/>
                      </a:ext>
                    </a:extLst>
                  </p:cNvPr>
                  <p:cNvSpPr/>
                  <p:nvPr/>
                </p:nvSpPr>
                <p:spPr>
                  <a:xfrm>
                    <a:off x="2043161" y="2736417"/>
                    <a:ext cx="2810830" cy="773418"/>
                  </a:xfrm>
                  <a:prstGeom prst="rect">
                    <a:avLst/>
                  </a:prstGeom>
                  <a:solidFill>
                    <a:sysClr val="window" lastClr="FFFFFF"/>
                  </a:solidFill>
                  <a:ln w="9525" cap="flat" cmpd="sng" algn="ctr">
                    <a:solidFill>
                      <a:sysClr val="window" lastClr="FFFFFF">
                        <a:lumMod val="85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grpSp>
                <p:nvGrpSpPr>
                  <p:cNvPr id="180" name="グループ化 179">
                    <a:extLst>
                      <a:ext uri="{FF2B5EF4-FFF2-40B4-BE49-F238E27FC236}">
                        <a16:creationId xmlns:a16="http://schemas.microsoft.com/office/drawing/2014/main" id="{A34D9C1A-6F63-81A4-59E1-27F325AD8E56}"/>
                      </a:ext>
                    </a:extLst>
                  </p:cNvPr>
                  <p:cNvGrpSpPr/>
                  <p:nvPr/>
                </p:nvGrpSpPr>
                <p:grpSpPr>
                  <a:xfrm>
                    <a:off x="2178930" y="3866369"/>
                    <a:ext cx="504709" cy="709171"/>
                    <a:chOff x="2442406" y="3866369"/>
                    <a:chExt cx="504709" cy="709171"/>
                  </a:xfrm>
                </p:grpSpPr>
                <p:sp>
                  <p:nvSpPr>
                    <p:cNvPr id="196" name="角丸四角形 741">
                      <a:extLst>
                        <a:ext uri="{FF2B5EF4-FFF2-40B4-BE49-F238E27FC236}">
                          <a16:creationId xmlns:a16="http://schemas.microsoft.com/office/drawing/2014/main" id="{7E866C56-5E1A-670F-2BE3-F62D06E91C1D}"/>
                        </a:ext>
                      </a:extLst>
                    </p:cNvPr>
                    <p:cNvSpPr/>
                    <p:nvPr/>
                  </p:nvSpPr>
                  <p:spPr>
                    <a:xfrm>
                      <a:off x="2446716"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197" name="グループ化 196">
                      <a:extLst>
                        <a:ext uri="{FF2B5EF4-FFF2-40B4-BE49-F238E27FC236}">
                          <a16:creationId xmlns:a16="http://schemas.microsoft.com/office/drawing/2014/main" id="{F0EE57F5-B4E2-4EC0-3CED-8D8E6FC96CAE}"/>
                        </a:ext>
                      </a:extLst>
                    </p:cNvPr>
                    <p:cNvGrpSpPr/>
                    <p:nvPr/>
                  </p:nvGrpSpPr>
                  <p:grpSpPr>
                    <a:xfrm>
                      <a:off x="2442406" y="4432876"/>
                      <a:ext cx="500399" cy="142664"/>
                      <a:chOff x="2442406" y="4488461"/>
                      <a:chExt cx="500399" cy="142664"/>
                    </a:xfrm>
                  </p:grpSpPr>
                  <p:sp>
                    <p:nvSpPr>
                      <p:cNvPr id="198" name="正方形/長方形 197">
                        <a:extLst>
                          <a:ext uri="{FF2B5EF4-FFF2-40B4-BE49-F238E27FC236}">
                            <a16:creationId xmlns:a16="http://schemas.microsoft.com/office/drawing/2014/main" id="{78C22EE6-79B3-9EE1-204D-F303C31F98D8}"/>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9" name="正方形/長方形 198">
                        <a:extLst>
                          <a:ext uri="{FF2B5EF4-FFF2-40B4-BE49-F238E27FC236}">
                            <a16:creationId xmlns:a16="http://schemas.microsoft.com/office/drawing/2014/main" id="{1E22C2B5-122E-C0E2-85BD-C2C00FE927EF}"/>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sp>
                <p:nvSpPr>
                  <p:cNvPr id="181" name="角丸四角形 727">
                    <a:extLst>
                      <a:ext uri="{FF2B5EF4-FFF2-40B4-BE49-F238E27FC236}">
                        <a16:creationId xmlns:a16="http://schemas.microsoft.com/office/drawing/2014/main" id="{5963214C-238A-11F8-B769-D157ADA09EC7}"/>
                      </a:ext>
                    </a:extLst>
                  </p:cNvPr>
                  <p:cNvSpPr/>
                  <p:nvPr/>
                </p:nvSpPr>
                <p:spPr>
                  <a:xfrm>
                    <a:off x="2861435"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182" name="グループ化 181">
                    <a:extLst>
                      <a:ext uri="{FF2B5EF4-FFF2-40B4-BE49-F238E27FC236}">
                        <a16:creationId xmlns:a16="http://schemas.microsoft.com/office/drawing/2014/main" id="{C364843D-9BF9-0228-765D-8F952E41A6FB}"/>
                      </a:ext>
                    </a:extLst>
                  </p:cNvPr>
                  <p:cNvGrpSpPr/>
                  <p:nvPr/>
                </p:nvGrpSpPr>
                <p:grpSpPr>
                  <a:xfrm flipV="1">
                    <a:off x="2857125" y="4432876"/>
                    <a:ext cx="500399" cy="142664"/>
                    <a:chOff x="2442406" y="4488461"/>
                    <a:chExt cx="500399" cy="142664"/>
                  </a:xfrm>
                </p:grpSpPr>
                <p:sp>
                  <p:nvSpPr>
                    <p:cNvPr id="194" name="正方形/長方形 193">
                      <a:extLst>
                        <a:ext uri="{FF2B5EF4-FFF2-40B4-BE49-F238E27FC236}">
                          <a16:creationId xmlns:a16="http://schemas.microsoft.com/office/drawing/2014/main" id="{C5FC991C-427E-A99D-3E49-236C08AEDDFD}"/>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5" name="正方形/長方形 194">
                      <a:extLst>
                        <a:ext uri="{FF2B5EF4-FFF2-40B4-BE49-F238E27FC236}">
                          <a16:creationId xmlns:a16="http://schemas.microsoft.com/office/drawing/2014/main" id="{BECCFBC5-8AFE-82B4-D757-479364BEFFC5}"/>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83" name="角丸四角形 729">
                    <a:extLst>
                      <a:ext uri="{FF2B5EF4-FFF2-40B4-BE49-F238E27FC236}">
                        <a16:creationId xmlns:a16="http://schemas.microsoft.com/office/drawing/2014/main" id="{86F80A6B-8362-5E8B-42B4-B59017C440E7}"/>
                      </a:ext>
                    </a:extLst>
                  </p:cNvPr>
                  <p:cNvSpPr/>
                  <p:nvPr/>
                </p:nvSpPr>
                <p:spPr>
                  <a:xfrm>
                    <a:off x="3539630"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184" name="グループ化 183">
                    <a:extLst>
                      <a:ext uri="{FF2B5EF4-FFF2-40B4-BE49-F238E27FC236}">
                        <a16:creationId xmlns:a16="http://schemas.microsoft.com/office/drawing/2014/main" id="{89F13576-D7F4-30B4-899E-637702A31BEC}"/>
                      </a:ext>
                    </a:extLst>
                  </p:cNvPr>
                  <p:cNvGrpSpPr/>
                  <p:nvPr/>
                </p:nvGrpSpPr>
                <p:grpSpPr>
                  <a:xfrm>
                    <a:off x="3535320" y="4432876"/>
                    <a:ext cx="500399" cy="142664"/>
                    <a:chOff x="2442406" y="4488461"/>
                    <a:chExt cx="500399" cy="142664"/>
                  </a:xfrm>
                </p:grpSpPr>
                <p:sp>
                  <p:nvSpPr>
                    <p:cNvPr id="192" name="正方形/長方形 191">
                      <a:extLst>
                        <a:ext uri="{FF2B5EF4-FFF2-40B4-BE49-F238E27FC236}">
                          <a16:creationId xmlns:a16="http://schemas.microsoft.com/office/drawing/2014/main" id="{1C8876B3-1438-A4E5-9ABD-D3B3FDEA1CEC}"/>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3" name="正方形/長方形 192">
                      <a:extLst>
                        <a:ext uri="{FF2B5EF4-FFF2-40B4-BE49-F238E27FC236}">
                          <a16:creationId xmlns:a16="http://schemas.microsoft.com/office/drawing/2014/main" id="{C9DC4A25-5807-F9B9-3BFC-8ED6ED7E822C}"/>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185" name="グループ化 184">
                    <a:extLst>
                      <a:ext uri="{FF2B5EF4-FFF2-40B4-BE49-F238E27FC236}">
                        <a16:creationId xmlns:a16="http://schemas.microsoft.com/office/drawing/2014/main" id="{BE821AAB-0BED-4284-B2F4-A3631C9F46DC}"/>
                      </a:ext>
                    </a:extLst>
                  </p:cNvPr>
                  <p:cNvGrpSpPr/>
                  <p:nvPr/>
                </p:nvGrpSpPr>
                <p:grpSpPr>
                  <a:xfrm>
                    <a:off x="4217824" y="3866369"/>
                    <a:ext cx="500399" cy="502118"/>
                    <a:chOff x="4617069" y="3866369"/>
                    <a:chExt cx="500399" cy="502118"/>
                  </a:xfrm>
                </p:grpSpPr>
                <p:sp>
                  <p:nvSpPr>
                    <p:cNvPr id="189" name="角丸四角形 735">
                      <a:extLst>
                        <a:ext uri="{FF2B5EF4-FFF2-40B4-BE49-F238E27FC236}">
                          <a16:creationId xmlns:a16="http://schemas.microsoft.com/office/drawing/2014/main" id="{D6F76318-09F1-AB4A-7397-25B256C43447}"/>
                        </a:ext>
                      </a:extLst>
                    </p:cNvPr>
                    <p:cNvSpPr/>
                    <p:nvPr/>
                  </p:nvSpPr>
                  <p:spPr>
                    <a:xfrm>
                      <a:off x="4617069" y="3866369"/>
                      <a:ext cx="500399" cy="502118"/>
                    </a:xfrm>
                    <a:prstGeom prst="roundRect">
                      <a:avLst>
                        <a:gd name="adj" fmla="val 0"/>
                      </a:avLst>
                    </a:prstGeom>
                    <a:solidFill>
                      <a:srgbClr val="F5296C"/>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1" name="テキスト ボックス 190">
                      <a:extLst>
                        <a:ext uri="{FF2B5EF4-FFF2-40B4-BE49-F238E27FC236}">
                          <a16:creationId xmlns:a16="http://schemas.microsoft.com/office/drawing/2014/main" id="{335DBE31-1636-4492-0ECD-E04FCD2E05B3}"/>
                        </a:ext>
                      </a:extLst>
                    </p:cNvPr>
                    <p:cNvSpPr txBox="1"/>
                    <p:nvPr/>
                  </p:nvSpPr>
                  <p:spPr>
                    <a:xfrm>
                      <a:off x="4867184" y="4055850"/>
                      <a:ext cx="178" cy="123161"/>
                    </a:xfrm>
                    <a:prstGeom prst="rect">
                      <a:avLst/>
                    </a:prstGeom>
                    <a:noFill/>
                  </p:spPr>
                  <p:txBody>
                    <a:bodyPr wrap="none" lIns="0" tIns="0" rIns="0" bIns="0" rtlCol="0" anchor="ctr">
                      <a:spAutoFit/>
                    </a:bodyPr>
                    <a:lstStyle/>
                    <a:p>
                      <a:pPr marL="0" marR="0" lvl="0" indent="0" algn="ctr" defTabSz="914358" eaLnBrk="1" fontAlgn="auto" latinLnBrk="0" hangingPunct="1">
                        <a:lnSpc>
                          <a:spcPct val="100000"/>
                        </a:lnSpc>
                        <a:spcBef>
                          <a:spcPts val="300"/>
                        </a:spcBef>
                        <a:spcAft>
                          <a:spcPts val="0"/>
                        </a:spcAft>
                        <a:buClrTx/>
                        <a:buSzTx/>
                        <a:buFontTx/>
                        <a:buNone/>
                        <a:tabLst/>
                        <a:defRPr/>
                      </a:pPr>
                      <a:endParaRPr kumimoji="0" lang="ja-JP" altLang="en-US" sz="300" b="1" i="0" u="none" strike="noStrike" kern="0" cap="none" spc="0" normalizeH="0" baseline="0" noProof="0" dirty="0">
                        <a:ln>
                          <a:noFill/>
                        </a:ln>
                        <a:solidFill>
                          <a:prstClr val="white"/>
                        </a:solidFill>
                        <a:effectLst/>
                        <a:uLnTx/>
                        <a:uFillTx/>
                        <a:latin typeface="游ゴシック" panose="020B0400000000000000" pitchFamily="50" charset="-128"/>
                      </a:endParaRPr>
                    </a:p>
                  </p:txBody>
                </p:sp>
              </p:grpSp>
              <p:grpSp>
                <p:nvGrpSpPr>
                  <p:cNvPr id="186" name="グループ化 185">
                    <a:extLst>
                      <a:ext uri="{FF2B5EF4-FFF2-40B4-BE49-F238E27FC236}">
                        <a16:creationId xmlns:a16="http://schemas.microsoft.com/office/drawing/2014/main" id="{3B706CBD-8205-E3EB-B37F-F967A1828D1F}"/>
                      </a:ext>
                    </a:extLst>
                  </p:cNvPr>
                  <p:cNvGrpSpPr/>
                  <p:nvPr/>
                </p:nvGrpSpPr>
                <p:grpSpPr>
                  <a:xfrm flipV="1">
                    <a:off x="4217824" y="4432876"/>
                    <a:ext cx="500399" cy="142664"/>
                    <a:chOff x="2442406" y="4488461"/>
                    <a:chExt cx="500399" cy="142664"/>
                  </a:xfrm>
                </p:grpSpPr>
                <p:sp>
                  <p:nvSpPr>
                    <p:cNvPr id="187" name="正方形/長方形 186">
                      <a:extLst>
                        <a:ext uri="{FF2B5EF4-FFF2-40B4-BE49-F238E27FC236}">
                          <a16:creationId xmlns:a16="http://schemas.microsoft.com/office/drawing/2014/main" id="{1151229C-EDD9-2A19-44CF-FA0B06E08BE5}"/>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88" name="正方形/長方形 187">
                      <a:extLst>
                        <a:ext uri="{FF2B5EF4-FFF2-40B4-BE49-F238E27FC236}">
                          <a16:creationId xmlns:a16="http://schemas.microsoft.com/office/drawing/2014/main" id="{8813B1ED-4B4D-44DD-5374-EFE9DDEB7626}"/>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nvGrpSpPr>
                <p:cNvPr id="11" name="グループ化 10">
                  <a:extLst>
                    <a:ext uri="{FF2B5EF4-FFF2-40B4-BE49-F238E27FC236}">
                      <a16:creationId xmlns:a16="http://schemas.microsoft.com/office/drawing/2014/main" id="{A5DCD6FD-5596-8DF2-2BE0-8A4E7BFFC334}"/>
                    </a:ext>
                  </a:extLst>
                </p:cNvPr>
                <p:cNvGrpSpPr/>
                <p:nvPr/>
              </p:nvGrpSpPr>
              <p:grpSpPr>
                <a:xfrm>
                  <a:off x="1270673" y="2509302"/>
                  <a:ext cx="226199" cy="448530"/>
                  <a:chOff x="569328" y="2868319"/>
                  <a:chExt cx="1479496" cy="2859912"/>
                </a:xfrm>
              </p:grpSpPr>
              <p:sp>
                <p:nvSpPr>
                  <p:cNvPr id="12" name="フリーフォーム 682">
                    <a:extLst>
                      <a:ext uri="{FF2B5EF4-FFF2-40B4-BE49-F238E27FC236}">
                        <a16:creationId xmlns:a16="http://schemas.microsoft.com/office/drawing/2014/main" id="{E0EAE3EB-3F9A-0285-F396-23AAE1F05340}"/>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3" name="角丸四角形 683">
                    <a:extLst>
                      <a:ext uri="{FF2B5EF4-FFF2-40B4-BE49-F238E27FC236}">
                        <a16:creationId xmlns:a16="http://schemas.microsoft.com/office/drawing/2014/main" id="{4E6BD950-2C32-54F6-24B8-55D76D86AA11}"/>
                      </a:ext>
                    </a:extLst>
                  </p:cNvPr>
                  <p:cNvSpPr/>
                  <p:nvPr/>
                </p:nvSpPr>
                <p:spPr>
                  <a:xfrm>
                    <a:off x="621236" y="2956369"/>
                    <a:ext cx="1375682" cy="2683810"/>
                  </a:xfrm>
                  <a:prstGeom prst="roundRect">
                    <a:avLst>
                      <a:gd name="adj" fmla="val 7576"/>
                    </a:avLst>
                  </a:prstGeom>
                  <a:solidFill>
                    <a:sysClr val="window" lastClr="FFFFFF"/>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4" name="正方形/長方形 13">
                    <a:extLst>
                      <a:ext uri="{FF2B5EF4-FFF2-40B4-BE49-F238E27FC236}">
                        <a16:creationId xmlns:a16="http://schemas.microsoft.com/office/drawing/2014/main" id="{20B56684-D3F4-94A2-E185-DD74425EB857}"/>
                      </a:ext>
                    </a:extLst>
                  </p:cNvPr>
                  <p:cNvSpPr/>
                  <p:nvPr/>
                </p:nvSpPr>
                <p:spPr>
                  <a:xfrm>
                    <a:off x="728605" y="3079809"/>
                    <a:ext cx="1167625" cy="56641"/>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cxnSp>
                <p:nvCxnSpPr>
                  <p:cNvPr id="15" name="直線コネクタ 14">
                    <a:extLst>
                      <a:ext uri="{FF2B5EF4-FFF2-40B4-BE49-F238E27FC236}">
                        <a16:creationId xmlns:a16="http://schemas.microsoft.com/office/drawing/2014/main" id="{7F4EF3F4-A20E-8D65-6ED0-65B9282BC73D}"/>
                      </a:ext>
                    </a:extLst>
                  </p:cNvPr>
                  <p:cNvCxnSpPr>
                    <a:cxnSpLocks/>
                  </p:cNvCxnSpPr>
                  <p:nvPr/>
                </p:nvCxnSpPr>
                <p:spPr>
                  <a:xfrm>
                    <a:off x="728605" y="4867581"/>
                    <a:ext cx="1167625" cy="0"/>
                  </a:xfrm>
                  <a:prstGeom prst="line">
                    <a:avLst/>
                  </a:prstGeom>
                  <a:noFill/>
                  <a:ln w="6350" cap="rnd" cmpd="sng" algn="ctr">
                    <a:solidFill>
                      <a:sysClr val="window" lastClr="FFFFFF">
                        <a:lumMod val="85000"/>
                      </a:sysClr>
                    </a:solidFill>
                    <a:prstDash val="solid"/>
                    <a:round/>
                  </a:ln>
                  <a:effectLst/>
                </p:spPr>
              </p:cxnSp>
              <p:grpSp>
                <p:nvGrpSpPr>
                  <p:cNvPr id="16" name="グループ化 15">
                    <a:extLst>
                      <a:ext uri="{FF2B5EF4-FFF2-40B4-BE49-F238E27FC236}">
                        <a16:creationId xmlns:a16="http://schemas.microsoft.com/office/drawing/2014/main" id="{1D1137C0-8485-19F3-871C-E2D5A0F85003}"/>
                      </a:ext>
                    </a:extLst>
                  </p:cNvPr>
                  <p:cNvGrpSpPr/>
                  <p:nvPr/>
                </p:nvGrpSpPr>
                <p:grpSpPr>
                  <a:xfrm>
                    <a:off x="728605" y="4952785"/>
                    <a:ext cx="1167625" cy="488567"/>
                    <a:chOff x="725858" y="4515399"/>
                    <a:chExt cx="1440000" cy="602537"/>
                  </a:xfrm>
                  <a:solidFill>
                    <a:sysClr val="window" lastClr="FFFFFF">
                      <a:lumMod val="85000"/>
                    </a:sysClr>
                  </a:solidFill>
                </p:grpSpPr>
                <p:sp>
                  <p:nvSpPr>
                    <p:cNvPr id="31" name="正方形/長方形 30">
                      <a:extLst>
                        <a:ext uri="{FF2B5EF4-FFF2-40B4-BE49-F238E27FC236}">
                          <a16:creationId xmlns:a16="http://schemas.microsoft.com/office/drawing/2014/main" id="{E9811042-66BA-42AC-196D-6AC3CEB0F04E}"/>
                        </a:ext>
                      </a:extLst>
                    </p:cNvPr>
                    <p:cNvSpPr/>
                    <p:nvPr/>
                  </p:nvSpPr>
                  <p:spPr>
                    <a:xfrm>
                      <a:off x="725858" y="4515399"/>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0" name="正方形/長方形 159">
                      <a:extLst>
                        <a:ext uri="{FF2B5EF4-FFF2-40B4-BE49-F238E27FC236}">
                          <a16:creationId xmlns:a16="http://schemas.microsoft.com/office/drawing/2014/main" id="{C6AE5793-1CF2-39B9-7D11-B58E3DDBBD5A}"/>
                        </a:ext>
                      </a:extLst>
                    </p:cNvPr>
                    <p:cNvSpPr/>
                    <p:nvPr/>
                  </p:nvSpPr>
                  <p:spPr>
                    <a:xfrm>
                      <a:off x="725858" y="4621802"/>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1" name="正方形/長方形 160">
                      <a:extLst>
                        <a:ext uri="{FF2B5EF4-FFF2-40B4-BE49-F238E27FC236}">
                          <a16:creationId xmlns:a16="http://schemas.microsoft.com/office/drawing/2014/main" id="{73ADD5B9-3E51-227A-D020-EB37DC57DD78}"/>
                        </a:ext>
                      </a:extLst>
                    </p:cNvPr>
                    <p:cNvSpPr/>
                    <p:nvPr/>
                  </p:nvSpPr>
                  <p:spPr>
                    <a:xfrm>
                      <a:off x="725858" y="472690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2" name="正方形/長方形 161">
                      <a:extLst>
                        <a:ext uri="{FF2B5EF4-FFF2-40B4-BE49-F238E27FC236}">
                          <a16:creationId xmlns:a16="http://schemas.microsoft.com/office/drawing/2014/main" id="{6D52D96C-3A5C-0168-541C-9EA2C1A1BC84}"/>
                        </a:ext>
                      </a:extLst>
                    </p:cNvPr>
                    <p:cNvSpPr/>
                    <p:nvPr/>
                  </p:nvSpPr>
                  <p:spPr>
                    <a:xfrm>
                      <a:off x="725858" y="4832000"/>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3" name="正方形/長方形 162">
                      <a:extLst>
                        <a:ext uri="{FF2B5EF4-FFF2-40B4-BE49-F238E27FC236}">
                          <a16:creationId xmlns:a16="http://schemas.microsoft.com/office/drawing/2014/main" id="{8C6C5C21-CDCD-7F74-FB7B-881D29401E51}"/>
                        </a:ext>
                      </a:extLst>
                    </p:cNvPr>
                    <p:cNvSpPr/>
                    <p:nvPr/>
                  </p:nvSpPr>
                  <p:spPr>
                    <a:xfrm>
                      <a:off x="725858" y="494059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4" name="正方形/長方形 163">
                      <a:extLst>
                        <a:ext uri="{FF2B5EF4-FFF2-40B4-BE49-F238E27FC236}">
                          <a16:creationId xmlns:a16="http://schemas.microsoft.com/office/drawing/2014/main" id="{B5D4CB5A-D329-C0FC-3DA0-102A21CA8997}"/>
                        </a:ext>
                      </a:extLst>
                    </p:cNvPr>
                    <p:cNvSpPr/>
                    <p:nvPr/>
                  </p:nvSpPr>
                  <p:spPr>
                    <a:xfrm>
                      <a:off x="725858" y="5049536"/>
                      <a:ext cx="936000" cy="684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7" name="フリーフォーム 687">
                    <a:extLst>
                      <a:ext uri="{FF2B5EF4-FFF2-40B4-BE49-F238E27FC236}">
                        <a16:creationId xmlns:a16="http://schemas.microsoft.com/office/drawing/2014/main" id="{72B0F8B3-F280-DE12-9321-4999466E41F2}"/>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ysClr val="window" lastClr="FFFFFF"/>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8" name="正方形/長方形 17">
                    <a:extLst>
                      <a:ext uri="{FF2B5EF4-FFF2-40B4-BE49-F238E27FC236}">
                        <a16:creationId xmlns:a16="http://schemas.microsoft.com/office/drawing/2014/main" id="{420719D4-E4B1-4EDC-7E79-E5EA2C23D5DE}"/>
                      </a:ext>
                    </a:extLst>
                  </p:cNvPr>
                  <p:cNvSpPr/>
                  <p:nvPr/>
                </p:nvSpPr>
                <p:spPr>
                  <a:xfrm>
                    <a:off x="738358" y="3891030"/>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 name="角丸四角形 689">
                    <a:extLst>
                      <a:ext uri="{FF2B5EF4-FFF2-40B4-BE49-F238E27FC236}">
                        <a16:creationId xmlns:a16="http://schemas.microsoft.com/office/drawing/2014/main" id="{01142437-705A-DCAD-3A41-C5FBAA8D570C}"/>
                      </a:ext>
                    </a:extLst>
                  </p:cNvPr>
                  <p:cNvSpPr/>
                  <p:nvPr/>
                </p:nvSpPr>
                <p:spPr>
                  <a:xfrm>
                    <a:off x="738358" y="3423207"/>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 name="角丸四角形 690">
                    <a:extLst>
                      <a:ext uri="{FF2B5EF4-FFF2-40B4-BE49-F238E27FC236}">
                        <a16:creationId xmlns:a16="http://schemas.microsoft.com/office/drawing/2014/main" id="{67CF27F5-5003-330C-B919-75C1D49A62BE}"/>
                      </a:ext>
                    </a:extLst>
                  </p:cNvPr>
                  <p:cNvSpPr/>
                  <p:nvPr/>
                </p:nvSpPr>
                <p:spPr>
                  <a:xfrm>
                    <a:off x="738358" y="4132425"/>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1" name="正方形/長方形 20">
                    <a:extLst>
                      <a:ext uri="{FF2B5EF4-FFF2-40B4-BE49-F238E27FC236}">
                        <a16:creationId xmlns:a16="http://schemas.microsoft.com/office/drawing/2014/main" id="{3C2BBFD6-ECD7-639B-87CF-CD0FCE6A1EE8}"/>
                      </a:ext>
                    </a:extLst>
                  </p:cNvPr>
                  <p:cNvSpPr/>
                  <p:nvPr/>
                </p:nvSpPr>
                <p:spPr>
                  <a:xfrm>
                    <a:off x="1343101" y="3891030"/>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 name="角丸四角形 692">
                    <a:extLst>
                      <a:ext uri="{FF2B5EF4-FFF2-40B4-BE49-F238E27FC236}">
                        <a16:creationId xmlns:a16="http://schemas.microsoft.com/office/drawing/2014/main" id="{C511694C-9717-AEAD-520A-DF67B7EDCAA9}"/>
                      </a:ext>
                    </a:extLst>
                  </p:cNvPr>
                  <p:cNvSpPr/>
                  <p:nvPr/>
                </p:nvSpPr>
                <p:spPr>
                  <a:xfrm>
                    <a:off x="1343101" y="3423207"/>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 name="角丸四角形 693">
                    <a:extLst>
                      <a:ext uri="{FF2B5EF4-FFF2-40B4-BE49-F238E27FC236}">
                        <a16:creationId xmlns:a16="http://schemas.microsoft.com/office/drawing/2014/main" id="{A157E072-C9B1-95BD-EBA4-DEA1FA9F15B5}"/>
                      </a:ext>
                    </a:extLst>
                  </p:cNvPr>
                  <p:cNvSpPr/>
                  <p:nvPr/>
                </p:nvSpPr>
                <p:spPr>
                  <a:xfrm>
                    <a:off x="1343101" y="4132425"/>
                    <a:ext cx="536694" cy="412416"/>
                  </a:xfrm>
                  <a:prstGeom prst="roundRect">
                    <a:avLst>
                      <a:gd name="adj" fmla="val 0"/>
                    </a:avLst>
                  </a:prstGeom>
                  <a:solidFill>
                    <a:srgbClr val="F5296C"/>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 name="テキスト ボックス 23">
                    <a:extLst>
                      <a:ext uri="{FF2B5EF4-FFF2-40B4-BE49-F238E27FC236}">
                        <a16:creationId xmlns:a16="http://schemas.microsoft.com/office/drawing/2014/main" id="{362562D5-04F9-D3EB-AC33-C7B6E18C0117}"/>
                      </a:ext>
                    </a:extLst>
                  </p:cNvPr>
                  <p:cNvSpPr txBox="1"/>
                  <p:nvPr/>
                </p:nvSpPr>
                <p:spPr>
                  <a:xfrm>
                    <a:off x="1611323" y="4257284"/>
                    <a:ext cx="235" cy="162707"/>
                  </a:xfrm>
                  <a:prstGeom prst="rect">
                    <a:avLst/>
                  </a:prstGeom>
                  <a:solidFill>
                    <a:srgbClr val="F5296C"/>
                  </a:solidFill>
                </p:spPr>
                <p:txBody>
                  <a:bodyPr wrap="none" lIns="0" tIns="0" rIns="0" bIns="0" rtlCol="0" anchor="ctr">
                    <a:spAutoFit/>
                  </a:bodyPr>
                  <a:lstStyle/>
                  <a:p>
                    <a:pPr marL="0" marR="0" lvl="0" indent="0" algn="ctr" defTabSz="914358" eaLnBrk="1" fontAlgn="auto" latinLnBrk="0" hangingPunct="1">
                      <a:lnSpc>
                        <a:spcPct val="100000"/>
                      </a:lnSpc>
                      <a:spcBef>
                        <a:spcPts val="300"/>
                      </a:spcBef>
                      <a:spcAft>
                        <a:spcPts val="0"/>
                      </a:spcAft>
                      <a:buClrTx/>
                      <a:buSzTx/>
                      <a:buFontTx/>
                      <a:buNone/>
                      <a:tabLst/>
                      <a:defRPr/>
                    </a:pPr>
                    <a:endParaRPr kumimoji="0" lang="ja-JP" altLang="en-US" sz="300" b="1" i="0" u="none" strike="noStrike" kern="0" cap="none" spc="0" normalizeH="0" baseline="0" noProof="0" dirty="0">
                      <a:ln>
                        <a:noFill/>
                      </a:ln>
                      <a:solidFill>
                        <a:prstClr val="white"/>
                      </a:solidFill>
                      <a:effectLst/>
                      <a:uLnTx/>
                      <a:uFillTx/>
                      <a:latin typeface="游ゴシック" panose="020B0400000000000000" pitchFamily="50" charset="-128"/>
                    </a:endParaRPr>
                  </a:p>
                </p:txBody>
              </p:sp>
              <p:grpSp>
                <p:nvGrpSpPr>
                  <p:cNvPr id="25" name="グループ化 24">
                    <a:extLst>
                      <a:ext uri="{FF2B5EF4-FFF2-40B4-BE49-F238E27FC236}">
                        <a16:creationId xmlns:a16="http://schemas.microsoft.com/office/drawing/2014/main" id="{0C8C7A11-3610-F2A3-5C54-95B94070C903}"/>
                      </a:ext>
                    </a:extLst>
                  </p:cNvPr>
                  <p:cNvGrpSpPr/>
                  <p:nvPr/>
                </p:nvGrpSpPr>
                <p:grpSpPr>
                  <a:xfrm>
                    <a:off x="738358" y="4600248"/>
                    <a:ext cx="498924" cy="147224"/>
                    <a:chOff x="738358" y="4600248"/>
                    <a:chExt cx="498924" cy="147224"/>
                  </a:xfrm>
                </p:grpSpPr>
                <p:sp>
                  <p:nvSpPr>
                    <p:cNvPr id="29" name="正方形/長方形 28">
                      <a:extLst>
                        <a:ext uri="{FF2B5EF4-FFF2-40B4-BE49-F238E27FC236}">
                          <a16:creationId xmlns:a16="http://schemas.microsoft.com/office/drawing/2014/main" id="{C892A31C-0FC9-02C2-D746-B2408EEE3C3D}"/>
                        </a:ext>
                      </a:extLst>
                    </p:cNvPr>
                    <p:cNvSpPr/>
                    <p:nvPr/>
                  </p:nvSpPr>
                  <p:spPr>
                    <a:xfrm>
                      <a:off x="738358" y="4600248"/>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0" name="正方形/長方形 29">
                      <a:extLst>
                        <a:ext uri="{FF2B5EF4-FFF2-40B4-BE49-F238E27FC236}">
                          <a16:creationId xmlns:a16="http://schemas.microsoft.com/office/drawing/2014/main" id="{C0F0357A-CAFB-A124-9B95-96FF6ED2C4D2}"/>
                        </a:ext>
                      </a:extLst>
                    </p:cNvPr>
                    <p:cNvSpPr/>
                    <p:nvPr/>
                  </p:nvSpPr>
                  <p:spPr>
                    <a:xfrm>
                      <a:off x="738358" y="4686859"/>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6" name="グループ化 25">
                    <a:extLst>
                      <a:ext uri="{FF2B5EF4-FFF2-40B4-BE49-F238E27FC236}">
                        <a16:creationId xmlns:a16="http://schemas.microsoft.com/office/drawing/2014/main" id="{63BE64ED-A228-5AE4-1203-777368E2DB72}"/>
                      </a:ext>
                    </a:extLst>
                  </p:cNvPr>
                  <p:cNvGrpSpPr/>
                  <p:nvPr/>
                </p:nvGrpSpPr>
                <p:grpSpPr>
                  <a:xfrm flipV="1">
                    <a:off x="1380871" y="4600248"/>
                    <a:ext cx="498924" cy="147224"/>
                    <a:chOff x="738358" y="4600248"/>
                    <a:chExt cx="498924" cy="147224"/>
                  </a:xfrm>
                </p:grpSpPr>
                <p:sp>
                  <p:nvSpPr>
                    <p:cNvPr id="27" name="正方形/長方形 26">
                      <a:extLst>
                        <a:ext uri="{FF2B5EF4-FFF2-40B4-BE49-F238E27FC236}">
                          <a16:creationId xmlns:a16="http://schemas.microsoft.com/office/drawing/2014/main" id="{1077032C-D5D7-9BFB-2EC2-F8FA2F8024C2}"/>
                        </a:ext>
                      </a:extLst>
                    </p:cNvPr>
                    <p:cNvSpPr/>
                    <p:nvPr/>
                  </p:nvSpPr>
                  <p:spPr>
                    <a:xfrm>
                      <a:off x="738358" y="4600248"/>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8" name="正方形/長方形 27">
                      <a:extLst>
                        <a:ext uri="{FF2B5EF4-FFF2-40B4-BE49-F238E27FC236}">
                          <a16:creationId xmlns:a16="http://schemas.microsoft.com/office/drawing/2014/main" id="{DB191355-8A7E-2F2C-36C2-BAF21129E1B6}"/>
                        </a:ext>
                      </a:extLst>
                    </p:cNvPr>
                    <p:cNvSpPr/>
                    <p:nvPr/>
                  </p:nvSpPr>
                  <p:spPr>
                    <a:xfrm>
                      <a:off x="738358" y="4686859"/>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grpSp>
        <p:sp>
          <p:nvSpPr>
            <p:cNvPr id="7" name="正方形/長方形 6">
              <a:extLst>
                <a:ext uri="{FF2B5EF4-FFF2-40B4-BE49-F238E27FC236}">
                  <a16:creationId xmlns:a16="http://schemas.microsoft.com/office/drawing/2014/main" id="{33B295FD-F7E6-D9C7-BD9F-F3899ADB8733}"/>
                </a:ext>
              </a:extLst>
            </p:cNvPr>
            <p:cNvSpPr/>
            <p:nvPr/>
          </p:nvSpPr>
          <p:spPr>
            <a:xfrm>
              <a:off x="2579053" y="2518558"/>
              <a:ext cx="315595" cy="81603"/>
            </a:xfrm>
            <a:prstGeom prst="rect">
              <a:avLst/>
            </a:prstGeom>
            <a:solidFill>
              <a:srgbClr val="F5296C"/>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78" name="テキスト ボックス 277">
            <a:extLst>
              <a:ext uri="{FF2B5EF4-FFF2-40B4-BE49-F238E27FC236}">
                <a16:creationId xmlns:a16="http://schemas.microsoft.com/office/drawing/2014/main" id="{793B2805-D3A1-ECD9-11A0-084260C98708}"/>
              </a:ext>
            </a:extLst>
          </p:cNvPr>
          <p:cNvSpPr txBox="1"/>
          <p:nvPr/>
        </p:nvSpPr>
        <p:spPr>
          <a:xfrm>
            <a:off x="1030855" y="2170551"/>
            <a:ext cx="2576967" cy="287675"/>
          </a:xfrm>
          <a:prstGeom prst="roundRect">
            <a:avLst>
              <a:gd name="adj" fmla="val 50000"/>
            </a:avLst>
          </a:prstGeom>
          <a:solidFill>
            <a:srgbClr val="EB0083"/>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a:defRPr/>
            </a:pPr>
            <a:r>
              <a:rPr lang="ja-JP" altLang="en-US" sz="1500" b="1" spc="300" dirty="0">
                <a:solidFill>
                  <a:prstClr val="white"/>
                </a:solidFill>
                <a:latin typeface="游ゴシック" panose="020B0400000000000000" pitchFamily="50" charset="-128"/>
                <a:ea typeface="游ゴシック" panose="020B0400000000000000" pitchFamily="50" charset="-128"/>
              </a:rPr>
              <a:t>誘導</a:t>
            </a:r>
            <a:endParaRPr lang="en-US" altLang="ja-JP" sz="1500" b="1" spc="300" dirty="0">
              <a:solidFill>
                <a:prstClr val="white"/>
              </a:solidFill>
              <a:latin typeface="游ゴシック" panose="020B0400000000000000" pitchFamily="50" charset="-128"/>
              <a:ea typeface="游ゴシック" panose="020B0400000000000000" pitchFamily="50" charset="-128"/>
            </a:endParaRPr>
          </a:p>
        </p:txBody>
      </p:sp>
      <p:sp>
        <p:nvSpPr>
          <p:cNvPr id="279" name="正方形/長方形 278">
            <a:extLst>
              <a:ext uri="{FF2B5EF4-FFF2-40B4-BE49-F238E27FC236}">
                <a16:creationId xmlns:a16="http://schemas.microsoft.com/office/drawing/2014/main" id="{C71D67C8-0B83-DA57-4E77-D06ED2C8DE6C}"/>
              </a:ext>
            </a:extLst>
          </p:cNvPr>
          <p:cNvSpPr/>
          <p:nvPr/>
        </p:nvSpPr>
        <p:spPr>
          <a:xfrm>
            <a:off x="4054395" y="2585842"/>
            <a:ext cx="4039951" cy="3411000"/>
          </a:xfrm>
          <a:prstGeom prst="rect">
            <a:avLst/>
          </a:prstGeom>
          <a:solidFill>
            <a:sysClr val="window" lastClr="FFFFFF">
              <a:lumMod val="95000"/>
            </a:sysClr>
          </a:solidFill>
          <a:ln w="19050" cap="flat" cmpd="sng" algn="ctr">
            <a:solidFill>
              <a:sysClr val="window" lastClr="FFFFFF"/>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sp>
        <p:nvSpPr>
          <p:cNvPr id="280" name="矢印: 右 279">
            <a:extLst>
              <a:ext uri="{FF2B5EF4-FFF2-40B4-BE49-F238E27FC236}">
                <a16:creationId xmlns:a16="http://schemas.microsoft.com/office/drawing/2014/main" id="{28892104-7FB6-B77F-0CF2-1729A46DA0CB}"/>
              </a:ext>
            </a:extLst>
          </p:cNvPr>
          <p:cNvSpPr/>
          <p:nvPr/>
        </p:nvSpPr>
        <p:spPr>
          <a:xfrm>
            <a:off x="3661724" y="3893026"/>
            <a:ext cx="374469" cy="411398"/>
          </a:xfrm>
          <a:prstGeom prst="rightArrow">
            <a:avLst>
              <a:gd name="adj1" fmla="val 50000"/>
              <a:gd name="adj2" fmla="val 57122"/>
            </a:avLst>
          </a:prstGeom>
          <a:solidFill>
            <a:srgbClr val="FA186E"/>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281" name="テキスト ボックス 280">
            <a:extLst>
              <a:ext uri="{FF2B5EF4-FFF2-40B4-BE49-F238E27FC236}">
                <a16:creationId xmlns:a16="http://schemas.microsoft.com/office/drawing/2014/main" id="{EE25757F-882A-C361-41C2-9AF0296312D9}"/>
              </a:ext>
            </a:extLst>
          </p:cNvPr>
          <p:cNvSpPr txBox="1"/>
          <p:nvPr/>
        </p:nvSpPr>
        <p:spPr>
          <a:xfrm>
            <a:off x="4054395" y="2170551"/>
            <a:ext cx="4039951" cy="287675"/>
          </a:xfrm>
          <a:prstGeom prst="roundRect">
            <a:avLst>
              <a:gd name="adj" fmla="val 50000"/>
            </a:avLst>
          </a:prstGeom>
          <a:solidFill>
            <a:srgbClr val="EB0083"/>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a:defRPr/>
            </a:pPr>
            <a:r>
              <a:rPr lang="ja-JP" altLang="en-US" sz="1500" b="1" spc="300" dirty="0">
                <a:solidFill>
                  <a:prstClr val="white"/>
                </a:solidFill>
                <a:latin typeface="游ゴシック" panose="020B0400000000000000" pitchFamily="50" charset="-128"/>
                <a:ea typeface="游ゴシック" panose="020B0400000000000000" pitchFamily="50" charset="-128"/>
              </a:rPr>
              <a:t>記事タイアップ広告</a:t>
            </a:r>
            <a:endParaRPr lang="en-US" altLang="ja-JP" sz="1500" b="1" spc="300" dirty="0">
              <a:solidFill>
                <a:prstClr val="white"/>
              </a:solidFill>
              <a:latin typeface="游ゴシック" panose="020B0400000000000000" pitchFamily="50" charset="-128"/>
              <a:ea typeface="游ゴシック" panose="020B0400000000000000" pitchFamily="50" charset="-128"/>
            </a:endParaRPr>
          </a:p>
        </p:txBody>
      </p:sp>
      <p:sp>
        <p:nvSpPr>
          <p:cNvPr id="282" name="Google Shape;442;p31">
            <a:extLst>
              <a:ext uri="{FF2B5EF4-FFF2-40B4-BE49-F238E27FC236}">
                <a16:creationId xmlns:a16="http://schemas.microsoft.com/office/drawing/2014/main" id="{F3AACA38-CB3B-4178-2405-4189FD222FCA}"/>
              </a:ext>
            </a:extLst>
          </p:cNvPr>
          <p:cNvSpPr/>
          <p:nvPr/>
        </p:nvSpPr>
        <p:spPr>
          <a:xfrm>
            <a:off x="618308" y="853176"/>
            <a:ext cx="1123405" cy="811995"/>
          </a:xfrm>
          <a:prstGeom prst="homePlate">
            <a:avLst>
              <a:gd name="adj" fmla="val 0"/>
            </a:avLst>
          </a:prstGeom>
          <a:solidFill>
            <a:schemeClr val="tx1">
              <a:lumMod val="75000"/>
              <a:lumOff val="25000"/>
            </a:scheme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1500" b="1" i="0" u="none" strike="noStrike" kern="0" cap="none" spc="120" normalizeH="0" baseline="0" noProof="0" dirty="0">
                <a:ln>
                  <a:noFill/>
                </a:ln>
                <a:solidFill>
                  <a:prstClr val="white"/>
                </a:solidFill>
                <a:effectLst/>
                <a:uLnTx/>
                <a:uFillTx/>
                <a:latin typeface="游ゴシック" panose="020B0400000000000000" pitchFamily="50" charset="-128"/>
                <a:cs typeface="Meiryo"/>
                <a:sym typeface="Meiryo"/>
              </a:rPr>
              <a:t>概要</a:t>
            </a:r>
            <a:endParaRPr kumimoji="0" lang="en-US" altLang="ja-JP" sz="1500" b="1" i="0" u="none" strike="noStrike" kern="0" cap="none" spc="120" normalizeH="0" baseline="0" noProof="0" dirty="0">
              <a:ln>
                <a:noFill/>
              </a:ln>
              <a:solidFill>
                <a:prstClr val="white"/>
              </a:solidFill>
              <a:effectLst/>
              <a:uLnTx/>
              <a:uFillTx/>
              <a:latin typeface="游ゴシック" panose="020B0400000000000000" pitchFamily="50" charset="-128"/>
              <a:cs typeface="Meiryo"/>
              <a:sym typeface="Meiryo"/>
            </a:endParaRPr>
          </a:p>
        </p:txBody>
      </p:sp>
      <p:sp>
        <p:nvSpPr>
          <p:cNvPr id="283" name="Google Shape;442;p31">
            <a:extLst>
              <a:ext uri="{FF2B5EF4-FFF2-40B4-BE49-F238E27FC236}">
                <a16:creationId xmlns:a16="http://schemas.microsoft.com/office/drawing/2014/main" id="{A7857FEA-3E7C-5CD5-A7E4-43D0A5C5E459}"/>
              </a:ext>
            </a:extLst>
          </p:cNvPr>
          <p:cNvSpPr/>
          <p:nvPr/>
        </p:nvSpPr>
        <p:spPr>
          <a:xfrm>
            <a:off x="1851262" y="861158"/>
            <a:ext cx="9783390" cy="801907"/>
          </a:xfrm>
          <a:prstGeom prst="homePlate">
            <a:avLst>
              <a:gd name="adj" fmla="val 0"/>
            </a:avLst>
          </a:prstGeom>
          <a:solidFill>
            <a:sysClr val="window" lastClr="FFFFFF">
              <a:lumMod val="95000"/>
            </a:sysClr>
          </a:solidFill>
          <a:ln>
            <a:noFill/>
          </a:ln>
        </p:spPr>
        <p:txBody>
          <a:bodyPr spcFirstLastPara="1" wrap="square" lIns="108000" tIns="36000" rIns="108000" bIns="36000" anchor="ctr" anchorCtr="0">
            <a:noAutofit/>
          </a:bodyPr>
          <a:lstStyle/>
          <a:p>
            <a:pPr marL="0" marR="0" lvl="0" indent="0" defTabSz="914358"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65000"/>
                    <a:lumOff val="35000"/>
                  </a:prstClr>
                </a:solidFill>
                <a:effectLst/>
                <a:uLnTx/>
                <a:uFillTx/>
                <a:latin typeface="游ゴシック" panose="020B0400000000000000" pitchFamily="50" charset="-128"/>
              </a:rPr>
              <a:t>朝日新聞デジタル版の記事タイアップ広告です。記事として訴求することにより、豊かな暮らしに関心が高い朝日新聞ユーザーに向け、広告主様の「企業理念の浸透」や「サービス理解」に効果的です。</a:t>
            </a:r>
            <a:endParaRPr kumimoji="0" lang="en-US" altLang="ja-JP" sz="1200" b="1" i="0" u="none" strike="noStrike" kern="0" cap="none" spc="100" normalizeH="0" baseline="0" noProof="0" dirty="0">
              <a:ln>
                <a:noFill/>
              </a:ln>
              <a:solidFill>
                <a:prstClr val="black">
                  <a:lumMod val="65000"/>
                  <a:lumOff val="35000"/>
                </a:prstClr>
              </a:solidFill>
              <a:effectLst/>
              <a:uLnTx/>
              <a:uFillTx/>
              <a:latin typeface="游ゴシック" panose="020B0400000000000000" pitchFamily="50" charset="-128"/>
            </a:endParaRPr>
          </a:p>
        </p:txBody>
      </p:sp>
      <p:sp>
        <p:nvSpPr>
          <p:cNvPr id="284" name="テキスト ボックス 283">
            <a:extLst>
              <a:ext uri="{FF2B5EF4-FFF2-40B4-BE49-F238E27FC236}">
                <a16:creationId xmlns:a16="http://schemas.microsoft.com/office/drawing/2014/main" id="{E0787E91-B10F-5A9B-B4A5-59327CAD64B7}"/>
              </a:ext>
            </a:extLst>
          </p:cNvPr>
          <p:cNvSpPr txBox="1"/>
          <p:nvPr/>
        </p:nvSpPr>
        <p:spPr>
          <a:xfrm>
            <a:off x="1215589" y="5370543"/>
            <a:ext cx="2171069" cy="287675"/>
          </a:xfrm>
          <a:prstGeom prst="roundRect">
            <a:avLst>
              <a:gd name="adj" fmla="val 50000"/>
            </a:avLst>
          </a:prstGeom>
          <a:solidFill>
            <a:sysClr val="window" lastClr="FFFFFF">
              <a:lumMod val="65000"/>
            </a:sys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ターゲティング</a:t>
            </a:r>
            <a:r>
              <a:rPr kumimoji="0" lang="en-US" altLang="ja-JP"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3</a:t>
            </a:r>
            <a:r>
              <a:rPr kumimoji="0" lang="ja-JP" altLang="en-US"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つまで</a:t>
            </a:r>
            <a:endParaRPr kumimoji="0" lang="en-US" altLang="ja-JP"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pSp>
        <p:nvGrpSpPr>
          <p:cNvPr id="285" name="グループ化 284">
            <a:extLst>
              <a:ext uri="{FF2B5EF4-FFF2-40B4-BE49-F238E27FC236}">
                <a16:creationId xmlns:a16="http://schemas.microsoft.com/office/drawing/2014/main" id="{AE971F6D-6823-C8AD-4F53-5F5F498F3B73}"/>
              </a:ext>
            </a:extLst>
          </p:cNvPr>
          <p:cNvGrpSpPr/>
          <p:nvPr/>
        </p:nvGrpSpPr>
        <p:grpSpPr>
          <a:xfrm>
            <a:off x="6705390" y="3259532"/>
            <a:ext cx="830472" cy="896437"/>
            <a:chOff x="9178274" y="2536875"/>
            <a:chExt cx="830472" cy="896437"/>
          </a:xfrm>
        </p:grpSpPr>
        <p:sp>
          <p:nvSpPr>
            <p:cNvPr id="286" name="楕円 285">
              <a:extLst>
                <a:ext uri="{FF2B5EF4-FFF2-40B4-BE49-F238E27FC236}">
                  <a16:creationId xmlns:a16="http://schemas.microsoft.com/office/drawing/2014/main" id="{793D12FF-F5E8-F870-6CAB-353E6A0AC075}"/>
                </a:ext>
              </a:extLst>
            </p:cNvPr>
            <p:cNvSpPr/>
            <p:nvPr/>
          </p:nvSpPr>
          <p:spPr>
            <a:xfrm>
              <a:off x="9194351" y="2536875"/>
              <a:ext cx="797327" cy="797327"/>
            </a:xfrm>
            <a:prstGeom prst="ellipse">
              <a:avLst/>
            </a:prstGeom>
            <a:solidFill>
              <a:srgbClr val="EB0083"/>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92" b="0" i="0" u="none" strike="noStrike" kern="0" cap="none" spc="0" normalizeH="0" baseline="0" noProof="0" dirty="0">
                <a:ln>
                  <a:noFill/>
                </a:ln>
                <a:solidFill>
                  <a:prstClr val="white"/>
                </a:solidFill>
                <a:effectLst/>
                <a:uLnTx/>
                <a:uFillTx/>
                <a:latin typeface="游ゴシック"/>
                <a:ea typeface="游ゴシック"/>
                <a:cs typeface="+mn-cs"/>
              </a:endParaRPr>
            </a:p>
          </p:txBody>
        </p:sp>
        <p:pic>
          <p:nvPicPr>
            <p:cNvPr id="287" name="グラフィックス 286" descr="男子生徒 枠線">
              <a:extLst>
                <a:ext uri="{FF2B5EF4-FFF2-40B4-BE49-F238E27FC236}">
                  <a16:creationId xmlns:a16="http://schemas.microsoft.com/office/drawing/2014/main" id="{7B2132E2-095E-4B43-4F73-69E63D1C9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8274" y="2602839"/>
              <a:ext cx="830472" cy="830473"/>
            </a:xfrm>
            <a:prstGeom prst="rect">
              <a:avLst/>
            </a:prstGeom>
          </p:spPr>
        </p:pic>
      </p:grpSp>
      <p:pic>
        <p:nvPicPr>
          <p:cNvPr id="288" name="Google Shape;748;p44">
            <a:extLst>
              <a:ext uri="{FF2B5EF4-FFF2-40B4-BE49-F238E27FC236}">
                <a16:creationId xmlns:a16="http://schemas.microsoft.com/office/drawing/2014/main" id="{90F01661-3BC2-EBCA-6651-23DE789E199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6370825" y="4332344"/>
            <a:ext cx="1499602" cy="1176577"/>
          </a:xfrm>
          <a:prstGeom prst="roundRect">
            <a:avLst>
              <a:gd name="adj" fmla="val 28433"/>
            </a:avLst>
          </a:prstGeom>
          <a:noFill/>
          <a:ln>
            <a:noFill/>
          </a:ln>
        </p:spPr>
      </p:pic>
      <p:sp>
        <p:nvSpPr>
          <p:cNvPr id="289" name="テキスト ボックス 288">
            <a:extLst>
              <a:ext uri="{FF2B5EF4-FFF2-40B4-BE49-F238E27FC236}">
                <a16:creationId xmlns:a16="http://schemas.microsoft.com/office/drawing/2014/main" id="{04D48778-536D-1BDF-AF54-C383B17271D2}"/>
              </a:ext>
            </a:extLst>
          </p:cNvPr>
          <p:cNvSpPr txBox="1"/>
          <p:nvPr/>
        </p:nvSpPr>
        <p:spPr>
          <a:xfrm>
            <a:off x="6508412" y="4852213"/>
            <a:ext cx="1271890" cy="566798"/>
          </a:xfrm>
          <a:prstGeom prst="roundRect">
            <a:avLst>
              <a:gd name="adj" fmla="val 50000"/>
            </a:avLst>
          </a:prstGeom>
          <a:noFill/>
          <a:ln w="19050">
            <a:noFill/>
          </a:ln>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a:defRPr/>
            </a:pPr>
            <a:r>
              <a:rPr kumimoji="0" lang="ja-JP" altLang="en-US" sz="1050" b="1" kern="0" spc="50" dirty="0">
                <a:latin typeface="游ゴシック" panose="020B0400000000000000" pitchFamily="50" charset="-128"/>
                <a:ea typeface="游ゴシック" panose="020B0400000000000000" pitchFamily="50" charset="-128"/>
              </a:rPr>
              <a:t>豊かな暮らしに関心</a:t>
            </a:r>
            <a:endParaRPr kumimoji="0" lang="en-US" altLang="ja-JP" sz="1050" b="1" kern="0" spc="50" dirty="0">
              <a:latin typeface="游ゴシック" panose="020B0400000000000000" pitchFamily="50" charset="-128"/>
              <a:ea typeface="游ゴシック" panose="020B0400000000000000" pitchFamily="50" charset="-128"/>
            </a:endParaRPr>
          </a:p>
          <a:p>
            <a:pPr defTabSz="914358">
              <a:defRPr/>
            </a:pPr>
            <a:r>
              <a:rPr kumimoji="0" lang="ja-JP" altLang="en-US" sz="1050" b="1" kern="0" spc="50" dirty="0">
                <a:latin typeface="游ゴシック" panose="020B0400000000000000" pitchFamily="50" charset="-128"/>
                <a:ea typeface="游ゴシック" panose="020B0400000000000000" pitchFamily="50" charset="-128"/>
              </a:rPr>
              <a:t>の高いユーザー</a:t>
            </a:r>
            <a:endParaRPr lang="en-US" altLang="ja-JP" sz="1050" b="1" spc="50" dirty="0">
              <a:latin typeface="游ゴシック" panose="020B0400000000000000" pitchFamily="50" charset="-128"/>
              <a:ea typeface="游ゴシック" panose="020B0400000000000000" pitchFamily="50" charset="-128"/>
            </a:endParaRPr>
          </a:p>
        </p:txBody>
      </p:sp>
      <p:sp>
        <p:nvSpPr>
          <p:cNvPr id="290" name="テキスト ボックス 289">
            <a:extLst>
              <a:ext uri="{FF2B5EF4-FFF2-40B4-BE49-F238E27FC236}">
                <a16:creationId xmlns:a16="http://schemas.microsoft.com/office/drawing/2014/main" id="{6E191DCD-02F7-9ED8-D09D-3AB17C2D4B1D}"/>
              </a:ext>
            </a:extLst>
          </p:cNvPr>
          <p:cNvSpPr txBox="1"/>
          <p:nvPr/>
        </p:nvSpPr>
        <p:spPr>
          <a:xfrm>
            <a:off x="6551189" y="4492858"/>
            <a:ext cx="1139793" cy="287675"/>
          </a:xfrm>
          <a:prstGeom prst="roundRect">
            <a:avLst>
              <a:gd name="adj" fmla="val 41171"/>
            </a:avLst>
          </a:prstGeom>
          <a:solidFill>
            <a:sysClr val="window" lastClr="FFFFFF"/>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300" normalizeH="0" baseline="0" noProof="0" dirty="0">
                <a:ln>
                  <a:noFill/>
                </a:ln>
                <a:solidFill>
                  <a:srgbClr val="EB0083"/>
                </a:solidFill>
                <a:effectLst/>
                <a:uLnTx/>
                <a:uFillTx/>
                <a:latin typeface="游ゴシック" panose="020B0400000000000000" pitchFamily="50" charset="-128"/>
                <a:ea typeface="游ゴシック" panose="020B0400000000000000" pitchFamily="50" charset="-128"/>
              </a:rPr>
              <a:t>想定読者</a:t>
            </a:r>
            <a:endParaRPr kumimoji="0" lang="en-US" altLang="ja-JP" sz="1200" b="1" i="0" u="none" strike="noStrike" kern="0" cap="none" spc="300" normalizeH="0" baseline="0" noProof="0" dirty="0">
              <a:ln>
                <a:noFill/>
              </a:ln>
              <a:solidFill>
                <a:srgbClr val="EB0083"/>
              </a:solidFill>
              <a:effectLst/>
              <a:uLnTx/>
              <a:uFillTx/>
              <a:latin typeface="游ゴシック" panose="020B0400000000000000" pitchFamily="50" charset="-128"/>
              <a:ea typeface="游ゴシック" panose="020B0400000000000000" pitchFamily="50" charset="-128"/>
            </a:endParaRPr>
          </a:p>
        </p:txBody>
      </p:sp>
      <p:cxnSp>
        <p:nvCxnSpPr>
          <p:cNvPr id="291" name="直線コネクタ 290">
            <a:extLst>
              <a:ext uri="{FF2B5EF4-FFF2-40B4-BE49-F238E27FC236}">
                <a16:creationId xmlns:a16="http://schemas.microsoft.com/office/drawing/2014/main" id="{1AC9B8E2-4CBF-5778-B90D-6775EF1A56A1}"/>
              </a:ext>
            </a:extLst>
          </p:cNvPr>
          <p:cNvCxnSpPr>
            <a:cxnSpLocks/>
            <a:stCxn id="286" idx="4"/>
            <a:endCxn id="288" idx="0"/>
          </p:cNvCxnSpPr>
          <p:nvPr/>
        </p:nvCxnSpPr>
        <p:spPr>
          <a:xfrm>
            <a:off x="7120131" y="4056859"/>
            <a:ext cx="495" cy="275485"/>
          </a:xfrm>
          <a:prstGeom prst="line">
            <a:avLst/>
          </a:prstGeom>
          <a:noFill/>
          <a:ln w="6350" cap="flat" cmpd="sng" algn="ctr">
            <a:solidFill>
              <a:srgbClr val="FA186E"/>
            </a:solidFill>
            <a:prstDash val="solid"/>
            <a:miter lim="800000"/>
          </a:ln>
          <a:effectLst/>
        </p:spPr>
      </p:cxnSp>
      <p:grpSp>
        <p:nvGrpSpPr>
          <p:cNvPr id="292" name="グループ化 291">
            <a:extLst>
              <a:ext uri="{FF2B5EF4-FFF2-40B4-BE49-F238E27FC236}">
                <a16:creationId xmlns:a16="http://schemas.microsoft.com/office/drawing/2014/main" id="{4017D3A9-CEBC-CE2C-C45D-495699771CE8}"/>
              </a:ext>
            </a:extLst>
          </p:cNvPr>
          <p:cNvGrpSpPr/>
          <p:nvPr/>
        </p:nvGrpSpPr>
        <p:grpSpPr>
          <a:xfrm>
            <a:off x="4335883" y="2803017"/>
            <a:ext cx="1858485" cy="2705904"/>
            <a:chOff x="5164979" y="2472824"/>
            <a:chExt cx="1858485" cy="2705904"/>
          </a:xfrm>
        </p:grpSpPr>
        <p:grpSp>
          <p:nvGrpSpPr>
            <p:cNvPr id="293" name="グループ化 292">
              <a:extLst>
                <a:ext uri="{FF2B5EF4-FFF2-40B4-BE49-F238E27FC236}">
                  <a16:creationId xmlns:a16="http://schemas.microsoft.com/office/drawing/2014/main" id="{A74D75D5-CDE3-0B71-DD3B-B88429F0FF80}"/>
                </a:ext>
              </a:extLst>
            </p:cNvPr>
            <p:cNvGrpSpPr/>
            <p:nvPr/>
          </p:nvGrpSpPr>
          <p:grpSpPr>
            <a:xfrm>
              <a:off x="5164979" y="2472824"/>
              <a:ext cx="1858485" cy="2705904"/>
              <a:chOff x="10413635" y="4407505"/>
              <a:chExt cx="870061" cy="1577875"/>
            </a:xfrm>
          </p:grpSpPr>
          <p:sp>
            <p:nvSpPr>
              <p:cNvPr id="295" name="正方形/長方形 294">
                <a:extLst>
                  <a:ext uri="{FF2B5EF4-FFF2-40B4-BE49-F238E27FC236}">
                    <a16:creationId xmlns:a16="http://schemas.microsoft.com/office/drawing/2014/main" id="{F2D7E91F-EA01-BA6F-73FC-528A202E2DCA}"/>
                  </a:ext>
                </a:extLst>
              </p:cNvPr>
              <p:cNvSpPr/>
              <p:nvPr/>
            </p:nvSpPr>
            <p:spPr>
              <a:xfrm>
                <a:off x="10413635" y="4407505"/>
                <a:ext cx="870061" cy="1577875"/>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sp>
            <p:nvSpPr>
              <p:cNvPr id="296" name="正方形/長方形 295">
                <a:extLst>
                  <a:ext uri="{FF2B5EF4-FFF2-40B4-BE49-F238E27FC236}">
                    <a16:creationId xmlns:a16="http://schemas.microsoft.com/office/drawing/2014/main" id="{24E8C061-B976-52E1-036E-DA7F6087E9DD}"/>
                  </a:ext>
                </a:extLst>
              </p:cNvPr>
              <p:cNvSpPr/>
              <p:nvPr/>
            </p:nvSpPr>
            <p:spPr>
              <a:xfrm>
                <a:off x="10491345" y="4474687"/>
                <a:ext cx="537336"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297" name="正方形/長方形 296">
                <a:extLst>
                  <a:ext uri="{FF2B5EF4-FFF2-40B4-BE49-F238E27FC236}">
                    <a16:creationId xmlns:a16="http://schemas.microsoft.com/office/drawing/2014/main" id="{CD43B237-E26A-3508-09DD-C48459EC3BB4}"/>
                  </a:ext>
                </a:extLst>
              </p:cNvPr>
              <p:cNvSpPr/>
              <p:nvPr/>
            </p:nvSpPr>
            <p:spPr>
              <a:xfrm>
                <a:off x="11073388" y="4474687"/>
                <a:ext cx="128330"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cxnSp>
            <p:nvCxnSpPr>
              <p:cNvPr id="298" name="直線コネクタ 297">
                <a:extLst>
                  <a:ext uri="{FF2B5EF4-FFF2-40B4-BE49-F238E27FC236}">
                    <a16:creationId xmlns:a16="http://schemas.microsoft.com/office/drawing/2014/main" id="{AF461E76-1579-BF08-E70E-CE926BEDE102}"/>
                  </a:ext>
                </a:extLst>
              </p:cNvPr>
              <p:cNvCxnSpPr/>
              <p:nvPr/>
            </p:nvCxnSpPr>
            <p:spPr>
              <a:xfrm>
                <a:off x="10509416" y="5181473"/>
                <a:ext cx="678498" cy="0"/>
              </a:xfrm>
              <a:prstGeom prst="line">
                <a:avLst/>
              </a:prstGeom>
              <a:noFill/>
              <a:ln w="6350" cap="flat" cmpd="sng" algn="ctr">
                <a:solidFill>
                  <a:sysClr val="window" lastClr="FFFFFF"/>
                </a:solidFill>
                <a:prstDash val="solid"/>
                <a:miter lim="800000"/>
              </a:ln>
              <a:effectLst/>
            </p:spPr>
          </p:cxnSp>
          <p:cxnSp>
            <p:nvCxnSpPr>
              <p:cNvPr id="299" name="直線コネクタ 298">
                <a:extLst>
                  <a:ext uri="{FF2B5EF4-FFF2-40B4-BE49-F238E27FC236}">
                    <a16:creationId xmlns:a16="http://schemas.microsoft.com/office/drawing/2014/main" id="{20447C82-84FB-849B-7E1D-0192A6B44287}"/>
                  </a:ext>
                </a:extLst>
              </p:cNvPr>
              <p:cNvCxnSpPr>
                <a:cxnSpLocks/>
              </p:cNvCxnSpPr>
              <p:nvPr/>
            </p:nvCxnSpPr>
            <p:spPr>
              <a:xfrm>
                <a:off x="10491345" y="5763789"/>
                <a:ext cx="677992" cy="0"/>
              </a:xfrm>
              <a:prstGeom prst="line">
                <a:avLst/>
              </a:prstGeom>
              <a:noFill/>
              <a:ln w="6350" cap="flat" cmpd="sng" algn="ctr">
                <a:solidFill>
                  <a:sysClr val="window" lastClr="FFFFFF"/>
                </a:solidFill>
                <a:prstDash val="solid"/>
                <a:miter lim="800000"/>
              </a:ln>
              <a:effectLst/>
            </p:spPr>
          </p:cxnSp>
          <p:cxnSp>
            <p:nvCxnSpPr>
              <p:cNvPr id="300" name="直線コネクタ 299">
                <a:extLst>
                  <a:ext uri="{FF2B5EF4-FFF2-40B4-BE49-F238E27FC236}">
                    <a16:creationId xmlns:a16="http://schemas.microsoft.com/office/drawing/2014/main" id="{D5A3AEAA-65C7-8ECC-E5E9-833B45C12FFE}"/>
                  </a:ext>
                </a:extLst>
              </p:cNvPr>
              <p:cNvCxnSpPr>
                <a:cxnSpLocks/>
              </p:cNvCxnSpPr>
              <p:nvPr/>
            </p:nvCxnSpPr>
            <p:spPr>
              <a:xfrm flipV="1">
                <a:off x="10491345" y="5184013"/>
                <a:ext cx="694929" cy="574701"/>
              </a:xfrm>
              <a:prstGeom prst="line">
                <a:avLst/>
              </a:prstGeom>
              <a:noFill/>
              <a:ln w="6350" cap="flat" cmpd="sng" algn="ctr">
                <a:solidFill>
                  <a:sysClr val="window" lastClr="FFFFFF"/>
                </a:solidFill>
                <a:prstDash val="solid"/>
                <a:miter lim="800000"/>
              </a:ln>
              <a:effectLst/>
            </p:spPr>
          </p:cxnSp>
          <p:sp>
            <p:nvSpPr>
              <p:cNvPr id="301" name="四角形: 角を丸くする 300">
                <a:extLst>
                  <a:ext uri="{FF2B5EF4-FFF2-40B4-BE49-F238E27FC236}">
                    <a16:creationId xmlns:a16="http://schemas.microsoft.com/office/drawing/2014/main" id="{11CA6E44-AEBF-4C0A-F80E-06047170CD73}"/>
                  </a:ext>
                </a:extLst>
              </p:cNvPr>
              <p:cNvSpPr/>
              <p:nvPr/>
            </p:nvSpPr>
            <p:spPr>
              <a:xfrm>
                <a:off x="10511686" y="5303630"/>
                <a:ext cx="678499" cy="196428"/>
              </a:xfrm>
              <a:prstGeom prst="roundRect">
                <a:avLst>
                  <a:gd name="adj" fmla="val 0"/>
                </a:avLst>
              </a:prstGeom>
              <a:noFill/>
              <a:ln w="9525"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91"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94" name="Google Shape;442;p31">
              <a:extLst>
                <a:ext uri="{FF2B5EF4-FFF2-40B4-BE49-F238E27FC236}">
                  <a16:creationId xmlns:a16="http://schemas.microsoft.com/office/drawing/2014/main" id="{CBD33714-8AB1-ED50-40D7-15831A26F53A}"/>
                </a:ext>
              </a:extLst>
            </p:cNvPr>
            <p:cNvSpPr/>
            <p:nvPr/>
          </p:nvSpPr>
          <p:spPr>
            <a:xfrm>
              <a:off x="5330970" y="3128568"/>
              <a:ext cx="1517385" cy="497961"/>
            </a:xfrm>
            <a:prstGeom prst="homePlate">
              <a:avLst>
                <a:gd name="adj" fmla="val 0"/>
              </a:avLst>
            </a:prstGeom>
            <a:solidFill>
              <a:sysClr val="window" lastClr="FFFFFF">
                <a:lumMod val="65000"/>
              </a:sys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1000" b="0" i="0" u="none" strike="noStrike" kern="150" cap="none" spc="12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a:sym typeface="Meiryo"/>
                </a:rPr>
                <a:t>写真</a:t>
              </a:r>
              <a:endParaRPr kumimoji="0" lang="en-US" altLang="ja-JP" sz="1000" b="0" i="0" u="none" strike="noStrike" kern="150" cap="none" spc="12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a:sym typeface="Meiryo"/>
              </a:endParaRPr>
            </a:p>
          </p:txBody>
        </p:sp>
      </p:grpSp>
      <p:sp>
        <p:nvSpPr>
          <p:cNvPr id="302" name="テキスト ボックス 301">
            <a:extLst>
              <a:ext uri="{FF2B5EF4-FFF2-40B4-BE49-F238E27FC236}">
                <a16:creationId xmlns:a16="http://schemas.microsoft.com/office/drawing/2014/main" id="{EE721B48-8CA6-421B-4651-2885B3175793}"/>
              </a:ext>
            </a:extLst>
          </p:cNvPr>
          <p:cNvSpPr txBox="1"/>
          <p:nvPr/>
        </p:nvSpPr>
        <p:spPr>
          <a:xfrm>
            <a:off x="6314178" y="2809362"/>
            <a:ext cx="1673535" cy="207749"/>
          </a:xfrm>
          <a:prstGeom prst="rect">
            <a:avLst/>
          </a:prstGeom>
          <a:solidFill>
            <a:srgbClr val="FA186E">
              <a:lumMod val="20000"/>
              <a:lumOff val="80000"/>
            </a:srgbClr>
          </a:solidFill>
        </p:spPr>
        <p:txBody>
          <a:bodyPr wrap="none" lIns="0" tIns="0" rIns="0" bIns="0" rtlCol="0" anchor="t" anchorCtr="0">
            <a:sp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100" normalizeH="0" baseline="0" noProof="0" dirty="0">
                <a:ln>
                  <a:noFill/>
                </a:ln>
                <a:solidFill>
                  <a:srgbClr val="FA186E"/>
                </a:solidFill>
                <a:effectLst/>
                <a:uLnTx/>
                <a:uFillTx/>
                <a:latin typeface="游ゴシック" panose="020B0400000000000000" pitchFamily="50" charset="-128"/>
              </a:rPr>
              <a:t>朝日新聞デジタル版</a:t>
            </a:r>
          </a:p>
        </p:txBody>
      </p:sp>
      <p:pic>
        <p:nvPicPr>
          <p:cNvPr id="303" name="図 302" descr="図形&#10;&#10;AI によって生成されたコンテンツは間違っている可能性があります。">
            <a:extLst>
              <a:ext uri="{FF2B5EF4-FFF2-40B4-BE49-F238E27FC236}">
                <a16:creationId xmlns:a16="http://schemas.microsoft.com/office/drawing/2014/main" id="{4D0B0053-D606-C9C1-B458-E2247D1176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7731" y="3106202"/>
            <a:ext cx="1053003" cy="282896"/>
          </a:xfrm>
          <a:prstGeom prst="rect">
            <a:avLst/>
          </a:prstGeom>
        </p:spPr>
      </p:pic>
      <p:sp>
        <p:nvSpPr>
          <p:cNvPr id="304" name="テキスト ボックス 303">
            <a:extLst>
              <a:ext uri="{FF2B5EF4-FFF2-40B4-BE49-F238E27FC236}">
                <a16:creationId xmlns:a16="http://schemas.microsoft.com/office/drawing/2014/main" id="{530B287A-5ED8-307E-847D-711E2106EC8C}"/>
              </a:ext>
            </a:extLst>
          </p:cNvPr>
          <p:cNvSpPr txBox="1"/>
          <p:nvPr/>
        </p:nvSpPr>
        <p:spPr>
          <a:xfrm>
            <a:off x="4380721" y="5530860"/>
            <a:ext cx="1726704" cy="2616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rPr>
              <a:t>https://www.asahi.com/</a:t>
            </a:r>
          </a:p>
        </p:txBody>
      </p:sp>
      <p:sp>
        <p:nvSpPr>
          <p:cNvPr id="305" name="テキスト ボックス 304">
            <a:extLst>
              <a:ext uri="{FF2B5EF4-FFF2-40B4-BE49-F238E27FC236}">
                <a16:creationId xmlns:a16="http://schemas.microsoft.com/office/drawing/2014/main" id="{CCE144E2-666F-7D56-A7ED-D8FDAB099889}"/>
              </a:ext>
            </a:extLst>
          </p:cNvPr>
          <p:cNvSpPr txBox="1"/>
          <p:nvPr/>
        </p:nvSpPr>
        <p:spPr>
          <a:xfrm>
            <a:off x="1105281" y="4405835"/>
            <a:ext cx="2335576" cy="184666"/>
          </a:xfrm>
          <a:prstGeom prst="rect">
            <a:avLst/>
          </a:prstGeom>
          <a:noFill/>
        </p:spPr>
        <p:txBody>
          <a:bodyPr wrap="none" lIns="0" tIns="0" rIns="0" bIns="0" rtlCol="0" anchor="t" anchorCtr="0">
            <a:spAutoFit/>
          </a:bodyPr>
          <a:lstStyle/>
          <a:p>
            <a:pPr algn="ctr" defTabSz="914358">
              <a:defRPr/>
            </a:pPr>
            <a:r>
              <a:rPr lang="ja-JP" altLang="en-US" sz="1200" b="1" spc="100" dirty="0">
                <a:solidFill>
                  <a:srgbClr val="FA186E"/>
                </a:solidFill>
                <a:latin typeface="游ゴシック" panose="020B0400000000000000" pitchFamily="50" charset="-128"/>
              </a:rPr>
              <a:t> ● 朝日運営メディアから誘導 </a:t>
            </a:r>
          </a:p>
        </p:txBody>
      </p:sp>
      <p:sp>
        <p:nvSpPr>
          <p:cNvPr id="306" name="テキスト ボックス 305">
            <a:extLst>
              <a:ext uri="{FF2B5EF4-FFF2-40B4-BE49-F238E27FC236}">
                <a16:creationId xmlns:a16="http://schemas.microsoft.com/office/drawing/2014/main" id="{4E591E2C-4BC8-64DE-8663-56AF8A65C560}"/>
              </a:ext>
            </a:extLst>
          </p:cNvPr>
          <p:cNvSpPr txBox="1"/>
          <p:nvPr/>
        </p:nvSpPr>
        <p:spPr>
          <a:xfrm>
            <a:off x="1105281" y="4732487"/>
            <a:ext cx="2335575" cy="184666"/>
          </a:xfrm>
          <a:prstGeom prst="rect">
            <a:avLst/>
          </a:prstGeom>
          <a:noFill/>
        </p:spPr>
        <p:txBody>
          <a:bodyPr wrap="none" lIns="0" tIns="0" rIns="0" bIns="0" rtlCol="0" anchor="t" anchorCtr="0">
            <a:spAutoFit/>
          </a:bodyPr>
          <a:lstStyle/>
          <a:p>
            <a:pPr algn="ctr" defTabSz="914358">
              <a:defRPr/>
            </a:pPr>
            <a:r>
              <a:rPr lang="ja-JP" altLang="en-US" sz="1200" b="1" spc="100" dirty="0">
                <a:solidFill>
                  <a:srgbClr val="FA186E"/>
                </a:solidFill>
                <a:latin typeface="游ゴシック" panose="020B0400000000000000" pitchFamily="50" charset="-128"/>
              </a:rPr>
              <a:t> ● 朝日独自セグメント作成可 </a:t>
            </a:r>
          </a:p>
        </p:txBody>
      </p:sp>
      <p:sp>
        <p:nvSpPr>
          <p:cNvPr id="307" name="正方形/長方形 306">
            <a:extLst>
              <a:ext uri="{FF2B5EF4-FFF2-40B4-BE49-F238E27FC236}">
                <a16:creationId xmlns:a16="http://schemas.microsoft.com/office/drawing/2014/main" id="{515E711F-0B87-2F26-6C0B-8938B807A78D}"/>
              </a:ext>
            </a:extLst>
          </p:cNvPr>
          <p:cNvSpPr>
            <a:spLocks/>
          </p:cNvSpPr>
          <p:nvPr/>
        </p:nvSpPr>
        <p:spPr>
          <a:xfrm>
            <a:off x="8796190" y="1900566"/>
            <a:ext cx="2777499" cy="4438688"/>
          </a:xfrm>
          <a:prstGeom prst="rect">
            <a:avLst/>
          </a:prstGeom>
          <a:pattFill prst="ltUpDiag">
            <a:fgClr>
              <a:sysClr val="window" lastClr="FFFFFF">
                <a:lumMod val="85000"/>
              </a:sysClr>
            </a:fgClr>
            <a:bgClr>
              <a:sysClr val="window" lastClr="FFFFFF"/>
            </a:bgClr>
          </a:pattFill>
          <a:ln w="12700" cap="flat" cmpd="sng" algn="ctr">
            <a:solidFill>
              <a:srgbClr val="4EA6DC">
                <a:lumMod val="75000"/>
              </a:srgb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08" name="テキスト ボックス 307">
            <a:extLst>
              <a:ext uri="{FF2B5EF4-FFF2-40B4-BE49-F238E27FC236}">
                <a16:creationId xmlns:a16="http://schemas.microsoft.com/office/drawing/2014/main" id="{C5911CFE-3425-E4EB-0B1A-A2B684B2F8D7}"/>
              </a:ext>
            </a:extLst>
          </p:cNvPr>
          <p:cNvSpPr txBox="1"/>
          <p:nvPr/>
        </p:nvSpPr>
        <p:spPr>
          <a:xfrm>
            <a:off x="9015215" y="3314157"/>
            <a:ext cx="2339447" cy="646997"/>
          </a:xfrm>
          <a:prstGeom prst="rect">
            <a:avLst/>
          </a:prstGeom>
          <a:solidFill>
            <a:srgbClr val="4EA6DC">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閲覧数：</a:t>
            </a:r>
            <a:r>
              <a:rPr kumimoji="0" lang="en-US" altLang="ja-JP" sz="18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2</a:t>
            </a: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万</a:t>
            </a:r>
            <a:r>
              <a:rPr kumimoji="0" lang="en-US" altLang="ja-JP"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PV</a:t>
            </a: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保証</a:t>
            </a:r>
          </a:p>
        </p:txBody>
      </p:sp>
      <p:sp>
        <p:nvSpPr>
          <p:cNvPr id="309" name="テキスト ボックス 308">
            <a:extLst>
              <a:ext uri="{FF2B5EF4-FFF2-40B4-BE49-F238E27FC236}">
                <a16:creationId xmlns:a16="http://schemas.microsoft.com/office/drawing/2014/main" id="{02EF8AD9-FDD6-33C4-A852-633374288469}"/>
              </a:ext>
            </a:extLst>
          </p:cNvPr>
          <p:cNvSpPr txBox="1"/>
          <p:nvPr/>
        </p:nvSpPr>
        <p:spPr>
          <a:xfrm>
            <a:off x="9015215" y="2562693"/>
            <a:ext cx="2339447" cy="646997"/>
          </a:xfrm>
          <a:prstGeom prst="rect">
            <a:avLst/>
          </a:prstGeom>
          <a:solidFill>
            <a:srgbClr val="4EA6DC">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金額</a:t>
            </a:r>
            <a:r>
              <a:rPr kumimoji="0" lang="en-US" altLang="ja-JP"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 </a:t>
            </a: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グロス</a:t>
            </a:r>
            <a:r>
              <a:rPr kumimoji="0" lang="en-US" altLang="ja-JP" sz="18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450</a:t>
            </a: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万円</a:t>
            </a:r>
          </a:p>
        </p:txBody>
      </p:sp>
      <p:sp>
        <p:nvSpPr>
          <p:cNvPr id="310" name="テキスト ボックス 309">
            <a:extLst>
              <a:ext uri="{FF2B5EF4-FFF2-40B4-BE49-F238E27FC236}">
                <a16:creationId xmlns:a16="http://schemas.microsoft.com/office/drawing/2014/main" id="{58C89749-E828-0991-23B2-854E9E3C4FAD}"/>
              </a:ext>
            </a:extLst>
          </p:cNvPr>
          <p:cNvSpPr txBox="1"/>
          <p:nvPr/>
        </p:nvSpPr>
        <p:spPr>
          <a:xfrm>
            <a:off x="9015214" y="5347791"/>
            <a:ext cx="2339447" cy="759068"/>
          </a:xfrm>
          <a:prstGeom prst="rect">
            <a:avLst/>
          </a:prstGeom>
          <a:solidFill>
            <a:sysClr val="window" lastClr="FFFFFF">
              <a:lumMod val="95000"/>
            </a:sysClr>
          </a:solidFill>
        </p:spPr>
        <p:txBody>
          <a:bodyPr wrap="square" lIns="180000" tIns="72000" rIns="180000" bIns="36000" rtlCol="0" anchor="ctr" anchorCtr="0">
            <a:noAutofit/>
          </a:bodyPr>
          <a:lstStyle/>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含まれないもの</a:t>
            </a:r>
            <a:endParaRPr kumimoji="0" lang="en-US" altLang="ja-JP" sz="1200" b="1" i="0" u="none" strike="noStrike" kern="0" cap="none" spc="100" normalizeH="0" baseline="0" noProof="0" dirty="0">
              <a:ln>
                <a:noFill/>
              </a:ln>
              <a:solidFill>
                <a:srgbClr val="FA186E"/>
              </a:solidFill>
              <a:effectLst/>
              <a:uLnTx/>
              <a:uFillTx/>
              <a:latin typeface="游ゴシック" panose="020B0400000000000000" pitchFamily="50" charset="-128"/>
            </a:endParaRPr>
          </a:p>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a:t>
            </a:r>
            <a:r>
              <a:rPr kumimoji="0" lang="en-US" altLang="ja-JP"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2</a:t>
            </a: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次利用費</a:t>
            </a:r>
            <a:endParaRPr kumimoji="0" lang="en-US" altLang="ja-JP"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endParaRPr>
          </a:p>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・著名人アサイン</a:t>
            </a:r>
          </a:p>
        </p:txBody>
      </p:sp>
      <p:sp>
        <p:nvSpPr>
          <p:cNvPr id="311" name="テキスト ボックス 310">
            <a:extLst>
              <a:ext uri="{FF2B5EF4-FFF2-40B4-BE49-F238E27FC236}">
                <a16:creationId xmlns:a16="http://schemas.microsoft.com/office/drawing/2014/main" id="{A482A29F-802D-D982-6EAC-3AD93320D986}"/>
              </a:ext>
            </a:extLst>
          </p:cNvPr>
          <p:cNvSpPr txBox="1"/>
          <p:nvPr/>
        </p:nvSpPr>
        <p:spPr>
          <a:xfrm>
            <a:off x="9015215" y="2170551"/>
            <a:ext cx="2339447" cy="287675"/>
          </a:xfrm>
          <a:prstGeom prst="roundRect">
            <a:avLst>
              <a:gd name="adj" fmla="val 0"/>
            </a:avLst>
          </a:prstGeom>
          <a:solidFill>
            <a:schemeClr val="tx1">
              <a:lumMod val="75000"/>
              <a:lumOff val="25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メニュー内容</a:t>
            </a:r>
            <a:endParaRPr kumimoji="0" lang="en-US" altLang="ja-JP"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2" name="テキスト ボックス 311">
            <a:extLst>
              <a:ext uri="{FF2B5EF4-FFF2-40B4-BE49-F238E27FC236}">
                <a16:creationId xmlns:a16="http://schemas.microsoft.com/office/drawing/2014/main" id="{1BEE2786-763F-1E52-C687-0F7399C38881}"/>
              </a:ext>
            </a:extLst>
          </p:cNvPr>
          <p:cNvSpPr txBox="1"/>
          <p:nvPr/>
        </p:nvSpPr>
        <p:spPr>
          <a:xfrm>
            <a:off x="9015213" y="4065621"/>
            <a:ext cx="2339447" cy="287675"/>
          </a:xfrm>
          <a:prstGeom prst="roundRect">
            <a:avLst>
              <a:gd name="adj" fmla="val 0"/>
            </a:avLst>
          </a:prstGeom>
          <a:solidFill>
            <a:schemeClr val="tx1">
              <a:lumMod val="75000"/>
              <a:lumOff val="25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含まれるもの</a:t>
            </a:r>
            <a:endParaRPr kumimoji="0" lang="en-US" altLang="ja-JP"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3" name="テキスト ボックス 312">
            <a:extLst>
              <a:ext uri="{FF2B5EF4-FFF2-40B4-BE49-F238E27FC236}">
                <a16:creationId xmlns:a16="http://schemas.microsoft.com/office/drawing/2014/main" id="{9E87EA25-D8B3-7DD0-E5EC-6F427D51C447}"/>
              </a:ext>
            </a:extLst>
          </p:cNvPr>
          <p:cNvSpPr txBox="1"/>
          <p:nvPr/>
        </p:nvSpPr>
        <p:spPr>
          <a:xfrm>
            <a:off x="9015215" y="4457763"/>
            <a:ext cx="2339447" cy="325011"/>
          </a:xfrm>
          <a:prstGeom prst="rect">
            <a:avLst/>
          </a:prstGeom>
          <a:solidFill>
            <a:srgbClr val="4EA6DC">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タイアップ制作費</a:t>
            </a:r>
          </a:p>
        </p:txBody>
      </p:sp>
      <p:sp>
        <p:nvSpPr>
          <p:cNvPr id="314" name="テキスト ボックス 313">
            <a:extLst>
              <a:ext uri="{FF2B5EF4-FFF2-40B4-BE49-F238E27FC236}">
                <a16:creationId xmlns:a16="http://schemas.microsoft.com/office/drawing/2014/main" id="{879539BE-5258-4031-6D8F-658C4AEF6EDB}"/>
              </a:ext>
            </a:extLst>
          </p:cNvPr>
          <p:cNvSpPr txBox="1"/>
          <p:nvPr/>
        </p:nvSpPr>
        <p:spPr>
          <a:xfrm>
            <a:off x="9015215" y="4887239"/>
            <a:ext cx="2339447" cy="325011"/>
          </a:xfrm>
          <a:prstGeom prst="rect">
            <a:avLst/>
          </a:prstGeom>
          <a:solidFill>
            <a:srgbClr val="4EA6DC">
              <a:lumMod val="20000"/>
              <a:lumOff val="8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EA6DC">
                    <a:lumMod val="75000"/>
                  </a:srgbClr>
                </a:solidFill>
                <a:effectLst/>
                <a:uLnTx/>
                <a:uFillTx/>
                <a:latin typeface="游ゴシック" panose="020B0400000000000000" pitchFamily="50" charset="-128"/>
              </a:rPr>
              <a:t>誘導ターゲティング</a:t>
            </a:r>
          </a:p>
        </p:txBody>
      </p:sp>
      <p:sp>
        <p:nvSpPr>
          <p:cNvPr id="315" name="テキスト ボックス 314">
            <a:extLst>
              <a:ext uri="{FF2B5EF4-FFF2-40B4-BE49-F238E27FC236}">
                <a16:creationId xmlns:a16="http://schemas.microsoft.com/office/drawing/2014/main" id="{4DAB7F33-A4B1-9D2E-DC85-D3784992B449}"/>
              </a:ext>
            </a:extLst>
          </p:cNvPr>
          <p:cNvSpPr txBox="1"/>
          <p:nvPr/>
        </p:nvSpPr>
        <p:spPr>
          <a:xfrm>
            <a:off x="1105281" y="5044769"/>
            <a:ext cx="2306722" cy="184666"/>
          </a:xfrm>
          <a:prstGeom prst="rect">
            <a:avLst/>
          </a:prstGeom>
          <a:solidFill>
            <a:sysClr val="window" lastClr="FFFFFF">
              <a:lumMod val="95000"/>
            </a:sysClr>
          </a:solidFill>
        </p:spPr>
        <p:txBody>
          <a:bodyPr wrap="none" lIns="0" tIns="0" rIns="0" bIns="0" rtlCol="0" anchor="t" anchorCtr="0">
            <a:sp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 ● 外部</a:t>
            </a:r>
            <a:r>
              <a:rPr kumimoji="0" lang="en-US" altLang="ja-JP" sz="1200" b="1" i="0" u="none" strike="noStrike" kern="0" cap="none" spc="100" normalizeH="0" baseline="0" noProof="0" dirty="0">
                <a:ln>
                  <a:noFill/>
                </a:ln>
                <a:solidFill>
                  <a:srgbClr val="FA186E"/>
                </a:solidFill>
                <a:effectLst/>
                <a:uLnTx/>
                <a:uFillTx/>
                <a:latin typeface="游ゴシック" panose="020B0400000000000000" pitchFamily="50" charset="-128"/>
              </a:rPr>
              <a:t>SNS</a:t>
            </a: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等からの誘導あり</a:t>
            </a:r>
          </a:p>
        </p:txBody>
      </p:sp>
      <p:grpSp>
        <p:nvGrpSpPr>
          <p:cNvPr id="316" name="グループ化 315">
            <a:extLst>
              <a:ext uri="{FF2B5EF4-FFF2-40B4-BE49-F238E27FC236}">
                <a16:creationId xmlns:a16="http://schemas.microsoft.com/office/drawing/2014/main" id="{A0CE17C1-9A1E-2BE0-ACC7-A44F70AF8811}"/>
              </a:ext>
            </a:extLst>
          </p:cNvPr>
          <p:cNvGrpSpPr/>
          <p:nvPr/>
        </p:nvGrpSpPr>
        <p:grpSpPr>
          <a:xfrm>
            <a:off x="1226113" y="3951456"/>
            <a:ext cx="2070869" cy="296859"/>
            <a:chOff x="1226113" y="3951456"/>
            <a:chExt cx="2070869" cy="296859"/>
          </a:xfrm>
        </p:grpSpPr>
        <p:pic>
          <p:nvPicPr>
            <p:cNvPr id="317" name="図 316" descr="図形&#10;&#10;AI によって生成されたコンテンツは間違っている可能性があります。">
              <a:extLst>
                <a:ext uri="{FF2B5EF4-FFF2-40B4-BE49-F238E27FC236}">
                  <a16:creationId xmlns:a16="http://schemas.microsoft.com/office/drawing/2014/main" id="{B30782C9-0723-BE68-E070-BB09C25BE1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6113" y="3951456"/>
              <a:ext cx="1104978" cy="296859"/>
            </a:xfrm>
            <a:prstGeom prst="rect">
              <a:avLst/>
            </a:prstGeom>
          </p:spPr>
        </p:pic>
        <p:pic>
          <p:nvPicPr>
            <p:cNvPr id="318" name="図 317" descr="ロゴ&#10;&#10;自動的に生成された説明">
              <a:extLst>
                <a:ext uri="{FF2B5EF4-FFF2-40B4-BE49-F238E27FC236}">
                  <a16:creationId xmlns:a16="http://schemas.microsoft.com/office/drawing/2014/main" id="{54E22CF2-8FAC-B13A-0BBE-D2F5CEA2D0E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96930" y="4022190"/>
              <a:ext cx="369271" cy="184636"/>
            </a:xfrm>
            <a:prstGeom prst="rect">
              <a:avLst/>
            </a:prstGeom>
          </p:spPr>
        </p:pic>
        <p:pic>
          <p:nvPicPr>
            <p:cNvPr id="319" name="Picture 2">
              <a:extLst>
                <a:ext uri="{FF2B5EF4-FFF2-40B4-BE49-F238E27FC236}">
                  <a16:creationId xmlns:a16="http://schemas.microsoft.com/office/drawing/2014/main" id="{81412EF4-2DEC-2E4D-1ECD-382F8E837EB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52274" y="4066233"/>
              <a:ext cx="232496" cy="81284"/>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6" descr="Xについて | Xロゴ、ブランドガイドライン、ポストツール">
              <a:extLst>
                <a:ext uri="{FF2B5EF4-FFF2-40B4-BE49-F238E27FC236}">
                  <a16:creationId xmlns:a16="http://schemas.microsoft.com/office/drawing/2014/main" id="{484C1DEA-A5E4-4B3E-3ED3-8DA59C46A9E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81248" y="4043007"/>
              <a:ext cx="115734" cy="118253"/>
            </a:xfrm>
            <a:prstGeom prst="rect">
              <a:avLst/>
            </a:prstGeom>
            <a:noFill/>
            <a:extLst>
              <a:ext uri="{909E8E84-426E-40DD-AFC4-6F175D3DCCD1}">
                <a14:hiddenFill xmlns:a14="http://schemas.microsoft.com/office/drawing/2010/main">
                  <a:solidFill>
                    <a:srgbClr val="FFFFFF"/>
                  </a:solidFill>
                </a14:hiddenFill>
              </a:ext>
            </a:extLst>
          </p:spPr>
        </p:pic>
      </p:grpSp>
      <p:sp>
        <p:nvSpPr>
          <p:cNvPr id="321" name="テキスト ボックス 20">
            <a:extLst>
              <a:ext uri="{FF2B5EF4-FFF2-40B4-BE49-F238E27FC236}">
                <a16:creationId xmlns:a16="http://schemas.microsoft.com/office/drawing/2014/main" id="{6C328A60-6718-BA56-052B-3B108A68B765}"/>
              </a:ext>
            </a:extLst>
          </p:cNvPr>
          <p:cNvSpPr txBox="1"/>
          <p:nvPr/>
        </p:nvSpPr>
        <p:spPr>
          <a:xfrm>
            <a:off x="968352" y="6452031"/>
            <a:ext cx="9553579"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0" lang="en-US" altLang="ja-JP" sz="900" spc="70" dirty="0">
                <a:solidFill>
                  <a:prstClr val="black">
                    <a:lumMod val="95000"/>
                    <a:lumOff val="5000"/>
                  </a:prstClr>
                </a:solidFill>
                <a:latin typeface="游ゴシック" panose="020B0400000000000000" pitchFamily="50" charset="-128"/>
              </a:rPr>
              <a:t>※</a:t>
            </a:r>
            <a:r>
              <a:rPr kumimoji="0" lang="ja-JP" altLang="en-US" sz="900" spc="70" dirty="0">
                <a:solidFill>
                  <a:prstClr val="black">
                    <a:lumMod val="95000"/>
                    <a:lumOff val="5000"/>
                  </a:prstClr>
                </a:solidFill>
                <a:latin typeface="游ゴシック" panose="020B0400000000000000" pitchFamily="50" charset="-128"/>
              </a:rPr>
              <a:t> 外部</a:t>
            </a:r>
            <a:r>
              <a:rPr kumimoji="0" lang="en-US" altLang="ja-JP" sz="900" spc="70" dirty="0">
                <a:solidFill>
                  <a:prstClr val="black">
                    <a:lumMod val="95000"/>
                    <a:lumOff val="5000"/>
                  </a:prstClr>
                </a:solidFill>
                <a:latin typeface="游ゴシック" panose="020B0400000000000000" pitchFamily="50" charset="-128"/>
              </a:rPr>
              <a:t>SNS</a:t>
            </a:r>
            <a:r>
              <a:rPr kumimoji="0" lang="ja-JP" altLang="en-US" sz="900" spc="70" dirty="0">
                <a:solidFill>
                  <a:prstClr val="black">
                    <a:lumMod val="95000"/>
                    <a:lumOff val="5000"/>
                  </a:prstClr>
                </a:solidFill>
                <a:latin typeface="游ゴシック" panose="020B0400000000000000" pitchFamily="50" charset="-128"/>
              </a:rPr>
              <a:t>から誘導する場合、ターゲティングや配信枠等はプラットフォームの仕様に沿って弊社にお任せいただきます</a:t>
            </a:r>
            <a:r>
              <a:rPr kumimoji="0" lang="en-US" altLang="ja-JP" sz="900" spc="70" dirty="0">
                <a:solidFill>
                  <a:prstClr val="black">
                    <a:lumMod val="95000"/>
                    <a:lumOff val="5000"/>
                  </a:prstClr>
                </a:solidFill>
                <a:latin typeface="游ゴシック" panose="020B0400000000000000" pitchFamily="50" charset="-128"/>
              </a:rPr>
              <a:t>.</a:t>
            </a:r>
          </a:p>
        </p:txBody>
      </p:sp>
    </p:spTree>
    <p:extLst>
      <p:ext uri="{BB962C8B-B14F-4D97-AF65-F5344CB8AC3E}">
        <p14:creationId xmlns:p14="http://schemas.microsoft.com/office/powerpoint/2010/main" val="151617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17825-A93E-FC29-0839-ECC096570AEC}"/>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27E2255-BBAD-3582-9B3C-55556C742602}"/>
              </a:ext>
            </a:extLst>
          </p:cNvPr>
          <p:cNvSpPr>
            <a:spLocks noGrp="1"/>
          </p:cNvSpPr>
          <p:nvPr>
            <p:ph type="title"/>
          </p:nvPr>
        </p:nvSpPr>
        <p:spPr>
          <a:xfrm>
            <a:off x="533400" y="255643"/>
            <a:ext cx="9577753" cy="425395"/>
          </a:xfrm>
        </p:spPr>
        <p:txBody>
          <a:bodyPr/>
          <a:lstStyle/>
          <a:p>
            <a:r>
              <a:rPr lang="ja-JP" altLang="en-US" spc="100" dirty="0"/>
              <a:t>朝日新聞 記事タイアップ広告</a:t>
            </a:r>
            <a:r>
              <a:rPr lang="ja-JP" altLang="en-US" sz="1800" spc="100" dirty="0"/>
              <a:t>（シンプルデザインパッケージ </a:t>
            </a:r>
            <a:r>
              <a:rPr lang="en-US" altLang="ja-JP" sz="1800" spc="100" dirty="0"/>
              <a:t>/</a:t>
            </a:r>
            <a:r>
              <a:rPr lang="ja-JP" altLang="en-US" sz="1800" spc="100" dirty="0"/>
              <a:t>３万</a:t>
            </a:r>
            <a:r>
              <a:rPr lang="en-US" altLang="ja-JP" sz="1800" spc="100" dirty="0"/>
              <a:t>PV</a:t>
            </a:r>
            <a:r>
              <a:rPr lang="ja-JP" altLang="en-US" sz="1800" spc="100" dirty="0"/>
              <a:t>保証）</a:t>
            </a:r>
            <a:endParaRPr lang="ja-JP" altLang="en-US" spc="100" dirty="0"/>
          </a:p>
        </p:txBody>
      </p:sp>
      <p:sp>
        <p:nvSpPr>
          <p:cNvPr id="190" name="スライド番号プレースホルダー 3">
            <a:extLst>
              <a:ext uri="{FF2B5EF4-FFF2-40B4-BE49-F238E27FC236}">
                <a16:creationId xmlns:a16="http://schemas.microsoft.com/office/drawing/2014/main" id="{B936B0B6-16EF-4C67-9AE2-741A9A499ECC}"/>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13</a:t>
            </a:fld>
            <a:endParaRPr lang="ja-JP" altLang="en-US" dirty="0"/>
          </a:p>
        </p:txBody>
      </p:sp>
      <p:sp>
        <p:nvSpPr>
          <p:cNvPr id="2" name="正方形/長方形 1">
            <a:extLst>
              <a:ext uri="{FF2B5EF4-FFF2-40B4-BE49-F238E27FC236}">
                <a16:creationId xmlns:a16="http://schemas.microsoft.com/office/drawing/2014/main" id="{428AE661-D38E-9CC8-84D4-1D9F19A0C89F}"/>
              </a:ext>
            </a:extLst>
          </p:cNvPr>
          <p:cNvSpPr>
            <a:spLocks/>
          </p:cNvSpPr>
          <p:nvPr/>
        </p:nvSpPr>
        <p:spPr>
          <a:xfrm>
            <a:off x="618310" y="1900566"/>
            <a:ext cx="7937476" cy="4438687"/>
          </a:xfrm>
          <a:prstGeom prst="rect">
            <a:avLst/>
          </a:prstGeom>
          <a:pattFill prst="ltUpDiag">
            <a:fgClr>
              <a:srgbClr val="FA186E">
                <a:lumMod val="20000"/>
                <a:lumOff val="80000"/>
              </a:srgbClr>
            </a:fgClr>
            <a:bgClr>
              <a:sysClr val="window" lastClr="FFFFFF"/>
            </a:bgClr>
          </a:patt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 name="正方形/長方形 2">
            <a:extLst>
              <a:ext uri="{FF2B5EF4-FFF2-40B4-BE49-F238E27FC236}">
                <a16:creationId xmlns:a16="http://schemas.microsoft.com/office/drawing/2014/main" id="{44CB5133-81B7-138C-19CE-1748B3DDCA60}"/>
              </a:ext>
            </a:extLst>
          </p:cNvPr>
          <p:cNvSpPr/>
          <p:nvPr/>
        </p:nvSpPr>
        <p:spPr>
          <a:xfrm>
            <a:off x="1030856" y="2585842"/>
            <a:ext cx="2566916" cy="3410999"/>
          </a:xfrm>
          <a:prstGeom prst="rect">
            <a:avLst/>
          </a:prstGeom>
          <a:solidFill>
            <a:sysClr val="window" lastClr="FFFFFF">
              <a:lumMod val="95000"/>
            </a:sysClr>
          </a:solidFill>
          <a:ln w="19050" cap="flat" cmpd="sng" algn="ctr">
            <a:solidFill>
              <a:sysClr val="window" lastClr="FFFFFF"/>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4" name="グループ化 3">
            <a:extLst>
              <a:ext uri="{FF2B5EF4-FFF2-40B4-BE49-F238E27FC236}">
                <a16:creationId xmlns:a16="http://schemas.microsoft.com/office/drawing/2014/main" id="{DEBF1ED3-3DEA-6942-6F7A-E89200F2ACC2}"/>
              </a:ext>
            </a:extLst>
          </p:cNvPr>
          <p:cNvGrpSpPr/>
          <p:nvPr/>
        </p:nvGrpSpPr>
        <p:grpSpPr>
          <a:xfrm>
            <a:off x="1584728" y="2861340"/>
            <a:ext cx="1479143" cy="892993"/>
            <a:chOff x="979686" y="1718350"/>
            <a:chExt cx="1957731" cy="1082095"/>
          </a:xfrm>
        </p:grpSpPr>
        <p:grpSp>
          <p:nvGrpSpPr>
            <p:cNvPr id="6" name="グループ化 5">
              <a:extLst>
                <a:ext uri="{FF2B5EF4-FFF2-40B4-BE49-F238E27FC236}">
                  <a16:creationId xmlns:a16="http://schemas.microsoft.com/office/drawing/2014/main" id="{8E67D03C-72EF-0636-A27E-C80F64959697}"/>
                </a:ext>
              </a:extLst>
            </p:cNvPr>
            <p:cNvGrpSpPr/>
            <p:nvPr/>
          </p:nvGrpSpPr>
          <p:grpSpPr>
            <a:xfrm>
              <a:off x="979686" y="1718350"/>
              <a:ext cx="1957731" cy="1082095"/>
              <a:chOff x="431756" y="1910540"/>
              <a:chExt cx="1661793" cy="918521"/>
            </a:xfrm>
          </p:grpSpPr>
          <p:grpSp>
            <p:nvGrpSpPr>
              <p:cNvPr id="8" name="グループ化 7">
                <a:extLst>
                  <a:ext uri="{FF2B5EF4-FFF2-40B4-BE49-F238E27FC236}">
                    <a16:creationId xmlns:a16="http://schemas.microsoft.com/office/drawing/2014/main" id="{C36698EE-5D0E-D404-9820-3AB2CA1A717B}"/>
                  </a:ext>
                </a:extLst>
              </p:cNvPr>
              <p:cNvGrpSpPr>
                <a:grpSpLocks noChangeAspect="1"/>
              </p:cNvGrpSpPr>
              <p:nvPr/>
            </p:nvGrpSpPr>
            <p:grpSpPr>
              <a:xfrm>
                <a:off x="989926" y="2235061"/>
                <a:ext cx="1084817" cy="594000"/>
                <a:chOff x="-161666" y="2365305"/>
                <a:chExt cx="7062362" cy="3867053"/>
              </a:xfrm>
            </p:grpSpPr>
            <p:grpSp>
              <p:nvGrpSpPr>
                <p:cNvPr id="205" name="グループ化 204">
                  <a:extLst>
                    <a:ext uri="{FF2B5EF4-FFF2-40B4-BE49-F238E27FC236}">
                      <a16:creationId xmlns:a16="http://schemas.microsoft.com/office/drawing/2014/main" id="{496A5588-B069-DEF1-8599-1ECDC525C329}"/>
                    </a:ext>
                  </a:extLst>
                </p:cNvPr>
                <p:cNvGrpSpPr/>
                <p:nvPr/>
              </p:nvGrpSpPr>
              <p:grpSpPr>
                <a:xfrm>
                  <a:off x="-161666" y="2365305"/>
                  <a:ext cx="6600987" cy="3867053"/>
                  <a:chOff x="-161666" y="2365305"/>
                  <a:chExt cx="6600987" cy="3867053"/>
                </a:xfrm>
              </p:grpSpPr>
              <p:grpSp>
                <p:nvGrpSpPr>
                  <p:cNvPr id="239" name="グループ化 238">
                    <a:extLst>
                      <a:ext uri="{FF2B5EF4-FFF2-40B4-BE49-F238E27FC236}">
                        <a16:creationId xmlns:a16="http://schemas.microsoft.com/office/drawing/2014/main" id="{16388B43-B1AB-5D72-F85A-805A22D16EF0}"/>
                      </a:ext>
                    </a:extLst>
                  </p:cNvPr>
                  <p:cNvGrpSpPr/>
                  <p:nvPr/>
                </p:nvGrpSpPr>
                <p:grpSpPr>
                  <a:xfrm>
                    <a:off x="-161666" y="2365305"/>
                    <a:ext cx="6600987" cy="3867053"/>
                    <a:chOff x="-161666" y="2365305"/>
                    <a:chExt cx="6600987" cy="3867053"/>
                  </a:xfrm>
                </p:grpSpPr>
                <p:sp>
                  <p:nvSpPr>
                    <p:cNvPr id="273" name="フリーフォーム 362">
                      <a:extLst>
                        <a:ext uri="{FF2B5EF4-FFF2-40B4-BE49-F238E27FC236}">
                          <a16:creationId xmlns:a16="http://schemas.microsoft.com/office/drawing/2014/main" id="{80EB039F-2B7E-B3A5-E0D5-B29F856B9B93}"/>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4" name="フリーフォーム 363">
                      <a:extLst>
                        <a:ext uri="{FF2B5EF4-FFF2-40B4-BE49-F238E27FC236}">
                          <a16:creationId xmlns:a16="http://schemas.microsoft.com/office/drawing/2014/main" id="{0D0442C3-C909-0F5C-117D-F807C114606C}"/>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5" name="フリーフォーム 364">
                      <a:extLst>
                        <a:ext uri="{FF2B5EF4-FFF2-40B4-BE49-F238E27FC236}">
                          <a16:creationId xmlns:a16="http://schemas.microsoft.com/office/drawing/2014/main" id="{2415B1C6-3D65-DAC0-D59A-6BA998C06FDA}"/>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6" name="フリーフォーム 365">
                      <a:extLst>
                        <a:ext uri="{FF2B5EF4-FFF2-40B4-BE49-F238E27FC236}">
                          <a16:creationId xmlns:a16="http://schemas.microsoft.com/office/drawing/2014/main" id="{0DEC2D7E-A11B-15AE-20B6-8883DA07804D}"/>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7" name="正方形/長方形 276">
                      <a:extLst>
                        <a:ext uri="{FF2B5EF4-FFF2-40B4-BE49-F238E27FC236}">
                          <a16:creationId xmlns:a16="http://schemas.microsoft.com/office/drawing/2014/main" id="{D1AA47F3-A342-F57B-CFF1-A72061C6A28B}"/>
                        </a:ext>
                      </a:extLst>
                    </p:cNvPr>
                    <p:cNvSpPr/>
                    <p:nvPr/>
                  </p:nvSpPr>
                  <p:spPr>
                    <a:xfrm>
                      <a:off x="634637" y="2584616"/>
                      <a:ext cx="5008381" cy="3209421"/>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40" name="グループ化 239">
                    <a:extLst>
                      <a:ext uri="{FF2B5EF4-FFF2-40B4-BE49-F238E27FC236}">
                        <a16:creationId xmlns:a16="http://schemas.microsoft.com/office/drawing/2014/main" id="{6BEAF441-D7FB-5708-97F0-0339D1F2C968}"/>
                      </a:ext>
                    </a:extLst>
                  </p:cNvPr>
                  <p:cNvGrpSpPr/>
                  <p:nvPr/>
                </p:nvGrpSpPr>
                <p:grpSpPr>
                  <a:xfrm>
                    <a:off x="634637" y="2584616"/>
                    <a:ext cx="5008381" cy="3212526"/>
                    <a:chOff x="634637" y="2584616"/>
                    <a:chExt cx="5008381" cy="3212526"/>
                  </a:xfrm>
                </p:grpSpPr>
                <p:sp>
                  <p:nvSpPr>
                    <p:cNvPr id="241" name="正方形/長方形 240">
                      <a:extLst>
                        <a:ext uri="{FF2B5EF4-FFF2-40B4-BE49-F238E27FC236}">
                          <a16:creationId xmlns:a16="http://schemas.microsoft.com/office/drawing/2014/main" id="{9C7C2A20-7E0D-6E05-4635-EB4AC229D94F}"/>
                        </a:ext>
                      </a:extLst>
                    </p:cNvPr>
                    <p:cNvSpPr/>
                    <p:nvPr/>
                  </p:nvSpPr>
                  <p:spPr>
                    <a:xfrm>
                      <a:off x="634638" y="2587721"/>
                      <a:ext cx="5008380" cy="3209421"/>
                    </a:xfrm>
                    <a:prstGeom prst="rect">
                      <a:avLst/>
                    </a:prstGeom>
                    <a:solidFill>
                      <a:sysClr val="window" lastClr="FFFFFF"/>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2" name="角丸四角形 331">
                      <a:extLst>
                        <a:ext uri="{FF2B5EF4-FFF2-40B4-BE49-F238E27FC236}">
                          <a16:creationId xmlns:a16="http://schemas.microsoft.com/office/drawing/2014/main" id="{11BFE004-87C8-943D-AD42-47DAFCBA82A2}"/>
                        </a:ext>
                      </a:extLst>
                    </p:cNvPr>
                    <p:cNvSpPr/>
                    <p:nvPr/>
                  </p:nvSpPr>
                  <p:spPr>
                    <a:xfrm>
                      <a:off x="911401" y="2879544"/>
                      <a:ext cx="1203727" cy="206140"/>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3" name="正方形/長方形 242">
                      <a:extLst>
                        <a:ext uri="{FF2B5EF4-FFF2-40B4-BE49-F238E27FC236}">
                          <a16:creationId xmlns:a16="http://schemas.microsoft.com/office/drawing/2014/main" id="{BEA79675-7EFB-A8A7-1675-6B9820E9830B}"/>
                        </a:ext>
                      </a:extLst>
                    </p:cNvPr>
                    <p:cNvSpPr/>
                    <p:nvPr/>
                  </p:nvSpPr>
                  <p:spPr>
                    <a:xfrm flipV="1">
                      <a:off x="906773" y="2807069"/>
                      <a:ext cx="891085"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44" name="グループ化 243">
                      <a:extLst>
                        <a:ext uri="{FF2B5EF4-FFF2-40B4-BE49-F238E27FC236}">
                          <a16:creationId xmlns:a16="http://schemas.microsoft.com/office/drawing/2014/main" id="{FD1E6EEA-1DF1-E36F-3503-7A6DAE0C81B8}"/>
                        </a:ext>
                      </a:extLst>
                    </p:cNvPr>
                    <p:cNvGrpSpPr/>
                    <p:nvPr/>
                  </p:nvGrpSpPr>
                  <p:grpSpPr>
                    <a:xfrm>
                      <a:off x="5275532" y="2888046"/>
                      <a:ext cx="200695" cy="197638"/>
                      <a:chOff x="5618772" y="1633827"/>
                      <a:chExt cx="180000" cy="165940"/>
                    </a:xfrm>
                    <a:solidFill>
                      <a:sysClr val="window" lastClr="FFFFFF">
                        <a:lumMod val="85000"/>
                      </a:sysClr>
                    </a:solidFill>
                  </p:grpSpPr>
                  <p:sp>
                    <p:nvSpPr>
                      <p:cNvPr id="270" name="正方形/長方形 269">
                        <a:extLst>
                          <a:ext uri="{FF2B5EF4-FFF2-40B4-BE49-F238E27FC236}">
                            <a16:creationId xmlns:a16="http://schemas.microsoft.com/office/drawing/2014/main" id="{6A76F99F-8AA9-1301-4915-9E07C5E786C2}"/>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1" name="正方形/長方形 270">
                        <a:extLst>
                          <a:ext uri="{FF2B5EF4-FFF2-40B4-BE49-F238E27FC236}">
                            <a16:creationId xmlns:a16="http://schemas.microsoft.com/office/drawing/2014/main" id="{3F00CE34-4CFA-0E4D-D0A9-FE6FAEB50176}"/>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72" name="正方形/長方形 271">
                        <a:extLst>
                          <a:ext uri="{FF2B5EF4-FFF2-40B4-BE49-F238E27FC236}">
                            <a16:creationId xmlns:a16="http://schemas.microsoft.com/office/drawing/2014/main" id="{4218FA92-14A8-76C8-84FD-DCF100D3F695}"/>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45" name="正方形/長方形 244">
                      <a:extLst>
                        <a:ext uri="{FF2B5EF4-FFF2-40B4-BE49-F238E27FC236}">
                          <a16:creationId xmlns:a16="http://schemas.microsoft.com/office/drawing/2014/main" id="{461639BF-1A43-17CA-886B-02A13B7E91A1}"/>
                        </a:ext>
                      </a:extLst>
                    </p:cNvPr>
                    <p:cNvSpPr/>
                    <p:nvPr/>
                  </p:nvSpPr>
                  <p:spPr>
                    <a:xfrm>
                      <a:off x="634638" y="3163412"/>
                      <a:ext cx="5008380" cy="2242788"/>
                    </a:xfrm>
                    <a:prstGeom prst="rect">
                      <a:avLst/>
                    </a:prstGeom>
                    <a:solidFill>
                      <a:sysClr val="window" lastClr="FFFFFF"/>
                    </a:solidFill>
                    <a:ln w="6350" cap="flat" cmpd="sng" algn="ctr">
                      <a:solidFill>
                        <a:sysClr val="window" lastClr="FFFFFF">
                          <a:lumMod val="85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46" name="グループ化 245">
                      <a:extLst>
                        <a:ext uri="{FF2B5EF4-FFF2-40B4-BE49-F238E27FC236}">
                          <a16:creationId xmlns:a16="http://schemas.microsoft.com/office/drawing/2014/main" id="{DB92EE1D-1404-A111-20AD-0F81F5322B14}"/>
                        </a:ext>
                      </a:extLst>
                    </p:cNvPr>
                    <p:cNvGrpSpPr/>
                    <p:nvPr/>
                  </p:nvGrpSpPr>
                  <p:grpSpPr>
                    <a:xfrm>
                      <a:off x="3216837" y="3044510"/>
                      <a:ext cx="1791663" cy="41174"/>
                      <a:chOff x="3216837" y="3044510"/>
                      <a:chExt cx="1791663" cy="41174"/>
                    </a:xfrm>
                  </p:grpSpPr>
                  <p:sp>
                    <p:nvSpPr>
                      <p:cNvPr id="266" name="正方形/長方形 265">
                        <a:extLst>
                          <a:ext uri="{FF2B5EF4-FFF2-40B4-BE49-F238E27FC236}">
                            <a16:creationId xmlns:a16="http://schemas.microsoft.com/office/drawing/2014/main" id="{4D505101-C79E-1A5B-E2E9-1C44EE9CE9D5}"/>
                          </a:ext>
                        </a:extLst>
                      </p:cNvPr>
                      <p:cNvSpPr/>
                      <p:nvPr/>
                    </p:nvSpPr>
                    <p:spPr>
                      <a:xfrm>
                        <a:off x="3682058"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7" name="正方形/長方形 266">
                        <a:extLst>
                          <a:ext uri="{FF2B5EF4-FFF2-40B4-BE49-F238E27FC236}">
                            <a16:creationId xmlns:a16="http://schemas.microsoft.com/office/drawing/2014/main" id="{F161753F-ADDD-A799-B5CD-C56081CE37DA}"/>
                          </a:ext>
                        </a:extLst>
                      </p:cNvPr>
                      <p:cNvSpPr/>
                      <p:nvPr/>
                    </p:nvSpPr>
                    <p:spPr>
                      <a:xfrm>
                        <a:off x="4147279"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8" name="正方形/長方形 267">
                        <a:extLst>
                          <a:ext uri="{FF2B5EF4-FFF2-40B4-BE49-F238E27FC236}">
                            <a16:creationId xmlns:a16="http://schemas.microsoft.com/office/drawing/2014/main" id="{071368F1-E4EC-4BB1-6E35-AC5D8037EA2E}"/>
                          </a:ext>
                        </a:extLst>
                      </p:cNvPr>
                      <p:cNvSpPr/>
                      <p:nvPr/>
                    </p:nvSpPr>
                    <p:spPr>
                      <a:xfrm>
                        <a:off x="4612500"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9" name="正方形/長方形 268">
                        <a:extLst>
                          <a:ext uri="{FF2B5EF4-FFF2-40B4-BE49-F238E27FC236}">
                            <a16:creationId xmlns:a16="http://schemas.microsoft.com/office/drawing/2014/main" id="{9AB482EE-235B-7069-D974-9E871C875D0D}"/>
                          </a:ext>
                        </a:extLst>
                      </p:cNvPr>
                      <p:cNvSpPr/>
                      <p:nvPr/>
                    </p:nvSpPr>
                    <p:spPr>
                      <a:xfrm>
                        <a:off x="3216837" y="3044510"/>
                        <a:ext cx="396000"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47" name="正方形/長方形 246">
                      <a:extLst>
                        <a:ext uri="{FF2B5EF4-FFF2-40B4-BE49-F238E27FC236}">
                          <a16:creationId xmlns:a16="http://schemas.microsoft.com/office/drawing/2014/main" id="{1C2BEEE3-AB65-13D9-6AF8-4431ADC50C09}"/>
                        </a:ext>
                      </a:extLst>
                    </p:cNvPr>
                    <p:cNvSpPr/>
                    <p:nvPr/>
                  </p:nvSpPr>
                  <p:spPr>
                    <a:xfrm>
                      <a:off x="907230" y="5496621"/>
                      <a:ext cx="3705270" cy="7989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8" name="正方形/長方形 247">
                      <a:extLst>
                        <a:ext uri="{FF2B5EF4-FFF2-40B4-BE49-F238E27FC236}">
                          <a16:creationId xmlns:a16="http://schemas.microsoft.com/office/drawing/2014/main" id="{63F22BF7-601D-A057-3FCF-B91FDA604D91}"/>
                        </a:ext>
                      </a:extLst>
                    </p:cNvPr>
                    <p:cNvSpPr/>
                    <p:nvPr/>
                  </p:nvSpPr>
                  <p:spPr>
                    <a:xfrm>
                      <a:off x="907222" y="5618318"/>
                      <a:ext cx="2847338" cy="7989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9" name="正方形/長方形 248">
                      <a:extLst>
                        <a:ext uri="{FF2B5EF4-FFF2-40B4-BE49-F238E27FC236}">
                          <a16:creationId xmlns:a16="http://schemas.microsoft.com/office/drawing/2014/main" id="{155ED288-7574-6F38-B80C-9ED2298148A4}"/>
                        </a:ext>
                      </a:extLst>
                    </p:cNvPr>
                    <p:cNvSpPr/>
                    <p:nvPr/>
                  </p:nvSpPr>
                  <p:spPr>
                    <a:xfrm>
                      <a:off x="634637" y="2584616"/>
                      <a:ext cx="5008381" cy="3209421"/>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50" name="グループ化 249">
                      <a:extLst>
                        <a:ext uri="{FF2B5EF4-FFF2-40B4-BE49-F238E27FC236}">
                          <a16:creationId xmlns:a16="http://schemas.microsoft.com/office/drawing/2014/main" id="{9130384F-6DA3-97B1-8757-88D652720A35}"/>
                        </a:ext>
                      </a:extLst>
                    </p:cNvPr>
                    <p:cNvGrpSpPr/>
                    <p:nvPr/>
                  </p:nvGrpSpPr>
                  <p:grpSpPr>
                    <a:xfrm>
                      <a:off x="2679551" y="5250138"/>
                      <a:ext cx="918554" cy="79582"/>
                      <a:chOff x="2512794" y="5250138"/>
                      <a:chExt cx="918554" cy="79582"/>
                    </a:xfrm>
                  </p:grpSpPr>
                  <p:sp>
                    <p:nvSpPr>
                      <p:cNvPr id="258" name="円/楕円 347">
                        <a:extLst>
                          <a:ext uri="{FF2B5EF4-FFF2-40B4-BE49-F238E27FC236}">
                            <a16:creationId xmlns:a16="http://schemas.microsoft.com/office/drawing/2014/main" id="{D7039DCB-E052-04C5-6C62-789AD7BF2B3F}"/>
                          </a:ext>
                        </a:extLst>
                      </p:cNvPr>
                      <p:cNvSpPr>
                        <a:spLocks noChangeAspect="1"/>
                      </p:cNvSpPr>
                      <p:nvPr/>
                    </p:nvSpPr>
                    <p:spPr>
                      <a:xfrm>
                        <a:off x="2616146"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59" name="円/楕円 348">
                        <a:extLst>
                          <a:ext uri="{FF2B5EF4-FFF2-40B4-BE49-F238E27FC236}">
                            <a16:creationId xmlns:a16="http://schemas.microsoft.com/office/drawing/2014/main" id="{1E9D1007-26D7-67AC-8C78-6932FFF26094}"/>
                          </a:ext>
                        </a:extLst>
                      </p:cNvPr>
                      <p:cNvSpPr>
                        <a:spLocks noChangeAspect="1"/>
                      </p:cNvSpPr>
                      <p:nvPr/>
                    </p:nvSpPr>
                    <p:spPr>
                      <a:xfrm>
                        <a:off x="2742599"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0" name="円/楕円 349">
                        <a:extLst>
                          <a:ext uri="{FF2B5EF4-FFF2-40B4-BE49-F238E27FC236}">
                            <a16:creationId xmlns:a16="http://schemas.microsoft.com/office/drawing/2014/main" id="{3ED8761D-204D-3DAC-5AAE-87103D804518}"/>
                          </a:ext>
                        </a:extLst>
                      </p:cNvPr>
                      <p:cNvSpPr>
                        <a:spLocks noChangeAspect="1"/>
                      </p:cNvSpPr>
                      <p:nvPr/>
                    </p:nvSpPr>
                    <p:spPr>
                      <a:xfrm>
                        <a:off x="2869052"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1" name="円/楕円 350">
                        <a:extLst>
                          <a:ext uri="{FF2B5EF4-FFF2-40B4-BE49-F238E27FC236}">
                            <a16:creationId xmlns:a16="http://schemas.microsoft.com/office/drawing/2014/main" id="{1C56EBD6-5454-627A-4F5D-DF0F5C609637}"/>
                          </a:ext>
                        </a:extLst>
                      </p:cNvPr>
                      <p:cNvSpPr>
                        <a:spLocks noChangeAspect="1"/>
                      </p:cNvSpPr>
                      <p:nvPr/>
                    </p:nvSpPr>
                    <p:spPr>
                      <a:xfrm>
                        <a:off x="2995505"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2" name="円/楕円 351">
                        <a:extLst>
                          <a:ext uri="{FF2B5EF4-FFF2-40B4-BE49-F238E27FC236}">
                            <a16:creationId xmlns:a16="http://schemas.microsoft.com/office/drawing/2014/main" id="{A6AD160B-7880-9673-4C02-F3D3EFBAEE18}"/>
                          </a:ext>
                        </a:extLst>
                      </p:cNvPr>
                      <p:cNvSpPr>
                        <a:spLocks noChangeAspect="1"/>
                      </p:cNvSpPr>
                      <p:nvPr/>
                    </p:nvSpPr>
                    <p:spPr>
                      <a:xfrm>
                        <a:off x="3121958"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3" name="円/楕円 352">
                        <a:extLst>
                          <a:ext uri="{FF2B5EF4-FFF2-40B4-BE49-F238E27FC236}">
                            <a16:creationId xmlns:a16="http://schemas.microsoft.com/office/drawing/2014/main" id="{B62C7CD0-BABB-30DF-A22C-F4AD9216BA55}"/>
                          </a:ext>
                        </a:extLst>
                      </p:cNvPr>
                      <p:cNvSpPr>
                        <a:spLocks noChangeAspect="1"/>
                      </p:cNvSpPr>
                      <p:nvPr/>
                    </p:nvSpPr>
                    <p:spPr>
                      <a:xfrm>
                        <a:off x="3248411"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4" name="フリーフォーム 353">
                        <a:extLst>
                          <a:ext uri="{FF2B5EF4-FFF2-40B4-BE49-F238E27FC236}">
                            <a16:creationId xmlns:a16="http://schemas.microsoft.com/office/drawing/2014/main" id="{775B27E7-1664-788D-2466-2DC8CA105FD5}"/>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65" name="フリーフォーム 354">
                        <a:extLst>
                          <a:ext uri="{FF2B5EF4-FFF2-40B4-BE49-F238E27FC236}">
                            <a16:creationId xmlns:a16="http://schemas.microsoft.com/office/drawing/2014/main" id="{9A7B263E-5A17-C5A9-9F0C-EFD982CDD34F}"/>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51" name="グループ化 250">
                      <a:extLst>
                        <a:ext uri="{FF2B5EF4-FFF2-40B4-BE49-F238E27FC236}">
                          <a16:creationId xmlns:a16="http://schemas.microsoft.com/office/drawing/2014/main" id="{FD951FBA-5B07-E5E0-330A-94C98A9E7F18}"/>
                        </a:ext>
                      </a:extLst>
                    </p:cNvPr>
                    <p:cNvGrpSpPr/>
                    <p:nvPr/>
                  </p:nvGrpSpPr>
                  <p:grpSpPr>
                    <a:xfrm>
                      <a:off x="1268669" y="3476758"/>
                      <a:ext cx="3740318" cy="1616096"/>
                      <a:chOff x="1192009" y="3418939"/>
                      <a:chExt cx="3740318" cy="1616096"/>
                    </a:xfrm>
                  </p:grpSpPr>
                  <p:grpSp>
                    <p:nvGrpSpPr>
                      <p:cNvPr id="252" name="グループ化 251">
                        <a:extLst>
                          <a:ext uri="{FF2B5EF4-FFF2-40B4-BE49-F238E27FC236}">
                            <a16:creationId xmlns:a16="http://schemas.microsoft.com/office/drawing/2014/main" id="{40261D44-33CA-CACC-B03B-A15C1AFEC2A9}"/>
                          </a:ext>
                        </a:extLst>
                      </p:cNvPr>
                      <p:cNvGrpSpPr/>
                      <p:nvPr/>
                    </p:nvGrpSpPr>
                    <p:grpSpPr>
                      <a:xfrm>
                        <a:off x="1192009" y="3418939"/>
                        <a:ext cx="979386" cy="927618"/>
                        <a:chOff x="1075829" y="3395202"/>
                        <a:chExt cx="979386" cy="927618"/>
                      </a:xfrm>
                    </p:grpSpPr>
                    <p:cxnSp>
                      <p:nvCxnSpPr>
                        <p:cNvPr id="256" name="直線コネクタ 255">
                          <a:extLst>
                            <a:ext uri="{FF2B5EF4-FFF2-40B4-BE49-F238E27FC236}">
                              <a16:creationId xmlns:a16="http://schemas.microsoft.com/office/drawing/2014/main" id="{6A2954C7-9CC9-4D0B-9952-BEBFD619271E}"/>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57" name="直線コネクタ 256">
                          <a:extLst>
                            <a:ext uri="{FF2B5EF4-FFF2-40B4-BE49-F238E27FC236}">
                              <a16:creationId xmlns:a16="http://schemas.microsoft.com/office/drawing/2014/main" id="{FCC2E121-9FD0-4314-A1A9-A4783B07C143}"/>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nvGrpSpPr>
                      <p:cNvPr id="253" name="グループ化 252">
                        <a:extLst>
                          <a:ext uri="{FF2B5EF4-FFF2-40B4-BE49-F238E27FC236}">
                            <a16:creationId xmlns:a16="http://schemas.microsoft.com/office/drawing/2014/main" id="{6016DE7A-1C1C-62BD-FF34-4C54DBA95D53}"/>
                          </a:ext>
                        </a:extLst>
                      </p:cNvPr>
                      <p:cNvGrpSpPr/>
                      <p:nvPr/>
                    </p:nvGrpSpPr>
                    <p:grpSpPr>
                      <a:xfrm flipH="1" flipV="1">
                        <a:off x="3952941" y="4107417"/>
                        <a:ext cx="979386" cy="927618"/>
                        <a:chOff x="1075829" y="3395202"/>
                        <a:chExt cx="979386" cy="927618"/>
                      </a:xfrm>
                    </p:grpSpPr>
                    <p:cxnSp>
                      <p:nvCxnSpPr>
                        <p:cNvPr id="254" name="直線コネクタ 253">
                          <a:extLst>
                            <a:ext uri="{FF2B5EF4-FFF2-40B4-BE49-F238E27FC236}">
                              <a16:creationId xmlns:a16="http://schemas.microsoft.com/office/drawing/2014/main" id="{FBE425A9-A01C-15E0-47F2-7E36E1AE5FF3}"/>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55" name="直線コネクタ 254">
                          <a:extLst>
                            <a:ext uri="{FF2B5EF4-FFF2-40B4-BE49-F238E27FC236}">
                              <a16:creationId xmlns:a16="http://schemas.microsoft.com/office/drawing/2014/main" id="{697379EE-EE6E-9249-F727-BE0304EE26E6}"/>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grpSp>
            </p:grpSp>
            <p:grpSp>
              <p:nvGrpSpPr>
                <p:cNvPr id="206" name="グループ化 205">
                  <a:extLst>
                    <a:ext uri="{FF2B5EF4-FFF2-40B4-BE49-F238E27FC236}">
                      <a16:creationId xmlns:a16="http://schemas.microsoft.com/office/drawing/2014/main" id="{1ED34E1E-FB9B-8332-EA5C-398BF6280D39}"/>
                    </a:ext>
                  </a:extLst>
                </p:cNvPr>
                <p:cNvGrpSpPr/>
                <p:nvPr/>
              </p:nvGrpSpPr>
              <p:grpSpPr>
                <a:xfrm>
                  <a:off x="5424432" y="3305078"/>
                  <a:ext cx="1476264" cy="2927280"/>
                  <a:chOff x="5424432" y="3305078"/>
                  <a:chExt cx="1476264" cy="2927280"/>
                </a:xfrm>
              </p:grpSpPr>
              <p:sp>
                <p:nvSpPr>
                  <p:cNvPr id="207" name="角丸四角形 296">
                    <a:extLst>
                      <a:ext uri="{FF2B5EF4-FFF2-40B4-BE49-F238E27FC236}">
                        <a16:creationId xmlns:a16="http://schemas.microsoft.com/office/drawing/2014/main" id="{625567D8-0397-E5D5-A19D-8E6834366462}"/>
                      </a:ext>
                    </a:extLst>
                  </p:cNvPr>
                  <p:cNvSpPr/>
                  <p:nvPr/>
                </p:nvSpPr>
                <p:spPr>
                  <a:xfrm>
                    <a:off x="5476227" y="3395202"/>
                    <a:ext cx="1372677" cy="2747030"/>
                  </a:xfrm>
                  <a:prstGeom prst="roundRect">
                    <a:avLst>
                      <a:gd name="adj" fmla="val 7576"/>
                    </a:avLst>
                  </a:prstGeom>
                  <a:solidFill>
                    <a:sysClr val="window" lastClr="FFFFFF"/>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08" name="グループ化 207">
                    <a:extLst>
                      <a:ext uri="{FF2B5EF4-FFF2-40B4-BE49-F238E27FC236}">
                        <a16:creationId xmlns:a16="http://schemas.microsoft.com/office/drawing/2014/main" id="{9978AE4C-731A-82AB-8E2B-BE3A6E70F0B9}"/>
                      </a:ext>
                    </a:extLst>
                  </p:cNvPr>
                  <p:cNvGrpSpPr/>
                  <p:nvPr/>
                </p:nvGrpSpPr>
                <p:grpSpPr>
                  <a:xfrm>
                    <a:off x="5583361" y="3609349"/>
                    <a:ext cx="1165074" cy="2417177"/>
                    <a:chOff x="5583361" y="3521550"/>
                    <a:chExt cx="1165074" cy="2417177"/>
                  </a:xfrm>
                </p:grpSpPr>
                <p:sp>
                  <p:nvSpPr>
                    <p:cNvPr id="210" name="フリーフォーム 299">
                      <a:extLst>
                        <a:ext uri="{FF2B5EF4-FFF2-40B4-BE49-F238E27FC236}">
                          <a16:creationId xmlns:a16="http://schemas.microsoft.com/office/drawing/2014/main" id="{553B2DAD-611F-8505-4D2E-CAB8EFBE4E56}"/>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11" name="グループ化 210">
                      <a:extLst>
                        <a:ext uri="{FF2B5EF4-FFF2-40B4-BE49-F238E27FC236}">
                          <a16:creationId xmlns:a16="http://schemas.microsoft.com/office/drawing/2014/main" id="{1458A4F4-5ADE-7CB8-297E-912C89EDC9C1}"/>
                        </a:ext>
                      </a:extLst>
                    </p:cNvPr>
                    <p:cNvGrpSpPr/>
                    <p:nvPr/>
                  </p:nvGrpSpPr>
                  <p:grpSpPr>
                    <a:xfrm>
                      <a:off x="5583361" y="5701414"/>
                      <a:ext cx="1165074" cy="237313"/>
                      <a:chOff x="725858" y="4832000"/>
                      <a:chExt cx="1440000" cy="285936"/>
                    </a:xfrm>
                    <a:solidFill>
                      <a:sysClr val="window" lastClr="FFFFFF">
                        <a:lumMod val="85000"/>
                      </a:sysClr>
                    </a:solidFill>
                  </p:grpSpPr>
                  <p:sp>
                    <p:nvSpPr>
                      <p:cNvPr id="236" name="正方形/長方形 235">
                        <a:extLst>
                          <a:ext uri="{FF2B5EF4-FFF2-40B4-BE49-F238E27FC236}">
                            <a16:creationId xmlns:a16="http://schemas.microsoft.com/office/drawing/2014/main" id="{28E414DC-3C5F-2B07-0C4C-B9D555A3B82D}"/>
                          </a:ext>
                        </a:extLst>
                      </p:cNvPr>
                      <p:cNvSpPr/>
                      <p:nvPr/>
                    </p:nvSpPr>
                    <p:spPr>
                      <a:xfrm>
                        <a:off x="725858" y="4832000"/>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7" name="正方形/長方形 236">
                        <a:extLst>
                          <a:ext uri="{FF2B5EF4-FFF2-40B4-BE49-F238E27FC236}">
                            <a16:creationId xmlns:a16="http://schemas.microsoft.com/office/drawing/2014/main" id="{843A5393-F8D1-8063-5DE1-998F99884017}"/>
                          </a:ext>
                        </a:extLst>
                      </p:cNvPr>
                      <p:cNvSpPr/>
                      <p:nvPr/>
                    </p:nvSpPr>
                    <p:spPr>
                      <a:xfrm>
                        <a:off x="725858" y="494059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8" name="正方形/長方形 237">
                        <a:extLst>
                          <a:ext uri="{FF2B5EF4-FFF2-40B4-BE49-F238E27FC236}">
                            <a16:creationId xmlns:a16="http://schemas.microsoft.com/office/drawing/2014/main" id="{94AD6BEE-56B1-D682-2F88-BF104DC8D990}"/>
                          </a:ext>
                        </a:extLst>
                      </p:cNvPr>
                      <p:cNvSpPr/>
                      <p:nvPr/>
                    </p:nvSpPr>
                    <p:spPr>
                      <a:xfrm>
                        <a:off x="725858" y="5049536"/>
                        <a:ext cx="936000" cy="684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12" name="角丸四角形 301">
                      <a:extLst>
                        <a:ext uri="{FF2B5EF4-FFF2-40B4-BE49-F238E27FC236}">
                          <a16:creationId xmlns:a16="http://schemas.microsoft.com/office/drawing/2014/main" id="{7554540F-7916-B30C-03BC-709AD85D9C18}"/>
                        </a:ext>
                      </a:extLst>
                    </p:cNvPr>
                    <p:cNvSpPr/>
                    <p:nvPr/>
                  </p:nvSpPr>
                  <p:spPr>
                    <a:xfrm>
                      <a:off x="5593092" y="3780029"/>
                      <a:ext cx="1137561" cy="1836569"/>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213" name="グループ化 212">
                      <a:extLst>
                        <a:ext uri="{FF2B5EF4-FFF2-40B4-BE49-F238E27FC236}">
                          <a16:creationId xmlns:a16="http://schemas.microsoft.com/office/drawing/2014/main" id="{C286B060-95FB-32D3-925D-511F69620946}"/>
                        </a:ext>
                      </a:extLst>
                    </p:cNvPr>
                    <p:cNvGrpSpPr/>
                    <p:nvPr/>
                  </p:nvGrpSpPr>
                  <p:grpSpPr>
                    <a:xfrm>
                      <a:off x="5583361" y="3521550"/>
                      <a:ext cx="783250" cy="180597"/>
                      <a:chOff x="1059173" y="2959469"/>
                      <a:chExt cx="1208355" cy="278615"/>
                    </a:xfrm>
                  </p:grpSpPr>
                  <p:sp>
                    <p:nvSpPr>
                      <p:cNvPr id="234" name="角丸四角形 323">
                        <a:extLst>
                          <a:ext uri="{FF2B5EF4-FFF2-40B4-BE49-F238E27FC236}">
                            <a16:creationId xmlns:a16="http://schemas.microsoft.com/office/drawing/2014/main" id="{3BB3358B-76F4-4093-CA8C-64B8A85DF63A}"/>
                          </a:ext>
                        </a:extLst>
                      </p:cNvPr>
                      <p:cNvSpPr/>
                      <p:nvPr/>
                    </p:nvSpPr>
                    <p:spPr>
                      <a:xfrm>
                        <a:off x="1063801" y="3031944"/>
                        <a:ext cx="1203727" cy="206140"/>
                      </a:xfrm>
                      <a:prstGeom prst="roundRect">
                        <a:avLst>
                          <a:gd name="adj" fmla="val 0"/>
                        </a:avLst>
                      </a:prstGeom>
                      <a:solidFill>
                        <a:sysClr val="window" lastClr="FFFFFF"/>
                      </a:solidFill>
                      <a:ln w="12700"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5" name="正方形/長方形 234">
                        <a:extLst>
                          <a:ext uri="{FF2B5EF4-FFF2-40B4-BE49-F238E27FC236}">
                            <a16:creationId xmlns:a16="http://schemas.microsoft.com/office/drawing/2014/main" id="{F6440B65-1B9B-169C-3721-EE3116817D00}"/>
                          </a:ext>
                        </a:extLst>
                      </p:cNvPr>
                      <p:cNvSpPr/>
                      <p:nvPr/>
                    </p:nvSpPr>
                    <p:spPr>
                      <a:xfrm flipV="1">
                        <a:off x="1059173" y="2959469"/>
                        <a:ext cx="891085" cy="4117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14" name="グループ化 213">
                      <a:extLst>
                        <a:ext uri="{FF2B5EF4-FFF2-40B4-BE49-F238E27FC236}">
                          <a16:creationId xmlns:a16="http://schemas.microsoft.com/office/drawing/2014/main" id="{354B04C2-8226-B131-8E20-26277481CA83}"/>
                        </a:ext>
                      </a:extLst>
                    </p:cNvPr>
                    <p:cNvGrpSpPr/>
                    <p:nvPr/>
                  </p:nvGrpSpPr>
                  <p:grpSpPr>
                    <a:xfrm>
                      <a:off x="6583680" y="3552559"/>
                      <a:ext cx="146973" cy="144734"/>
                      <a:chOff x="5618772" y="1633827"/>
                      <a:chExt cx="180000" cy="165940"/>
                    </a:xfrm>
                    <a:solidFill>
                      <a:sysClr val="window" lastClr="FFFFFF">
                        <a:lumMod val="85000"/>
                      </a:sysClr>
                    </a:solidFill>
                  </p:grpSpPr>
                  <p:sp>
                    <p:nvSpPr>
                      <p:cNvPr id="231" name="正方形/長方形 230">
                        <a:extLst>
                          <a:ext uri="{FF2B5EF4-FFF2-40B4-BE49-F238E27FC236}">
                            <a16:creationId xmlns:a16="http://schemas.microsoft.com/office/drawing/2014/main" id="{18AA69EF-8502-6103-5487-8EDBDF4343A1}"/>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2" name="正方形/長方形 231">
                        <a:extLst>
                          <a:ext uri="{FF2B5EF4-FFF2-40B4-BE49-F238E27FC236}">
                            <a16:creationId xmlns:a16="http://schemas.microsoft.com/office/drawing/2014/main" id="{32CF9038-7631-0EC0-3666-9A3F708A3D57}"/>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3" name="正方形/長方形 232">
                        <a:extLst>
                          <a:ext uri="{FF2B5EF4-FFF2-40B4-BE49-F238E27FC236}">
                            <a16:creationId xmlns:a16="http://schemas.microsoft.com/office/drawing/2014/main" id="{5F5B9F80-CD69-41E7-9840-573610B5E42B}"/>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15" name="グループ化 214">
                      <a:extLst>
                        <a:ext uri="{FF2B5EF4-FFF2-40B4-BE49-F238E27FC236}">
                          <a16:creationId xmlns:a16="http://schemas.microsoft.com/office/drawing/2014/main" id="{910B06E6-7B6E-D9D8-89F1-F7D68D3B5DCD}"/>
                        </a:ext>
                      </a:extLst>
                    </p:cNvPr>
                    <p:cNvGrpSpPr/>
                    <p:nvPr/>
                  </p:nvGrpSpPr>
                  <p:grpSpPr>
                    <a:xfrm>
                      <a:off x="5831845" y="5480719"/>
                      <a:ext cx="660054" cy="57186"/>
                      <a:chOff x="2512794" y="5250138"/>
                      <a:chExt cx="918554" cy="79582"/>
                    </a:xfrm>
                  </p:grpSpPr>
                  <p:sp>
                    <p:nvSpPr>
                      <p:cNvPr id="223" name="円/楕円 312">
                        <a:extLst>
                          <a:ext uri="{FF2B5EF4-FFF2-40B4-BE49-F238E27FC236}">
                            <a16:creationId xmlns:a16="http://schemas.microsoft.com/office/drawing/2014/main" id="{847E7EF3-64C9-6AFE-B7D1-1D37E4AE1DF5}"/>
                          </a:ext>
                        </a:extLst>
                      </p:cNvPr>
                      <p:cNvSpPr>
                        <a:spLocks noChangeAspect="1"/>
                      </p:cNvSpPr>
                      <p:nvPr/>
                    </p:nvSpPr>
                    <p:spPr>
                      <a:xfrm>
                        <a:off x="2616146"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4" name="円/楕円 313">
                        <a:extLst>
                          <a:ext uri="{FF2B5EF4-FFF2-40B4-BE49-F238E27FC236}">
                            <a16:creationId xmlns:a16="http://schemas.microsoft.com/office/drawing/2014/main" id="{F751B237-8FFC-581A-85D8-93CDF9350FBF}"/>
                          </a:ext>
                        </a:extLst>
                      </p:cNvPr>
                      <p:cNvSpPr>
                        <a:spLocks noChangeAspect="1"/>
                      </p:cNvSpPr>
                      <p:nvPr/>
                    </p:nvSpPr>
                    <p:spPr>
                      <a:xfrm>
                        <a:off x="2742599"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5" name="円/楕円 314">
                        <a:extLst>
                          <a:ext uri="{FF2B5EF4-FFF2-40B4-BE49-F238E27FC236}">
                            <a16:creationId xmlns:a16="http://schemas.microsoft.com/office/drawing/2014/main" id="{FC903D32-0FC7-9757-32BD-2C657F5F2163}"/>
                          </a:ext>
                        </a:extLst>
                      </p:cNvPr>
                      <p:cNvSpPr>
                        <a:spLocks noChangeAspect="1"/>
                      </p:cNvSpPr>
                      <p:nvPr/>
                    </p:nvSpPr>
                    <p:spPr>
                      <a:xfrm>
                        <a:off x="2869052"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6" name="円/楕円 315">
                        <a:extLst>
                          <a:ext uri="{FF2B5EF4-FFF2-40B4-BE49-F238E27FC236}">
                            <a16:creationId xmlns:a16="http://schemas.microsoft.com/office/drawing/2014/main" id="{3AEDF097-01D5-FAE0-A78A-BD98139E0A89}"/>
                          </a:ext>
                        </a:extLst>
                      </p:cNvPr>
                      <p:cNvSpPr>
                        <a:spLocks noChangeAspect="1"/>
                      </p:cNvSpPr>
                      <p:nvPr/>
                    </p:nvSpPr>
                    <p:spPr>
                      <a:xfrm>
                        <a:off x="2995505"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7" name="円/楕円 316">
                        <a:extLst>
                          <a:ext uri="{FF2B5EF4-FFF2-40B4-BE49-F238E27FC236}">
                            <a16:creationId xmlns:a16="http://schemas.microsoft.com/office/drawing/2014/main" id="{20FC2CF0-9E27-3469-90E6-C3BCBB03ECFE}"/>
                          </a:ext>
                        </a:extLst>
                      </p:cNvPr>
                      <p:cNvSpPr>
                        <a:spLocks noChangeAspect="1"/>
                      </p:cNvSpPr>
                      <p:nvPr/>
                    </p:nvSpPr>
                    <p:spPr>
                      <a:xfrm>
                        <a:off x="3121958"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8" name="円/楕円 317">
                        <a:extLst>
                          <a:ext uri="{FF2B5EF4-FFF2-40B4-BE49-F238E27FC236}">
                            <a16:creationId xmlns:a16="http://schemas.microsoft.com/office/drawing/2014/main" id="{A585EC08-F169-98CD-12C8-8E014B4A7A7E}"/>
                          </a:ext>
                        </a:extLst>
                      </p:cNvPr>
                      <p:cNvSpPr>
                        <a:spLocks noChangeAspect="1"/>
                      </p:cNvSpPr>
                      <p:nvPr/>
                    </p:nvSpPr>
                    <p:spPr>
                      <a:xfrm>
                        <a:off x="3248411" y="5250138"/>
                        <a:ext cx="79582" cy="79582"/>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9" name="フリーフォーム 318">
                        <a:extLst>
                          <a:ext uri="{FF2B5EF4-FFF2-40B4-BE49-F238E27FC236}">
                            <a16:creationId xmlns:a16="http://schemas.microsoft.com/office/drawing/2014/main" id="{4EA0EDA6-AB0F-E6F7-22DE-F9146D571692}"/>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0" name="フリーフォーム 319">
                        <a:extLst>
                          <a:ext uri="{FF2B5EF4-FFF2-40B4-BE49-F238E27FC236}">
                            <a16:creationId xmlns:a16="http://schemas.microsoft.com/office/drawing/2014/main" id="{8B4D09E5-A405-5A15-43D5-93A4F12052C1}"/>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16" name="グループ化 215">
                      <a:extLst>
                        <a:ext uri="{FF2B5EF4-FFF2-40B4-BE49-F238E27FC236}">
                          <a16:creationId xmlns:a16="http://schemas.microsoft.com/office/drawing/2014/main" id="{A8870AF5-BAC8-B22C-5B41-D4D3831D4596}"/>
                        </a:ext>
                      </a:extLst>
                    </p:cNvPr>
                    <p:cNvGrpSpPr/>
                    <p:nvPr/>
                  </p:nvGrpSpPr>
                  <p:grpSpPr>
                    <a:xfrm>
                      <a:off x="5677991" y="3977781"/>
                      <a:ext cx="967762" cy="1310419"/>
                      <a:chOff x="5676967" y="3977781"/>
                      <a:chExt cx="967762" cy="1310419"/>
                    </a:xfrm>
                  </p:grpSpPr>
                  <p:grpSp>
                    <p:nvGrpSpPr>
                      <p:cNvPr id="217" name="グループ化 216">
                        <a:extLst>
                          <a:ext uri="{FF2B5EF4-FFF2-40B4-BE49-F238E27FC236}">
                            <a16:creationId xmlns:a16="http://schemas.microsoft.com/office/drawing/2014/main" id="{CEA51A4B-65A4-8594-188A-292824FF5B39}"/>
                          </a:ext>
                        </a:extLst>
                      </p:cNvPr>
                      <p:cNvGrpSpPr/>
                      <p:nvPr/>
                    </p:nvGrpSpPr>
                    <p:grpSpPr>
                      <a:xfrm>
                        <a:off x="5676967" y="3977781"/>
                        <a:ext cx="640022" cy="606192"/>
                        <a:chOff x="1075829" y="3395202"/>
                        <a:chExt cx="979386" cy="927618"/>
                      </a:xfrm>
                    </p:grpSpPr>
                    <p:cxnSp>
                      <p:nvCxnSpPr>
                        <p:cNvPr id="221" name="直線コネクタ 220">
                          <a:extLst>
                            <a:ext uri="{FF2B5EF4-FFF2-40B4-BE49-F238E27FC236}">
                              <a16:creationId xmlns:a16="http://schemas.microsoft.com/office/drawing/2014/main" id="{4118CBE1-F555-4FBA-0A15-2FEDF4785EF7}"/>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22" name="直線コネクタ 221">
                          <a:extLst>
                            <a:ext uri="{FF2B5EF4-FFF2-40B4-BE49-F238E27FC236}">
                              <a16:creationId xmlns:a16="http://schemas.microsoft.com/office/drawing/2014/main" id="{9122556F-5ED7-3ADA-B74A-6AF95A360C4D}"/>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nvGrpSpPr>
                      <p:cNvPr id="218" name="グループ化 217">
                        <a:extLst>
                          <a:ext uri="{FF2B5EF4-FFF2-40B4-BE49-F238E27FC236}">
                            <a16:creationId xmlns:a16="http://schemas.microsoft.com/office/drawing/2014/main" id="{A5E44F2E-C2DF-759F-F797-1F363BB1501A}"/>
                          </a:ext>
                        </a:extLst>
                      </p:cNvPr>
                      <p:cNvGrpSpPr/>
                      <p:nvPr/>
                    </p:nvGrpSpPr>
                    <p:grpSpPr>
                      <a:xfrm flipH="1" flipV="1">
                        <a:off x="6004707" y="4682008"/>
                        <a:ext cx="640022" cy="606192"/>
                        <a:chOff x="1075829" y="3395202"/>
                        <a:chExt cx="979386" cy="927618"/>
                      </a:xfrm>
                    </p:grpSpPr>
                    <p:cxnSp>
                      <p:nvCxnSpPr>
                        <p:cNvPr id="219" name="直線コネクタ 218">
                          <a:extLst>
                            <a:ext uri="{FF2B5EF4-FFF2-40B4-BE49-F238E27FC236}">
                              <a16:creationId xmlns:a16="http://schemas.microsoft.com/office/drawing/2014/main" id="{8E130CDF-E892-3329-FA11-6C778D6BC37B}"/>
                            </a:ext>
                          </a:extLst>
                        </p:cNvPr>
                        <p:cNvCxnSpPr/>
                        <p:nvPr/>
                      </p:nvCxnSpPr>
                      <p:spPr>
                        <a:xfrm flipH="1">
                          <a:off x="1154632" y="3620748"/>
                          <a:ext cx="532737" cy="504577"/>
                        </a:xfrm>
                        <a:prstGeom prst="line">
                          <a:avLst/>
                        </a:prstGeom>
                        <a:noFill/>
                        <a:ln w="6350" cap="flat" cmpd="sng" algn="ctr">
                          <a:solidFill>
                            <a:sysClr val="window" lastClr="FFFFFF">
                              <a:lumMod val="85000"/>
                            </a:sysClr>
                          </a:solidFill>
                          <a:prstDash val="solid"/>
                          <a:miter lim="800000"/>
                        </a:ln>
                        <a:effectLst/>
                      </p:spPr>
                    </p:cxnSp>
                    <p:cxnSp>
                      <p:nvCxnSpPr>
                        <p:cNvPr id="220" name="直線コネクタ 219">
                          <a:extLst>
                            <a:ext uri="{FF2B5EF4-FFF2-40B4-BE49-F238E27FC236}">
                              <a16:creationId xmlns:a16="http://schemas.microsoft.com/office/drawing/2014/main" id="{A8ED8931-B1AF-BD09-5E7A-B66EFAE20E55}"/>
                            </a:ext>
                          </a:extLst>
                        </p:cNvPr>
                        <p:cNvCxnSpPr>
                          <a:cxnSpLocks/>
                        </p:cNvCxnSpPr>
                        <p:nvPr/>
                      </p:nvCxnSpPr>
                      <p:spPr>
                        <a:xfrm flipH="1">
                          <a:off x="1075829" y="3395202"/>
                          <a:ext cx="979386" cy="927618"/>
                        </a:xfrm>
                        <a:prstGeom prst="line">
                          <a:avLst/>
                        </a:prstGeom>
                        <a:noFill/>
                        <a:ln w="6350" cap="flat" cmpd="sng" algn="ctr">
                          <a:solidFill>
                            <a:sysClr val="window" lastClr="FFFFFF">
                              <a:lumMod val="85000"/>
                            </a:sysClr>
                          </a:solidFill>
                          <a:prstDash val="solid"/>
                          <a:miter lim="800000"/>
                        </a:ln>
                        <a:effectLst/>
                      </p:spPr>
                    </p:cxnSp>
                  </p:grpSp>
                </p:grpSp>
              </p:grpSp>
              <p:sp>
                <p:nvSpPr>
                  <p:cNvPr id="209" name="フリーフォーム 298">
                    <a:extLst>
                      <a:ext uri="{FF2B5EF4-FFF2-40B4-BE49-F238E27FC236}">
                        <a16:creationId xmlns:a16="http://schemas.microsoft.com/office/drawing/2014/main" id="{14EC81D5-4F57-5C20-E6DA-D42D287BDEFA}"/>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ysClr val="window" lastClr="FFFFFF"/>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nvGrpSpPr>
              <p:cNvPr id="9" name="グループ化 8">
                <a:extLst>
                  <a:ext uri="{FF2B5EF4-FFF2-40B4-BE49-F238E27FC236}">
                    <a16:creationId xmlns:a16="http://schemas.microsoft.com/office/drawing/2014/main" id="{5CFD8DB5-C526-7770-153C-02BBF06B9804}"/>
                  </a:ext>
                </a:extLst>
              </p:cNvPr>
              <p:cNvGrpSpPr>
                <a:grpSpLocks noChangeAspect="1"/>
              </p:cNvGrpSpPr>
              <p:nvPr/>
            </p:nvGrpSpPr>
            <p:grpSpPr>
              <a:xfrm>
                <a:off x="431756" y="1910540"/>
                <a:ext cx="1661793" cy="909928"/>
                <a:chOff x="414748" y="2365306"/>
                <a:chExt cx="1082124" cy="592526"/>
              </a:xfrm>
            </p:grpSpPr>
            <p:grpSp>
              <p:nvGrpSpPr>
                <p:cNvPr id="10" name="グループ化 9">
                  <a:extLst>
                    <a:ext uri="{FF2B5EF4-FFF2-40B4-BE49-F238E27FC236}">
                      <a16:creationId xmlns:a16="http://schemas.microsoft.com/office/drawing/2014/main" id="{38E9E82B-9BE7-867F-39A1-A2B3713AD65E}"/>
                    </a:ext>
                  </a:extLst>
                </p:cNvPr>
                <p:cNvGrpSpPr/>
                <p:nvPr/>
              </p:nvGrpSpPr>
              <p:grpSpPr>
                <a:xfrm>
                  <a:off x="414748" y="2365306"/>
                  <a:ext cx="1011431" cy="592526"/>
                  <a:chOff x="944811" y="2218073"/>
                  <a:chExt cx="5007529" cy="2859782"/>
                </a:xfrm>
              </p:grpSpPr>
              <p:sp>
                <p:nvSpPr>
                  <p:cNvPr id="165" name="フリーフォーム 711">
                    <a:extLst>
                      <a:ext uri="{FF2B5EF4-FFF2-40B4-BE49-F238E27FC236}">
                        <a16:creationId xmlns:a16="http://schemas.microsoft.com/office/drawing/2014/main" id="{D5EF44E9-4162-786F-7FFA-9FC3F1A35A70}"/>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6" name="フリーフォーム 712">
                    <a:extLst>
                      <a:ext uri="{FF2B5EF4-FFF2-40B4-BE49-F238E27FC236}">
                        <a16:creationId xmlns:a16="http://schemas.microsoft.com/office/drawing/2014/main" id="{620B07DD-5EF9-CBA8-AA0D-47E9E94AFAAE}"/>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7" name="フリーフォーム 713">
                    <a:extLst>
                      <a:ext uri="{FF2B5EF4-FFF2-40B4-BE49-F238E27FC236}">
                        <a16:creationId xmlns:a16="http://schemas.microsoft.com/office/drawing/2014/main" id="{EC368513-E24D-27F2-8D74-C3D2C1DBCCE2}"/>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8" name="正方形/長方形 167">
                    <a:extLst>
                      <a:ext uri="{FF2B5EF4-FFF2-40B4-BE49-F238E27FC236}">
                        <a16:creationId xmlns:a16="http://schemas.microsoft.com/office/drawing/2014/main" id="{8B721C74-8B55-EA4A-4849-4509845B2477}"/>
                      </a:ext>
                    </a:extLst>
                  </p:cNvPr>
                  <p:cNvSpPr/>
                  <p:nvPr/>
                </p:nvSpPr>
                <p:spPr>
                  <a:xfrm>
                    <a:off x="1548889" y="2380259"/>
                    <a:ext cx="3799373" cy="2373447"/>
                  </a:xfrm>
                  <a:prstGeom prst="rect">
                    <a:avLst/>
                  </a:prstGeom>
                  <a:solidFill>
                    <a:sysClr val="window" lastClr="FFFFFF">
                      <a:lumMod val="95000"/>
                    </a:sysClr>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9" name="フリーフォーム 715">
                    <a:extLst>
                      <a:ext uri="{FF2B5EF4-FFF2-40B4-BE49-F238E27FC236}">
                        <a16:creationId xmlns:a16="http://schemas.microsoft.com/office/drawing/2014/main" id="{61073D4E-AF33-3FDF-88FA-ADDB334903E0}"/>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0" name="円/楕円 716">
                    <a:extLst>
                      <a:ext uri="{FF2B5EF4-FFF2-40B4-BE49-F238E27FC236}">
                        <a16:creationId xmlns:a16="http://schemas.microsoft.com/office/drawing/2014/main" id="{9D2A7E5E-968F-AFE6-6D3B-75BBB31FCEA6}"/>
                      </a:ext>
                    </a:extLst>
                  </p:cNvPr>
                  <p:cNvSpPr/>
                  <p:nvPr/>
                </p:nvSpPr>
                <p:spPr>
                  <a:xfrm>
                    <a:off x="3427351" y="2273234"/>
                    <a:ext cx="42451" cy="42451"/>
                  </a:xfrm>
                  <a:prstGeom prst="ellipse">
                    <a:avLst/>
                  </a:prstGeom>
                  <a:solidFill>
                    <a:sysClr val="window" lastClr="FFFFFF"/>
                  </a:solidFill>
                  <a:ln w="635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1" name="正方形/長方形 170">
                    <a:extLst>
                      <a:ext uri="{FF2B5EF4-FFF2-40B4-BE49-F238E27FC236}">
                        <a16:creationId xmlns:a16="http://schemas.microsoft.com/office/drawing/2014/main" id="{19160B78-7196-2739-295D-C4D639F7E457}"/>
                      </a:ext>
                    </a:extLst>
                  </p:cNvPr>
                  <p:cNvSpPr/>
                  <p:nvPr/>
                </p:nvSpPr>
                <p:spPr>
                  <a:xfrm>
                    <a:off x="1939567" y="2382555"/>
                    <a:ext cx="3018018" cy="2373447"/>
                  </a:xfrm>
                  <a:prstGeom prst="rect">
                    <a:avLst/>
                  </a:prstGeom>
                  <a:solidFill>
                    <a:sysClr val="window" lastClr="FFFFFF"/>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2" name="正方形/長方形 171">
                    <a:extLst>
                      <a:ext uri="{FF2B5EF4-FFF2-40B4-BE49-F238E27FC236}">
                        <a16:creationId xmlns:a16="http://schemas.microsoft.com/office/drawing/2014/main" id="{112307EC-2ED4-1BD6-DEB0-942100E5D927}"/>
                      </a:ext>
                    </a:extLst>
                  </p:cNvPr>
                  <p:cNvSpPr/>
                  <p:nvPr/>
                </p:nvSpPr>
                <p:spPr>
                  <a:xfrm>
                    <a:off x="2043160" y="3588881"/>
                    <a:ext cx="2810829" cy="5908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3" name="正方形/長方形 172">
                    <a:extLst>
                      <a:ext uri="{FF2B5EF4-FFF2-40B4-BE49-F238E27FC236}">
                        <a16:creationId xmlns:a16="http://schemas.microsoft.com/office/drawing/2014/main" id="{47C296AB-2A91-3A3B-17CF-67A1F6AEE503}"/>
                      </a:ext>
                    </a:extLst>
                  </p:cNvPr>
                  <p:cNvSpPr/>
                  <p:nvPr/>
                </p:nvSpPr>
                <p:spPr>
                  <a:xfrm>
                    <a:off x="2043154" y="3678879"/>
                    <a:ext cx="2159999" cy="5908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cxnSp>
                <p:nvCxnSpPr>
                  <p:cNvPr id="174" name="直線コネクタ 173">
                    <a:extLst>
                      <a:ext uri="{FF2B5EF4-FFF2-40B4-BE49-F238E27FC236}">
                        <a16:creationId xmlns:a16="http://schemas.microsoft.com/office/drawing/2014/main" id="{37D56C09-6DED-4B23-3E50-51F94D8D529B}"/>
                      </a:ext>
                    </a:extLst>
                  </p:cNvPr>
                  <p:cNvCxnSpPr>
                    <a:cxnSpLocks/>
                  </p:cNvCxnSpPr>
                  <p:nvPr/>
                </p:nvCxnSpPr>
                <p:spPr>
                  <a:xfrm>
                    <a:off x="2043161" y="2647330"/>
                    <a:ext cx="2810829" cy="0"/>
                  </a:xfrm>
                  <a:prstGeom prst="line">
                    <a:avLst/>
                  </a:prstGeom>
                  <a:noFill/>
                  <a:ln w="6350" cap="rnd" cmpd="sng" algn="ctr">
                    <a:solidFill>
                      <a:sysClr val="window" lastClr="FFFFFF">
                        <a:lumMod val="85000"/>
                      </a:sysClr>
                    </a:solidFill>
                    <a:prstDash val="solid"/>
                    <a:round/>
                  </a:ln>
                  <a:effectLst/>
                </p:spPr>
              </p:cxnSp>
              <p:grpSp>
                <p:nvGrpSpPr>
                  <p:cNvPr id="175" name="グループ化 174">
                    <a:extLst>
                      <a:ext uri="{FF2B5EF4-FFF2-40B4-BE49-F238E27FC236}">
                        <a16:creationId xmlns:a16="http://schemas.microsoft.com/office/drawing/2014/main" id="{BA7901D0-435A-D45B-E6E5-C17DEBD857DC}"/>
                      </a:ext>
                    </a:extLst>
                  </p:cNvPr>
                  <p:cNvGrpSpPr/>
                  <p:nvPr/>
                </p:nvGrpSpPr>
                <p:grpSpPr>
                  <a:xfrm>
                    <a:off x="2043161" y="2467654"/>
                    <a:ext cx="675980" cy="145536"/>
                    <a:chOff x="1042137" y="2112436"/>
                    <a:chExt cx="799200" cy="172065"/>
                  </a:xfrm>
                </p:grpSpPr>
                <p:sp>
                  <p:nvSpPr>
                    <p:cNvPr id="203" name="角丸四角形 748">
                      <a:extLst>
                        <a:ext uri="{FF2B5EF4-FFF2-40B4-BE49-F238E27FC236}">
                          <a16:creationId xmlns:a16="http://schemas.microsoft.com/office/drawing/2014/main" id="{FB4E0308-9CAA-F0C0-1FEE-85CA5AC08A77}"/>
                        </a:ext>
                      </a:extLst>
                    </p:cNvPr>
                    <p:cNvSpPr/>
                    <p:nvPr/>
                  </p:nvSpPr>
                  <p:spPr>
                    <a:xfrm>
                      <a:off x="1046288" y="2112436"/>
                      <a:ext cx="790899" cy="108697"/>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4" name="正方形/長方形 203">
                      <a:extLst>
                        <a:ext uri="{FF2B5EF4-FFF2-40B4-BE49-F238E27FC236}">
                          <a16:creationId xmlns:a16="http://schemas.microsoft.com/office/drawing/2014/main" id="{2135919F-5695-5AF8-5AA5-A59FF76CCEA4}"/>
                        </a:ext>
                      </a:extLst>
                    </p:cNvPr>
                    <p:cNvSpPr/>
                    <p:nvPr/>
                  </p:nvSpPr>
                  <p:spPr>
                    <a:xfrm>
                      <a:off x="1042137" y="2248501"/>
                      <a:ext cx="799200" cy="36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176" name="グループ化 175">
                    <a:extLst>
                      <a:ext uri="{FF2B5EF4-FFF2-40B4-BE49-F238E27FC236}">
                        <a16:creationId xmlns:a16="http://schemas.microsoft.com/office/drawing/2014/main" id="{084F5BC4-8F3E-ACEE-1F7D-50D5F275038B}"/>
                      </a:ext>
                    </a:extLst>
                  </p:cNvPr>
                  <p:cNvGrpSpPr/>
                  <p:nvPr/>
                </p:nvGrpSpPr>
                <p:grpSpPr>
                  <a:xfrm>
                    <a:off x="4701743" y="2467654"/>
                    <a:ext cx="152248" cy="146158"/>
                    <a:chOff x="5618772" y="1633827"/>
                    <a:chExt cx="180000" cy="165940"/>
                  </a:xfrm>
                  <a:solidFill>
                    <a:sysClr val="window" lastClr="FFFFFF">
                      <a:lumMod val="85000"/>
                    </a:sysClr>
                  </a:solidFill>
                </p:grpSpPr>
                <p:sp>
                  <p:nvSpPr>
                    <p:cNvPr id="200" name="正方形/長方形 199">
                      <a:extLst>
                        <a:ext uri="{FF2B5EF4-FFF2-40B4-BE49-F238E27FC236}">
                          <a16:creationId xmlns:a16="http://schemas.microsoft.com/office/drawing/2014/main" id="{7199F37C-9273-7252-617F-71467D68B9F6}"/>
                        </a:ext>
                      </a:extLst>
                    </p:cNvPr>
                    <p:cNvSpPr/>
                    <p:nvPr/>
                  </p:nvSpPr>
                  <p:spPr>
                    <a:xfrm>
                      <a:off x="5618772" y="163382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1" name="正方形/長方形 200">
                      <a:extLst>
                        <a:ext uri="{FF2B5EF4-FFF2-40B4-BE49-F238E27FC236}">
                          <a16:creationId xmlns:a16="http://schemas.microsoft.com/office/drawing/2014/main" id="{1D3E8A3A-4CD7-6D4B-774E-936B8BD3BD66}"/>
                        </a:ext>
                      </a:extLst>
                    </p:cNvPr>
                    <p:cNvSpPr/>
                    <p:nvPr/>
                  </p:nvSpPr>
                  <p:spPr>
                    <a:xfrm>
                      <a:off x="5618772" y="169879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2" name="正方形/長方形 201">
                      <a:extLst>
                        <a:ext uri="{FF2B5EF4-FFF2-40B4-BE49-F238E27FC236}">
                          <a16:creationId xmlns:a16="http://schemas.microsoft.com/office/drawing/2014/main" id="{E6AEB230-E617-9EF6-8326-C1E180255A8D}"/>
                        </a:ext>
                      </a:extLst>
                    </p:cNvPr>
                    <p:cNvSpPr/>
                    <p:nvPr/>
                  </p:nvSpPr>
                  <p:spPr>
                    <a:xfrm>
                      <a:off x="5618772" y="1763767"/>
                      <a:ext cx="180000" cy="360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77" name="正方形/長方形 176">
                    <a:extLst>
                      <a:ext uri="{FF2B5EF4-FFF2-40B4-BE49-F238E27FC236}">
                        <a16:creationId xmlns:a16="http://schemas.microsoft.com/office/drawing/2014/main" id="{B956FA1C-4D86-D17D-EB7E-B926CD0CFDE4}"/>
                      </a:ext>
                    </a:extLst>
                  </p:cNvPr>
                  <p:cNvSpPr/>
                  <p:nvPr/>
                </p:nvSpPr>
                <p:spPr>
                  <a:xfrm>
                    <a:off x="2043161" y="4695851"/>
                    <a:ext cx="143112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8" name="正方形/長方形 177">
                    <a:extLst>
                      <a:ext uri="{FF2B5EF4-FFF2-40B4-BE49-F238E27FC236}">
                        <a16:creationId xmlns:a16="http://schemas.microsoft.com/office/drawing/2014/main" id="{CD6C0C8D-3267-E91F-A94F-CB657812A015}"/>
                      </a:ext>
                    </a:extLst>
                  </p:cNvPr>
                  <p:cNvSpPr/>
                  <p:nvPr/>
                </p:nvSpPr>
                <p:spPr>
                  <a:xfrm>
                    <a:off x="1548889" y="2380259"/>
                    <a:ext cx="3799373" cy="2373447"/>
                  </a:xfrm>
                  <a:prstGeom prst="rect">
                    <a:avLst/>
                  </a:prstGeom>
                  <a:noFill/>
                  <a:ln w="6350" cap="rnd" cmpd="sng" algn="ctr">
                    <a:solidFill>
                      <a:srgbClr val="898989"/>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79" name="正方形/長方形 178">
                    <a:extLst>
                      <a:ext uri="{FF2B5EF4-FFF2-40B4-BE49-F238E27FC236}">
                        <a16:creationId xmlns:a16="http://schemas.microsoft.com/office/drawing/2014/main" id="{981B3008-84BE-3A74-A79F-439BEF3DEC28}"/>
                      </a:ext>
                    </a:extLst>
                  </p:cNvPr>
                  <p:cNvSpPr/>
                  <p:nvPr/>
                </p:nvSpPr>
                <p:spPr>
                  <a:xfrm>
                    <a:off x="2043161" y="2736417"/>
                    <a:ext cx="2810830" cy="773418"/>
                  </a:xfrm>
                  <a:prstGeom prst="rect">
                    <a:avLst/>
                  </a:prstGeom>
                  <a:solidFill>
                    <a:sysClr val="window" lastClr="FFFFFF"/>
                  </a:solidFill>
                  <a:ln w="9525" cap="flat" cmpd="sng" algn="ctr">
                    <a:solidFill>
                      <a:sysClr val="window" lastClr="FFFFFF">
                        <a:lumMod val="85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grpSp>
                <p:nvGrpSpPr>
                  <p:cNvPr id="180" name="グループ化 179">
                    <a:extLst>
                      <a:ext uri="{FF2B5EF4-FFF2-40B4-BE49-F238E27FC236}">
                        <a16:creationId xmlns:a16="http://schemas.microsoft.com/office/drawing/2014/main" id="{A8F6EE15-64CE-96BD-1E4C-43E26A9BFF3B}"/>
                      </a:ext>
                    </a:extLst>
                  </p:cNvPr>
                  <p:cNvGrpSpPr/>
                  <p:nvPr/>
                </p:nvGrpSpPr>
                <p:grpSpPr>
                  <a:xfrm>
                    <a:off x="2178930" y="3866369"/>
                    <a:ext cx="504709" cy="709171"/>
                    <a:chOff x="2442406" y="3866369"/>
                    <a:chExt cx="504709" cy="709171"/>
                  </a:xfrm>
                </p:grpSpPr>
                <p:sp>
                  <p:nvSpPr>
                    <p:cNvPr id="196" name="角丸四角形 741">
                      <a:extLst>
                        <a:ext uri="{FF2B5EF4-FFF2-40B4-BE49-F238E27FC236}">
                          <a16:creationId xmlns:a16="http://schemas.microsoft.com/office/drawing/2014/main" id="{E27333B7-3356-45E8-6C90-B7C7C8FE2F6F}"/>
                        </a:ext>
                      </a:extLst>
                    </p:cNvPr>
                    <p:cNvSpPr/>
                    <p:nvPr/>
                  </p:nvSpPr>
                  <p:spPr>
                    <a:xfrm>
                      <a:off x="2446716"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197" name="グループ化 196">
                      <a:extLst>
                        <a:ext uri="{FF2B5EF4-FFF2-40B4-BE49-F238E27FC236}">
                          <a16:creationId xmlns:a16="http://schemas.microsoft.com/office/drawing/2014/main" id="{953952EA-71CD-5B3B-C8AE-A54C2A564AC4}"/>
                        </a:ext>
                      </a:extLst>
                    </p:cNvPr>
                    <p:cNvGrpSpPr/>
                    <p:nvPr/>
                  </p:nvGrpSpPr>
                  <p:grpSpPr>
                    <a:xfrm>
                      <a:off x="2442406" y="4432876"/>
                      <a:ext cx="500399" cy="142664"/>
                      <a:chOff x="2442406" y="4488461"/>
                      <a:chExt cx="500399" cy="142664"/>
                    </a:xfrm>
                  </p:grpSpPr>
                  <p:sp>
                    <p:nvSpPr>
                      <p:cNvPr id="198" name="正方形/長方形 197">
                        <a:extLst>
                          <a:ext uri="{FF2B5EF4-FFF2-40B4-BE49-F238E27FC236}">
                            <a16:creationId xmlns:a16="http://schemas.microsoft.com/office/drawing/2014/main" id="{CF64483E-29A1-FE09-9D8A-45ECC99B688F}"/>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9" name="正方形/長方形 198">
                        <a:extLst>
                          <a:ext uri="{FF2B5EF4-FFF2-40B4-BE49-F238E27FC236}">
                            <a16:creationId xmlns:a16="http://schemas.microsoft.com/office/drawing/2014/main" id="{3B230DFF-0F63-9EBD-81C8-2B895162DA28}"/>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sp>
                <p:nvSpPr>
                  <p:cNvPr id="181" name="角丸四角形 727">
                    <a:extLst>
                      <a:ext uri="{FF2B5EF4-FFF2-40B4-BE49-F238E27FC236}">
                        <a16:creationId xmlns:a16="http://schemas.microsoft.com/office/drawing/2014/main" id="{F1A3CD86-0C65-3DB7-F20A-ABB28C4CD1F6}"/>
                      </a:ext>
                    </a:extLst>
                  </p:cNvPr>
                  <p:cNvSpPr/>
                  <p:nvPr/>
                </p:nvSpPr>
                <p:spPr>
                  <a:xfrm>
                    <a:off x="2861435"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182" name="グループ化 181">
                    <a:extLst>
                      <a:ext uri="{FF2B5EF4-FFF2-40B4-BE49-F238E27FC236}">
                        <a16:creationId xmlns:a16="http://schemas.microsoft.com/office/drawing/2014/main" id="{77BD7DC9-22FA-2D8C-24F7-DCFC9447014D}"/>
                      </a:ext>
                    </a:extLst>
                  </p:cNvPr>
                  <p:cNvGrpSpPr/>
                  <p:nvPr/>
                </p:nvGrpSpPr>
                <p:grpSpPr>
                  <a:xfrm flipV="1">
                    <a:off x="2857125" y="4432876"/>
                    <a:ext cx="500399" cy="142664"/>
                    <a:chOff x="2442406" y="4488461"/>
                    <a:chExt cx="500399" cy="142664"/>
                  </a:xfrm>
                </p:grpSpPr>
                <p:sp>
                  <p:nvSpPr>
                    <p:cNvPr id="194" name="正方形/長方形 193">
                      <a:extLst>
                        <a:ext uri="{FF2B5EF4-FFF2-40B4-BE49-F238E27FC236}">
                          <a16:creationId xmlns:a16="http://schemas.microsoft.com/office/drawing/2014/main" id="{26A02B7D-8241-1BCD-9F2B-18C5C92A4F83}"/>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5" name="正方形/長方形 194">
                      <a:extLst>
                        <a:ext uri="{FF2B5EF4-FFF2-40B4-BE49-F238E27FC236}">
                          <a16:creationId xmlns:a16="http://schemas.microsoft.com/office/drawing/2014/main" id="{68B93141-9819-C12F-F7DD-9C5CA8643B8C}"/>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83" name="角丸四角形 729">
                    <a:extLst>
                      <a:ext uri="{FF2B5EF4-FFF2-40B4-BE49-F238E27FC236}">
                        <a16:creationId xmlns:a16="http://schemas.microsoft.com/office/drawing/2014/main" id="{DCD2776E-602E-3584-6AAE-35BC0B7AF3A8}"/>
                      </a:ext>
                    </a:extLst>
                  </p:cNvPr>
                  <p:cNvSpPr/>
                  <p:nvPr/>
                </p:nvSpPr>
                <p:spPr>
                  <a:xfrm>
                    <a:off x="3539630" y="3866369"/>
                    <a:ext cx="500399" cy="502118"/>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nvGrpSpPr>
                  <p:cNvPr id="184" name="グループ化 183">
                    <a:extLst>
                      <a:ext uri="{FF2B5EF4-FFF2-40B4-BE49-F238E27FC236}">
                        <a16:creationId xmlns:a16="http://schemas.microsoft.com/office/drawing/2014/main" id="{FC0FCA8C-2B9F-7C15-F639-74FC78E5F66E}"/>
                      </a:ext>
                    </a:extLst>
                  </p:cNvPr>
                  <p:cNvGrpSpPr/>
                  <p:nvPr/>
                </p:nvGrpSpPr>
                <p:grpSpPr>
                  <a:xfrm>
                    <a:off x="3535320" y="4432876"/>
                    <a:ext cx="500399" cy="142664"/>
                    <a:chOff x="2442406" y="4488461"/>
                    <a:chExt cx="500399" cy="142664"/>
                  </a:xfrm>
                </p:grpSpPr>
                <p:sp>
                  <p:nvSpPr>
                    <p:cNvPr id="192" name="正方形/長方形 191">
                      <a:extLst>
                        <a:ext uri="{FF2B5EF4-FFF2-40B4-BE49-F238E27FC236}">
                          <a16:creationId xmlns:a16="http://schemas.microsoft.com/office/drawing/2014/main" id="{D19A81F3-A52F-56CD-0C18-56F4AE3B407C}"/>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3" name="正方形/長方形 192">
                      <a:extLst>
                        <a:ext uri="{FF2B5EF4-FFF2-40B4-BE49-F238E27FC236}">
                          <a16:creationId xmlns:a16="http://schemas.microsoft.com/office/drawing/2014/main" id="{7E4BA42C-6149-9C8B-C5C0-6B6DBB3FAA65}"/>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185" name="グループ化 184">
                    <a:extLst>
                      <a:ext uri="{FF2B5EF4-FFF2-40B4-BE49-F238E27FC236}">
                        <a16:creationId xmlns:a16="http://schemas.microsoft.com/office/drawing/2014/main" id="{DA9B93BB-B563-FAE2-0AB3-4D15786C7BB4}"/>
                      </a:ext>
                    </a:extLst>
                  </p:cNvPr>
                  <p:cNvGrpSpPr/>
                  <p:nvPr/>
                </p:nvGrpSpPr>
                <p:grpSpPr>
                  <a:xfrm>
                    <a:off x="4217824" y="3866369"/>
                    <a:ext cx="500399" cy="502118"/>
                    <a:chOff x="4617069" y="3866369"/>
                    <a:chExt cx="500399" cy="502118"/>
                  </a:xfrm>
                </p:grpSpPr>
                <p:sp>
                  <p:nvSpPr>
                    <p:cNvPr id="189" name="角丸四角形 735">
                      <a:extLst>
                        <a:ext uri="{FF2B5EF4-FFF2-40B4-BE49-F238E27FC236}">
                          <a16:creationId xmlns:a16="http://schemas.microsoft.com/office/drawing/2014/main" id="{0CEFA5BC-AFFB-B90B-F9E5-FDF7A3A20940}"/>
                        </a:ext>
                      </a:extLst>
                    </p:cNvPr>
                    <p:cNvSpPr/>
                    <p:nvPr/>
                  </p:nvSpPr>
                  <p:spPr>
                    <a:xfrm>
                      <a:off x="4617069" y="3866369"/>
                      <a:ext cx="500399" cy="502118"/>
                    </a:xfrm>
                    <a:prstGeom prst="roundRect">
                      <a:avLst>
                        <a:gd name="adj" fmla="val 0"/>
                      </a:avLst>
                    </a:prstGeom>
                    <a:solidFill>
                      <a:srgbClr val="F5296C"/>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1" name="テキスト ボックス 190">
                      <a:extLst>
                        <a:ext uri="{FF2B5EF4-FFF2-40B4-BE49-F238E27FC236}">
                          <a16:creationId xmlns:a16="http://schemas.microsoft.com/office/drawing/2014/main" id="{60E2889E-675F-6937-71C7-3D3737CA38C4}"/>
                        </a:ext>
                      </a:extLst>
                    </p:cNvPr>
                    <p:cNvSpPr txBox="1"/>
                    <p:nvPr/>
                  </p:nvSpPr>
                  <p:spPr>
                    <a:xfrm>
                      <a:off x="4867184" y="4055850"/>
                      <a:ext cx="178" cy="123161"/>
                    </a:xfrm>
                    <a:prstGeom prst="rect">
                      <a:avLst/>
                    </a:prstGeom>
                    <a:noFill/>
                  </p:spPr>
                  <p:txBody>
                    <a:bodyPr wrap="none" lIns="0" tIns="0" rIns="0" bIns="0" rtlCol="0" anchor="ctr">
                      <a:spAutoFit/>
                    </a:bodyPr>
                    <a:lstStyle/>
                    <a:p>
                      <a:pPr marL="0" marR="0" lvl="0" indent="0" algn="ctr" defTabSz="914358" eaLnBrk="1" fontAlgn="auto" latinLnBrk="0" hangingPunct="1">
                        <a:lnSpc>
                          <a:spcPct val="100000"/>
                        </a:lnSpc>
                        <a:spcBef>
                          <a:spcPts val="300"/>
                        </a:spcBef>
                        <a:spcAft>
                          <a:spcPts val="0"/>
                        </a:spcAft>
                        <a:buClrTx/>
                        <a:buSzTx/>
                        <a:buFontTx/>
                        <a:buNone/>
                        <a:tabLst/>
                        <a:defRPr/>
                      </a:pPr>
                      <a:endParaRPr kumimoji="0" lang="ja-JP" altLang="en-US" sz="300" b="1" i="0" u="none" strike="noStrike" kern="0" cap="none" spc="0" normalizeH="0" baseline="0" noProof="0" dirty="0">
                        <a:ln>
                          <a:noFill/>
                        </a:ln>
                        <a:solidFill>
                          <a:prstClr val="white"/>
                        </a:solidFill>
                        <a:effectLst/>
                        <a:uLnTx/>
                        <a:uFillTx/>
                        <a:latin typeface="游ゴシック" panose="020B0400000000000000" pitchFamily="50" charset="-128"/>
                      </a:endParaRPr>
                    </a:p>
                  </p:txBody>
                </p:sp>
              </p:grpSp>
              <p:grpSp>
                <p:nvGrpSpPr>
                  <p:cNvPr id="186" name="グループ化 185">
                    <a:extLst>
                      <a:ext uri="{FF2B5EF4-FFF2-40B4-BE49-F238E27FC236}">
                        <a16:creationId xmlns:a16="http://schemas.microsoft.com/office/drawing/2014/main" id="{E71C8625-1B99-5084-334A-BD7D1073FA67}"/>
                      </a:ext>
                    </a:extLst>
                  </p:cNvPr>
                  <p:cNvGrpSpPr/>
                  <p:nvPr/>
                </p:nvGrpSpPr>
                <p:grpSpPr>
                  <a:xfrm flipV="1">
                    <a:off x="4217824" y="4432876"/>
                    <a:ext cx="500399" cy="142664"/>
                    <a:chOff x="2442406" y="4488461"/>
                    <a:chExt cx="500399" cy="142664"/>
                  </a:xfrm>
                </p:grpSpPr>
                <p:sp>
                  <p:nvSpPr>
                    <p:cNvPr id="187" name="正方形/長方形 186">
                      <a:extLst>
                        <a:ext uri="{FF2B5EF4-FFF2-40B4-BE49-F238E27FC236}">
                          <a16:creationId xmlns:a16="http://schemas.microsoft.com/office/drawing/2014/main" id="{647849DE-872F-5F0D-BBFA-F3C0673DA56A}"/>
                        </a:ext>
                      </a:extLst>
                    </p:cNvPr>
                    <p:cNvSpPr/>
                    <p:nvPr/>
                  </p:nvSpPr>
                  <p:spPr>
                    <a:xfrm>
                      <a:off x="2442406" y="4488461"/>
                      <a:ext cx="500399"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88" name="正方形/長方形 187">
                      <a:extLst>
                        <a:ext uri="{FF2B5EF4-FFF2-40B4-BE49-F238E27FC236}">
                          <a16:creationId xmlns:a16="http://schemas.microsoft.com/office/drawing/2014/main" id="{BCB47AEC-BF57-D090-70A1-CD52E2CA35B1}"/>
                        </a:ext>
                      </a:extLst>
                    </p:cNvPr>
                    <p:cNvSpPr/>
                    <p:nvPr/>
                  </p:nvSpPr>
                  <p:spPr>
                    <a:xfrm>
                      <a:off x="2442407" y="4573271"/>
                      <a:ext cx="334945" cy="57854"/>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nvGrpSpPr>
                <p:cNvPr id="11" name="グループ化 10">
                  <a:extLst>
                    <a:ext uri="{FF2B5EF4-FFF2-40B4-BE49-F238E27FC236}">
                      <a16:creationId xmlns:a16="http://schemas.microsoft.com/office/drawing/2014/main" id="{BA4D3762-D324-2026-917B-672B1193DD0F}"/>
                    </a:ext>
                  </a:extLst>
                </p:cNvPr>
                <p:cNvGrpSpPr/>
                <p:nvPr/>
              </p:nvGrpSpPr>
              <p:grpSpPr>
                <a:xfrm>
                  <a:off x="1270673" y="2509302"/>
                  <a:ext cx="226199" cy="448530"/>
                  <a:chOff x="569328" y="2868319"/>
                  <a:chExt cx="1479496" cy="2859912"/>
                </a:xfrm>
              </p:grpSpPr>
              <p:sp>
                <p:nvSpPr>
                  <p:cNvPr id="12" name="フリーフォーム 682">
                    <a:extLst>
                      <a:ext uri="{FF2B5EF4-FFF2-40B4-BE49-F238E27FC236}">
                        <a16:creationId xmlns:a16="http://schemas.microsoft.com/office/drawing/2014/main" id="{DAAE9613-7EA3-7BB5-4912-FAC2CD9E2A09}"/>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3" name="角丸四角形 683">
                    <a:extLst>
                      <a:ext uri="{FF2B5EF4-FFF2-40B4-BE49-F238E27FC236}">
                        <a16:creationId xmlns:a16="http://schemas.microsoft.com/office/drawing/2014/main" id="{50B54D16-EDB4-E897-3D24-9DF4C8EE690C}"/>
                      </a:ext>
                    </a:extLst>
                  </p:cNvPr>
                  <p:cNvSpPr/>
                  <p:nvPr/>
                </p:nvSpPr>
                <p:spPr>
                  <a:xfrm>
                    <a:off x="621236" y="2956369"/>
                    <a:ext cx="1375682" cy="2683810"/>
                  </a:xfrm>
                  <a:prstGeom prst="roundRect">
                    <a:avLst>
                      <a:gd name="adj" fmla="val 7576"/>
                    </a:avLst>
                  </a:prstGeom>
                  <a:solidFill>
                    <a:sysClr val="window" lastClr="FFFFFF"/>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4" name="正方形/長方形 13">
                    <a:extLst>
                      <a:ext uri="{FF2B5EF4-FFF2-40B4-BE49-F238E27FC236}">
                        <a16:creationId xmlns:a16="http://schemas.microsoft.com/office/drawing/2014/main" id="{F44BF390-A7DD-FC11-89EC-52531BF3E69B}"/>
                      </a:ext>
                    </a:extLst>
                  </p:cNvPr>
                  <p:cNvSpPr/>
                  <p:nvPr/>
                </p:nvSpPr>
                <p:spPr>
                  <a:xfrm>
                    <a:off x="728605" y="3079809"/>
                    <a:ext cx="1167625" cy="56641"/>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cxnSp>
                <p:nvCxnSpPr>
                  <p:cNvPr id="15" name="直線コネクタ 14">
                    <a:extLst>
                      <a:ext uri="{FF2B5EF4-FFF2-40B4-BE49-F238E27FC236}">
                        <a16:creationId xmlns:a16="http://schemas.microsoft.com/office/drawing/2014/main" id="{248C720E-66D2-93C4-07A0-89A1BBD44772}"/>
                      </a:ext>
                    </a:extLst>
                  </p:cNvPr>
                  <p:cNvCxnSpPr>
                    <a:cxnSpLocks/>
                  </p:cNvCxnSpPr>
                  <p:nvPr/>
                </p:nvCxnSpPr>
                <p:spPr>
                  <a:xfrm>
                    <a:off x="728605" y="4867581"/>
                    <a:ext cx="1167625" cy="0"/>
                  </a:xfrm>
                  <a:prstGeom prst="line">
                    <a:avLst/>
                  </a:prstGeom>
                  <a:noFill/>
                  <a:ln w="6350" cap="rnd" cmpd="sng" algn="ctr">
                    <a:solidFill>
                      <a:sysClr val="window" lastClr="FFFFFF">
                        <a:lumMod val="85000"/>
                      </a:sysClr>
                    </a:solidFill>
                    <a:prstDash val="solid"/>
                    <a:round/>
                  </a:ln>
                  <a:effectLst/>
                </p:spPr>
              </p:cxnSp>
              <p:grpSp>
                <p:nvGrpSpPr>
                  <p:cNvPr id="16" name="グループ化 15">
                    <a:extLst>
                      <a:ext uri="{FF2B5EF4-FFF2-40B4-BE49-F238E27FC236}">
                        <a16:creationId xmlns:a16="http://schemas.microsoft.com/office/drawing/2014/main" id="{7BE62178-7440-2BFD-35E2-5F735FCCC6DE}"/>
                      </a:ext>
                    </a:extLst>
                  </p:cNvPr>
                  <p:cNvGrpSpPr/>
                  <p:nvPr/>
                </p:nvGrpSpPr>
                <p:grpSpPr>
                  <a:xfrm>
                    <a:off x="728605" y="4952785"/>
                    <a:ext cx="1167625" cy="488567"/>
                    <a:chOff x="725858" y="4515399"/>
                    <a:chExt cx="1440000" cy="602537"/>
                  </a:xfrm>
                  <a:solidFill>
                    <a:sysClr val="window" lastClr="FFFFFF">
                      <a:lumMod val="85000"/>
                    </a:sysClr>
                  </a:solidFill>
                </p:grpSpPr>
                <p:sp>
                  <p:nvSpPr>
                    <p:cNvPr id="31" name="正方形/長方形 30">
                      <a:extLst>
                        <a:ext uri="{FF2B5EF4-FFF2-40B4-BE49-F238E27FC236}">
                          <a16:creationId xmlns:a16="http://schemas.microsoft.com/office/drawing/2014/main" id="{588F1FA5-3383-35A5-EC5B-B287BA07F3AA}"/>
                        </a:ext>
                      </a:extLst>
                    </p:cNvPr>
                    <p:cNvSpPr/>
                    <p:nvPr/>
                  </p:nvSpPr>
                  <p:spPr>
                    <a:xfrm>
                      <a:off x="725858" y="4515399"/>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0" name="正方形/長方形 159">
                      <a:extLst>
                        <a:ext uri="{FF2B5EF4-FFF2-40B4-BE49-F238E27FC236}">
                          <a16:creationId xmlns:a16="http://schemas.microsoft.com/office/drawing/2014/main" id="{87244CB5-E4F9-FEC9-EEBA-AF3FEDE7A7A8}"/>
                        </a:ext>
                      </a:extLst>
                    </p:cNvPr>
                    <p:cNvSpPr/>
                    <p:nvPr/>
                  </p:nvSpPr>
                  <p:spPr>
                    <a:xfrm>
                      <a:off x="725858" y="4621802"/>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1" name="正方形/長方形 160">
                      <a:extLst>
                        <a:ext uri="{FF2B5EF4-FFF2-40B4-BE49-F238E27FC236}">
                          <a16:creationId xmlns:a16="http://schemas.microsoft.com/office/drawing/2014/main" id="{4C9374D3-5BCD-CD83-2614-ED4438DFE076}"/>
                        </a:ext>
                      </a:extLst>
                    </p:cNvPr>
                    <p:cNvSpPr/>
                    <p:nvPr/>
                  </p:nvSpPr>
                  <p:spPr>
                    <a:xfrm>
                      <a:off x="725858" y="472690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2" name="正方形/長方形 161">
                      <a:extLst>
                        <a:ext uri="{FF2B5EF4-FFF2-40B4-BE49-F238E27FC236}">
                          <a16:creationId xmlns:a16="http://schemas.microsoft.com/office/drawing/2014/main" id="{1DDF701D-515C-F9F2-D57A-FAA90FA0FD63}"/>
                        </a:ext>
                      </a:extLst>
                    </p:cNvPr>
                    <p:cNvSpPr/>
                    <p:nvPr/>
                  </p:nvSpPr>
                  <p:spPr>
                    <a:xfrm>
                      <a:off x="725858" y="4832000"/>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3" name="正方形/長方形 162">
                      <a:extLst>
                        <a:ext uri="{FF2B5EF4-FFF2-40B4-BE49-F238E27FC236}">
                          <a16:creationId xmlns:a16="http://schemas.microsoft.com/office/drawing/2014/main" id="{5A6C4D41-92E5-DA63-536D-FD5D78FA61C3}"/>
                        </a:ext>
                      </a:extLst>
                    </p:cNvPr>
                    <p:cNvSpPr/>
                    <p:nvPr/>
                  </p:nvSpPr>
                  <p:spPr>
                    <a:xfrm>
                      <a:off x="725858" y="4940591"/>
                      <a:ext cx="1440000" cy="69854"/>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64" name="正方形/長方形 163">
                      <a:extLst>
                        <a:ext uri="{FF2B5EF4-FFF2-40B4-BE49-F238E27FC236}">
                          <a16:creationId xmlns:a16="http://schemas.microsoft.com/office/drawing/2014/main" id="{2F2A273B-7979-04C8-BDD6-6A90AA44972B}"/>
                        </a:ext>
                      </a:extLst>
                    </p:cNvPr>
                    <p:cNvSpPr/>
                    <p:nvPr/>
                  </p:nvSpPr>
                  <p:spPr>
                    <a:xfrm>
                      <a:off x="725858" y="5049536"/>
                      <a:ext cx="936000" cy="68400"/>
                    </a:xfrm>
                    <a:prstGeom prst="rect">
                      <a:avLst/>
                    </a:prstGeom>
                    <a:grp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7" name="フリーフォーム 687">
                    <a:extLst>
                      <a:ext uri="{FF2B5EF4-FFF2-40B4-BE49-F238E27FC236}">
                        <a16:creationId xmlns:a16="http://schemas.microsoft.com/office/drawing/2014/main" id="{2F671A83-8721-9AC5-82BE-7FEE2FE03A0C}"/>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ysClr val="window" lastClr="FFFFFF"/>
                  </a:solidFill>
                  <a:ln w="6350" cap="rnd" cmpd="sng" algn="ctr">
                    <a:solidFill>
                      <a:sysClr val="window" lastClr="FFFFFF">
                        <a:lumMod val="50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8" name="正方形/長方形 17">
                    <a:extLst>
                      <a:ext uri="{FF2B5EF4-FFF2-40B4-BE49-F238E27FC236}">
                        <a16:creationId xmlns:a16="http://schemas.microsoft.com/office/drawing/2014/main" id="{6ED9C977-2F2A-21B7-BDDF-32EF8E71E129}"/>
                      </a:ext>
                    </a:extLst>
                  </p:cNvPr>
                  <p:cNvSpPr/>
                  <p:nvPr/>
                </p:nvSpPr>
                <p:spPr>
                  <a:xfrm>
                    <a:off x="738358" y="3891030"/>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19" name="角丸四角形 689">
                    <a:extLst>
                      <a:ext uri="{FF2B5EF4-FFF2-40B4-BE49-F238E27FC236}">
                        <a16:creationId xmlns:a16="http://schemas.microsoft.com/office/drawing/2014/main" id="{28D538A0-928E-7B9E-9096-CFF05474D9D4}"/>
                      </a:ext>
                    </a:extLst>
                  </p:cNvPr>
                  <p:cNvSpPr/>
                  <p:nvPr/>
                </p:nvSpPr>
                <p:spPr>
                  <a:xfrm>
                    <a:off x="738358" y="3423207"/>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0" name="角丸四角形 690">
                    <a:extLst>
                      <a:ext uri="{FF2B5EF4-FFF2-40B4-BE49-F238E27FC236}">
                        <a16:creationId xmlns:a16="http://schemas.microsoft.com/office/drawing/2014/main" id="{4D099EC0-2518-CD21-6E6F-5DAD27EAB856}"/>
                      </a:ext>
                    </a:extLst>
                  </p:cNvPr>
                  <p:cNvSpPr/>
                  <p:nvPr/>
                </p:nvSpPr>
                <p:spPr>
                  <a:xfrm>
                    <a:off x="738358" y="4132425"/>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1" name="正方形/長方形 20">
                    <a:extLst>
                      <a:ext uri="{FF2B5EF4-FFF2-40B4-BE49-F238E27FC236}">
                        <a16:creationId xmlns:a16="http://schemas.microsoft.com/office/drawing/2014/main" id="{FBC0B35C-05B7-56FC-4A39-F43E57E5DF8B}"/>
                      </a:ext>
                    </a:extLst>
                  </p:cNvPr>
                  <p:cNvSpPr/>
                  <p:nvPr/>
                </p:nvSpPr>
                <p:spPr>
                  <a:xfrm>
                    <a:off x="1343101" y="3891030"/>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2" name="角丸四角形 692">
                    <a:extLst>
                      <a:ext uri="{FF2B5EF4-FFF2-40B4-BE49-F238E27FC236}">
                        <a16:creationId xmlns:a16="http://schemas.microsoft.com/office/drawing/2014/main" id="{36E9CB95-FEB1-33AF-4A05-DD1005E2FA5F}"/>
                      </a:ext>
                    </a:extLst>
                  </p:cNvPr>
                  <p:cNvSpPr/>
                  <p:nvPr/>
                </p:nvSpPr>
                <p:spPr>
                  <a:xfrm>
                    <a:off x="1343101" y="3423207"/>
                    <a:ext cx="536694" cy="412416"/>
                  </a:xfrm>
                  <a:prstGeom prst="roundRect">
                    <a:avLst>
                      <a:gd name="adj" fmla="val 0"/>
                    </a:avLst>
                  </a:prstGeom>
                  <a:solidFill>
                    <a:sysClr val="window" lastClr="FFFFFF"/>
                  </a:solidFill>
                  <a:ln w="9525" cap="rnd" cmpd="sng" algn="ctr">
                    <a:solidFill>
                      <a:sysClr val="window" lastClr="FFFFFF">
                        <a:lumMod val="85000"/>
                      </a:sysClr>
                    </a:solid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3" name="角丸四角形 693">
                    <a:extLst>
                      <a:ext uri="{FF2B5EF4-FFF2-40B4-BE49-F238E27FC236}">
                        <a16:creationId xmlns:a16="http://schemas.microsoft.com/office/drawing/2014/main" id="{ED82FB41-EEB3-D3F4-6658-EE5AF45F7FEE}"/>
                      </a:ext>
                    </a:extLst>
                  </p:cNvPr>
                  <p:cNvSpPr/>
                  <p:nvPr/>
                </p:nvSpPr>
                <p:spPr>
                  <a:xfrm>
                    <a:off x="1343101" y="4132425"/>
                    <a:ext cx="536694" cy="412416"/>
                  </a:xfrm>
                  <a:prstGeom prst="roundRect">
                    <a:avLst>
                      <a:gd name="adj" fmla="val 0"/>
                    </a:avLst>
                  </a:prstGeom>
                  <a:solidFill>
                    <a:srgbClr val="F5296C"/>
                  </a:solidFill>
                  <a:ln w="12700" cap="rnd" cmpd="sng" algn="ctr">
                    <a:noFill/>
                    <a:prstDash val="solid"/>
                    <a:round/>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4" name="テキスト ボックス 23">
                    <a:extLst>
                      <a:ext uri="{FF2B5EF4-FFF2-40B4-BE49-F238E27FC236}">
                        <a16:creationId xmlns:a16="http://schemas.microsoft.com/office/drawing/2014/main" id="{58FF0AB7-6EDE-982B-331D-27359522E39B}"/>
                      </a:ext>
                    </a:extLst>
                  </p:cNvPr>
                  <p:cNvSpPr txBox="1"/>
                  <p:nvPr/>
                </p:nvSpPr>
                <p:spPr>
                  <a:xfrm>
                    <a:off x="1611323" y="4257284"/>
                    <a:ext cx="235" cy="162707"/>
                  </a:xfrm>
                  <a:prstGeom prst="rect">
                    <a:avLst/>
                  </a:prstGeom>
                  <a:solidFill>
                    <a:srgbClr val="F5296C"/>
                  </a:solidFill>
                </p:spPr>
                <p:txBody>
                  <a:bodyPr wrap="none" lIns="0" tIns="0" rIns="0" bIns="0" rtlCol="0" anchor="ctr">
                    <a:spAutoFit/>
                  </a:bodyPr>
                  <a:lstStyle/>
                  <a:p>
                    <a:pPr marL="0" marR="0" lvl="0" indent="0" algn="ctr" defTabSz="914358" eaLnBrk="1" fontAlgn="auto" latinLnBrk="0" hangingPunct="1">
                      <a:lnSpc>
                        <a:spcPct val="100000"/>
                      </a:lnSpc>
                      <a:spcBef>
                        <a:spcPts val="300"/>
                      </a:spcBef>
                      <a:spcAft>
                        <a:spcPts val="0"/>
                      </a:spcAft>
                      <a:buClrTx/>
                      <a:buSzTx/>
                      <a:buFontTx/>
                      <a:buNone/>
                      <a:tabLst/>
                      <a:defRPr/>
                    </a:pPr>
                    <a:endParaRPr kumimoji="0" lang="ja-JP" altLang="en-US" sz="300" b="1" i="0" u="none" strike="noStrike" kern="0" cap="none" spc="0" normalizeH="0" baseline="0" noProof="0" dirty="0">
                      <a:ln>
                        <a:noFill/>
                      </a:ln>
                      <a:solidFill>
                        <a:prstClr val="white"/>
                      </a:solidFill>
                      <a:effectLst/>
                      <a:uLnTx/>
                      <a:uFillTx/>
                      <a:latin typeface="游ゴシック" panose="020B0400000000000000" pitchFamily="50" charset="-128"/>
                    </a:endParaRPr>
                  </a:p>
                </p:txBody>
              </p:sp>
              <p:grpSp>
                <p:nvGrpSpPr>
                  <p:cNvPr id="25" name="グループ化 24">
                    <a:extLst>
                      <a:ext uri="{FF2B5EF4-FFF2-40B4-BE49-F238E27FC236}">
                        <a16:creationId xmlns:a16="http://schemas.microsoft.com/office/drawing/2014/main" id="{4C2B933E-72E9-8216-B76F-E2BAEB17CF03}"/>
                      </a:ext>
                    </a:extLst>
                  </p:cNvPr>
                  <p:cNvGrpSpPr/>
                  <p:nvPr/>
                </p:nvGrpSpPr>
                <p:grpSpPr>
                  <a:xfrm>
                    <a:off x="738358" y="4600248"/>
                    <a:ext cx="498924" cy="147224"/>
                    <a:chOff x="738358" y="4600248"/>
                    <a:chExt cx="498924" cy="147224"/>
                  </a:xfrm>
                </p:grpSpPr>
                <p:sp>
                  <p:nvSpPr>
                    <p:cNvPr id="29" name="正方形/長方形 28">
                      <a:extLst>
                        <a:ext uri="{FF2B5EF4-FFF2-40B4-BE49-F238E27FC236}">
                          <a16:creationId xmlns:a16="http://schemas.microsoft.com/office/drawing/2014/main" id="{9439E0EF-AB16-0BF1-C2DB-0171A22DD1FE}"/>
                        </a:ext>
                      </a:extLst>
                    </p:cNvPr>
                    <p:cNvSpPr/>
                    <p:nvPr/>
                  </p:nvSpPr>
                  <p:spPr>
                    <a:xfrm>
                      <a:off x="738358" y="4600248"/>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0" name="正方形/長方形 29">
                      <a:extLst>
                        <a:ext uri="{FF2B5EF4-FFF2-40B4-BE49-F238E27FC236}">
                          <a16:creationId xmlns:a16="http://schemas.microsoft.com/office/drawing/2014/main" id="{2FB16E9D-26AE-1638-82A6-9647768117A2}"/>
                        </a:ext>
                      </a:extLst>
                    </p:cNvPr>
                    <p:cNvSpPr/>
                    <p:nvPr/>
                  </p:nvSpPr>
                  <p:spPr>
                    <a:xfrm>
                      <a:off x="738358" y="4686859"/>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nvGrpSpPr>
                  <p:cNvPr id="26" name="グループ化 25">
                    <a:extLst>
                      <a:ext uri="{FF2B5EF4-FFF2-40B4-BE49-F238E27FC236}">
                        <a16:creationId xmlns:a16="http://schemas.microsoft.com/office/drawing/2014/main" id="{8DFEC55E-1AFE-2A56-8316-33C932474C5F}"/>
                      </a:ext>
                    </a:extLst>
                  </p:cNvPr>
                  <p:cNvGrpSpPr/>
                  <p:nvPr/>
                </p:nvGrpSpPr>
                <p:grpSpPr>
                  <a:xfrm flipV="1">
                    <a:off x="1380871" y="4600248"/>
                    <a:ext cx="498924" cy="147224"/>
                    <a:chOff x="738358" y="4600248"/>
                    <a:chExt cx="498924" cy="147224"/>
                  </a:xfrm>
                </p:grpSpPr>
                <p:sp>
                  <p:nvSpPr>
                    <p:cNvPr id="27" name="正方形/長方形 26">
                      <a:extLst>
                        <a:ext uri="{FF2B5EF4-FFF2-40B4-BE49-F238E27FC236}">
                          <a16:creationId xmlns:a16="http://schemas.microsoft.com/office/drawing/2014/main" id="{4A7C0713-CDE3-3CB7-1F2B-F2A34FEE1B07}"/>
                        </a:ext>
                      </a:extLst>
                    </p:cNvPr>
                    <p:cNvSpPr/>
                    <p:nvPr/>
                  </p:nvSpPr>
                  <p:spPr>
                    <a:xfrm>
                      <a:off x="738358" y="4600248"/>
                      <a:ext cx="35637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28" name="正方形/長方形 27">
                      <a:extLst>
                        <a:ext uri="{FF2B5EF4-FFF2-40B4-BE49-F238E27FC236}">
                          <a16:creationId xmlns:a16="http://schemas.microsoft.com/office/drawing/2014/main" id="{B1492E8B-D8CD-65BE-6A2C-DEA1E412FC6E}"/>
                        </a:ext>
                      </a:extLst>
                    </p:cNvPr>
                    <p:cNvSpPr/>
                    <p:nvPr/>
                  </p:nvSpPr>
                  <p:spPr>
                    <a:xfrm>
                      <a:off x="738358" y="4686859"/>
                      <a:ext cx="498924" cy="606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4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grpSp>
          </p:grpSp>
        </p:grpSp>
        <p:sp>
          <p:nvSpPr>
            <p:cNvPr id="7" name="正方形/長方形 6">
              <a:extLst>
                <a:ext uri="{FF2B5EF4-FFF2-40B4-BE49-F238E27FC236}">
                  <a16:creationId xmlns:a16="http://schemas.microsoft.com/office/drawing/2014/main" id="{105DC202-4C29-B606-AC57-01FA478E8212}"/>
                </a:ext>
              </a:extLst>
            </p:cNvPr>
            <p:cNvSpPr/>
            <p:nvPr/>
          </p:nvSpPr>
          <p:spPr>
            <a:xfrm>
              <a:off x="2579053" y="2518558"/>
              <a:ext cx="315595" cy="81603"/>
            </a:xfrm>
            <a:prstGeom prst="rect">
              <a:avLst/>
            </a:prstGeom>
            <a:solidFill>
              <a:srgbClr val="F5296C"/>
            </a:solidFill>
            <a:ln w="12700" cap="flat" cmpd="sng" algn="ctr">
              <a:no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78" name="テキスト ボックス 277">
            <a:extLst>
              <a:ext uri="{FF2B5EF4-FFF2-40B4-BE49-F238E27FC236}">
                <a16:creationId xmlns:a16="http://schemas.microsoft.com/office/drawing/2014/main" id="{8846826D-4D58-DA43-B80D-C832973D62EA}"/>
              </a:ext>
            </a:extLst>
          </p:cNvPr>
          <p:cNvSpPr txBox="1"/>
          <p:nvPr/>
        </p:nvSpPr>
        <p:spPr>
          <a:xfrm>
            <a:off x="1030855" y="2170551"/>
            <a:ext cx="2576967" cy="287675"/>
          </a:xfrm>
          <a:prstGeom prst="roundRect">
            <a:avLst>
              <a:gd name="adj" fmla="val 50000"/>
            </a:avLst>
          </a:prstGeom>
          <a:solidFill>
            <a:srgbClr val="EB0083"/>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a:defRPr/>
            </a:pPr>
            <a:r>
              <a:rPr lang="ja-JP" altLang="en-US" sz="1500" b="1" spc="300" dirty="0">
                <a:solidFill>
                  <a:prstClr val="white"/>
                </a:solidFill>
                <a:latin typeface="游ゴシック" panose="020B0400000000000000" pitchFamily="50" charset="-128"/>
                <a:ea typeface="游ゴシック" panose="020B0400000000000000" pitchFamily="50" charset="-128"/>
              </a:rPr>
              <a:t>誘導</a:t>
            </a:r>
            <a:endParaRPr lang="en-US" altLang="ja-JP" sz="1500" b="1" spc="300" dirty="0">
              <a:solidFill>
                <a:prstClr val="white"/>
              </a:solidFill>
              <a:latin typeface="游ゴシック" panose="020B0400000000000000" pitchFamily="50" charset="-128"/>
              <a:ea typeface="游ゴシック" panose="020B0400000000000000" pitchFamily="50" charset="-128"/>
            </a:endParaRPr>
          </a:p>
        </p:txBody>
      </p:sp>
      <p:sp>
        <p:nvSpPr>
          <p:cNvPr id="279" name="正方形/長方形 278">
            <a:extLst>
              <a:ext uri="{FF2B5EF4-FFF2-40B4-BE49-F238E27FC236}">
                <a16:creationId xmlns:a16="http://schemas.microsoft.com/office/drawing/2014/main" id="{0B8F7A8F-F5D7-3C95-6746-3C1238545F87}"/>
              </a:ext>
            </a:extLst>
          </p:cNvPr>
          <p:cNvSpPr/>
          <p:nvPr/>
        </p:nvSpPr>
        <p:spPr>
          <a:xfrm>
            <a:off x="4054395" y="2585842"/>
            <a:ext cx="4039951" cy="3411000"/>
          </a:xfrm>
          <a:prstGeom prst="rect">
            <a:avLst/>
          </a:prstGeom>
          <a:solidFill>
            <a:sysClr val="window" lastClr="FFFFFF">
              <a:lumMod val="95000"/>
            </a:sysClr>
          </a:solidFill>
          <a:ln w="19050" cap="flat" cmpd="sng" algn="ctr">
            <a:solidFill>
              <a:sysClr val="window" lastClr="FFFFFF"/>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panose="020B0400000000000000" pitchFamily="50" charset="-128"/>
              <a:ea typeface="游ゴシック"/>
              <a:cs typeface="+mn-cs"/>
            </a:endParaRPr>
          </a:p>
        </p:txBody>
      </p:sp>
      <p:sp>
        <p:nvSpPr>
          <p:cNvPr id="280" name="矢印: 右 279">
            <a:extLst>
              <a:ext uri="{FF2B5EF4-FFF2-40B4-BE49-F238E27FC236}">
                <a16:creationId xmlns:a16="http://schemas.microsoft.com/office/drawing/2014/main" id="{A7BB6360-46AC-00D2-2B22-5CAE35C9ABA5}"/>
              </a:ext>
            </a:extLst>
          </p:cNvPr>
          <p:cNvSpPr/>
          <p:nvPr/>
        </p:nvSpPr>
        <p:spPr>
          <a:xfrm>
            <a:off x="3661724" y="3893026"/>
            <a:ext cx="374469" cy="411398"/>
          </a:xfrm>
          <a:prstGeom prst="rightArrow">
            <a:avLst>
              <a:gd name="adj1" fmla="val 50000"/>
              <a:gd name="adj2" fmla="val 57122"/>
            </a:avLst>
          </a:prstGeom>
          <a:solidFill>
            <a:srgbClr val="FA186E"/>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281" name="テキスト ボックス 280">
            <a:extLst>
              <a:ext uri="{FF2B5EF4-FFF2-40B4-BE49-F238E27FC236}">
                <a16:creationId xmlns:a16="http://schemas.microsoft.com/office/drawing/2014/main" id="{A1889CD9-8A9E-E488-E700-5D9AF89FC2D4}"/>
              </a:ext>
            </a:extLst>
          </p:cNvPr>
          <p:cNvSpPr txBox="1"/>
          <p:nvPr/>
        </p:nvSpPr>
        <p:spPr>
          <a:xfrm>
            <a:off x="4054395" y="2170551"/>
            <a:ext cx="4039951" cy="287675"/>
          </a:xfrm>
          <a:prstGeom prst="roundRect">
            <a:avLst>
              <a:gd name="adj" fmla="val 50000"/>
            </a:avLst>
          </a:prstGeom>
          <a:solidFill>
            <a:srgbClr val="EB0083"/>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a:defRPr/>
            </a:pPr>
            <a:r>
              <a:rPr lang="ja-JP" altLang="en-US" sz="1500" b="1" spc="300" dirty="0">
                <a:solidFill>
                  <a:prstClr val="white"/>
                </a:solidFill>
                <a:latin typeface="游ゴシック" panose="020B0400000000000000" pitchFamily="50" charset="-128"/>
                <a:ea typeface="游ゴシック" panose="020B0400000000000000" pitchFamily="50" charset="-128"/>
              </a:rPr>
              <a:t>記事タイアップ広告</a:t>
            </a:r>
            <a:endParaRPr lang="en-US" altLang="ja-JP" sz="1500" b="1" spc="300" dirty="0">
              <a:solidFill>
                <a:prstClr val="white"/>
              </a:solidFill>
              <a:latin typeface="游ゴシック" panose="020B0400000000000000" pitchFamily="50" charset="-128"/>
              <a:ea typeface="游ゴシック" panose="020B0400000000000000" pitchFamily="50" charset="-128"/>
            </a:endParaRPr>
          </a:p>
        </p:txBody>
      </p:sp>
      <p:sp>
        <p:nvSpPr>
          <p:cNvPr id="282" name="Google Shape;442;p31">
            <a:extLst>
              <a:ext uri="{FF2B5EF4-FFF2-40B4-BE49-F238E27FC236}">
                <a16:creationId xmlns:a16="http://schemas.microsoft.com/office/drawing/2014/main" id="{D7694500-E159-0414-1C53-8458A5E2BB5B}"/>
              </a:ext>
            </a:extLst>
          </p:cNvPr>
          <p:cNvSpPr/>
          <p:nvPr/>
        </p:nvSpPr>
        <p:spPr>
          <a:xfrm>
            <a:off x="618308" y="853176"/>
            <a:ext cx="1123405" cy="811995"/>
          </a:xfrm>
          <a:prstGeom prst="homePlate">
            <a:avLst>
              <a:gd name="adj" fmla="val 0"/>
            </a:avLst>
          </a:prstGeom>
          <a:solidFill>
            <a:schemeClr val="tx1">
              <a:lumMod val="75000"/>
              <a:lumOff val="25000"/>
            </a:scheme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1500" b="1" i="0" u="none" strike="noStrike" kern="0" cap="none" spc="120" normalizeH="0" baseline="0" noProof="0" dirty="0">
                <a:ln>
                  <a:noFill/>
                </a:ln>
                <a:solidFill>
                  <a:prstClr val="white"/>
                </a:solidFill>
                <a:effectLst/>
                <a:uLnTx/>
                <a:uFillTx/>
                <a:latin typeface="游ゴシック" panose="020B0400000000000000" pitchFamily="50" charset="-128"/>
                <a:cs typeface="Meiryo"/>
                <a:sym typeface="Meiryo"/>
              </a:rPr>
              <a:t>概要</a:t>
            </a:r>
            <a:endParaRPr kumimoji="0" lang="en-US" altLang="ja-JP" sz="1500" b="1" i="0" u="none" strike="noStrike" kern="0" cap="none" spc="120" normalizeH="0" baseline="0" noProof="0" dirty="0">
              <a:ln>
                <a:noFill/>
              </a:ln>
              <a:solidFill>
                <a:prstClr val="white"/>
              </a:solidFill>
              <a:effectLst/>
              <a:uLnTx/>
              <a:uFillTx/>
              <a:latin typeface="游ゴシック" panose="020B0400000000000000" pitchFamily="50" charset="-128"/>
              <a:cs typeface="Meiryo"/>
              <a:sym typeface="Meiryo"/>
            </a:endParaRPr>
          </a:p>
        </p:txBody>
      </p:sp>
      <p:sp>
        <p:nvSpPr>
          <p:cNvPr id="283" name="Google Shape;442;p31">
            <a:extLst>
              <a:ext uri="{FF2B5EF4-FFF2-40B4-BE49-F238E27FC236}">
                <a16:creationId xmlns:a16="http://schemas.microsoft.com/office/drawing/2014/main" id="{B443A6A4-C652-D152-9013-A6C49197E054}"/>
              </a:ext>
            </a:extLst>
          </p:cNvPr>
          <p:cNvSpPr/>
          <p:nvPr/>
        </p:nvSpPr>
        <p:spPr>
          <a:xfrm>
            <a:off x="1851262" y="861158"/>
            <a:ext cx="9783390" cy="801907"/>
          </a:xfrm>
          <a:prstGeom prst="homePlate">
            <a:avLst>
              <a:gd name="adj" fmla="val 0"/>
            </a:avLst>
          </a:prstGeom>
          <a:solidFill>
            <a:sysClr val="window" lastClr="FFFFFF">
              <a:lumMod val="95000"/>
            </a:sysClr>
          </a:solidFill>
          <a:ln>
            <a:noFill/>
          </a:ln>
        </p:spPr>
        <p:txBody>
          <a:bodyPr spcFirstLastPara="1" wrap="square" lIns="108000" tIns="36000" rIns="108000" bIns="36000" anchor="ctr" anchorCtr="0">
            <a:noAutofit/>
          </a:bodyPr>
          <a:lstStyle/>
          <a:p>
            <a:pPr marL="0" marR="0" lvl="0" indent="0" defTabSz="914358"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65000"/>
                    <a:lumOff val="35000"/>
                  </a:prstClr>
                </a:solidFill>
                <a:effectLst/>
                <a:uLnTx/>
                <a:uFillTx/>
                <a:latin typeface="游ゴシック" panose="020B0400000000000000" pitchFamily="50" charset="-128"/>
              </a:rPr>
              <a:t>朝日新聞デジタル版の記事タイアップ広告です。記事として訴求することにより、豊かな暮らしに関心が高い朝日新聞ユーザーに向け、広告主様の「企業理念の浸透」や「サービス理解」に効果的です。</a:t>
            </a:r>
            <a:endParaRPr kumimoji="0" lang="en-US" altLang="ja-JP" sz="1200" b="1" i="0" u="none" strike="noStrike" kern="0" cap="none" spc="100" normalizeH="0" baseline="0" noProof="0" dirty="0">
              <a:ln>
                <a:noFill/>
              </a:ln>
              <a:solidFill>
                <a:prstClr val="black">
                  <a:lumMod val="65000"/>
                  <a:lumOff val="35000"/>
                </a:prstClr>
              </a:solidFill>
              <a:effectLst/>
              <a:uLnTx/>
              <a:uFillTx/>
              <a:latin typeface="游ゴシック" panose="020B0400000000000000" pitchFamily="50" charset="-128"/>
            </a:endParaRPr>
          </a:p>
        </p:txBody>
      </p:sp>
      <p:sp>
        <p:nvSpPr>
          <p:cNvPr id="284" name="テキスト ボックス 283">
            <a:extLst>
              <a:ext uri="{FF2B5EF4-FFF2-40B4-BE49-F238E27FC236}">
                <a16:creationId xmlns:a16="http://schemas.microsoft.com/office/drawing/2014/main" id="{6625DDC0-B73F-5A5B-C4DF-13D08C94EA8C}"/>
              </a:ext>
            </a:extLst>
          </p:cNvPr>
          <p:cNvSpPr txBox="1"/>
          <p:nvPr/>
        </p:nvSpPr>
        <p:spPr>
          <a:xfrm>
            <a:off x="1215589" y="5370543"/>
            <a:ext cx="2171069" cy="287675"/>
          </a:xfrm>
          <a:prstGeom prst="roundRect">
            <a:avLst>
              <a:gd name="adj" fmla="val 50000"/>
            </a:avLst>
          </a:prstGeom>
          <a:solidFill>
            <a:sysClr val="window" lastClr="FFFFFF">
              <a:lumMod val="65000"/>
            </a:sys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ターゲティング</a:t>
            </a:r>
            <a:r>
              <a:rPr kumimoji="0" lang="en-US" altLang="ja-JP"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3</a:t>
            </a:r>
            <a:r>
              <a:rPr kumimoji="0" lang="ja-JP" altLang="en-US"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つまで</a:t>
            </a:r>
            <a:endParaRPr kumimoji="0" lang="en-US" altLang="ja-JP" sz="12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pSp>
        <p:nvGrpSpPr>
          <p:cNvPr id="285" name="グループ化 284">
            <a:extLst>
              <a:ext uri="{FF2B5EF4-FFF2-40B4-BE49-F238E27FC236}">
                <a16:creationId xmlns:a16="http://schemas.microsoft.com/office/drawing/2014/main" id="{91E65481-24B3-6FA9-7BA5-D7E6CF41ACFE}"/>
              </a:ext>
            </a:extLst>
          </p:cNvPr>
          <p:cNvGrpSpPr/>
          <p:nvPr/>
        </p:nvGrpSpPr>
        <p:grpSpPr>
          <a:xfrm>
            <a:off x="6705390" y="3259532"/>
            <a:ext cx="830472" cy="896437"/>
            <a:chOff x="9178274" y="2536875"/>
            <a:chExt cx="830472" cy="896437"/>
          </a:xfrm>
        </p:grpSpPr>
        <p:sp>
          <p:nvSpPr>
            <p:cNvPr id="286" name="楕円 285">
              <a:extLst>
                <a:ext uri="{FF2B5EF4-FFF2-40B4-BE49-F238E27FC236}">
                  <a16:creationId xmlns:a16="http://schemas.microsoft.com/office/drawing/2014/main" id="{24C7C92C-E683-121B-FB87-EAA8DE98E80B}"/>
                </a:ext>
              </a:extLst>
            </p:cNvPr>
            <p:cNvSpPr/>
            <p:nvPr/>
          </p:nvSpPr>
          <p:spPr>
            <a:xfrm>
              <a:off x="9194351" y="2536875"/>
              <a:ext cx="797327" cy="797327"/>
            </a:xfrm>
            <a:prstGeom prst="ellipse">
              <a:avLst/>
            </a:prstGeom>
            <a:solidFill>
              <a:srgbClr val="EB0083"/>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92" b="0" i="0" u="none" strike="noStrike" kern="0" cap="none" spc="0" normalizeH="0" baseline="0" noProof="0" dirty="0">
                <a:ln>
                  <a:noFill/>
                </a:ln>
                <a:solidFill>
                  <a:prstClr val="white"/>
                </a:solidFill>
                <a:effectLst/>
                <a:uLnTx/>
                <a:uFillTx/>
                <a:latin typeface="游ゴシック"/>
                <a:ea typeface="游ゴシック"/>
                <a:cs typeface="+mn-cs"/>
              </a:endParaRPr>
            </a:p>
          </p:txBody>
        </p:sp>
        <p:pic>
          <p:nvPicPr>
            <p:cNvPr id="287" name="グラフィックス 286" descr="男子生徒 枠線">
              <a:extLst>
                <a:ext uri="{FF2B5EF4-FFF2-40B4-BE49-F238E27FC236}">
                  <a16:creationId xmlns:a16="http://schemas.microsoft.com/office/drawing/2014/main" id="{1E6F6719-354C-2F43-FCD4-684B83139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8274" y="2602839"/>
              <a:ext cx="830472" cy="830473"/>
            </a:xfrm>
            <a:prstGeom prst="rect">
              <a:avLst/>
            </a:prstGeom>
          </p:spPr>
        </p:pic>
      </p:grpSp>
      <p:pic>
        <p:nvPicPr>
          <p:cNvPr id="288" name="Google Shape;748;p44">
            <a:extLst>
              <a:ext uri="{FF2B5EF4-FFF2-40B4-BE49-F238E27FC236}">
                <a16:creationId xmlns:a16="http://schemas.microsoft.com/office/drawing/2014/main" id="{227FC691-00E3-19CB-4CF6-92BB4E798E7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6370825" y="4332344"/>
            <a:ext cx="1499602" cy="1176577"/>
          </a:xfrm>
          <a:prstGeom prst="roundRect">
            <a:avLst>
              <a:gd name="adj" fmla="val 28433"/>
            </a:avLst>
          </a:prstGeom>
          <a:noFill/>
          <a:ln>
            <a:noFill/>
          </a:ln>
        </p:spPr>
      </p:pic>
      <p:sp>
        <p:nvSpPr>
          <p:cNvPr id="289" name="テキスト ボックス 288">
            <a:extLst>
              <a:ext uri="{FF2B5EF4-FFF2-40B4-BE49-F238E27FC236}">
                <a16:creationId xmlns:a16="http://schemas.microsoft.com/office/drawing/2014/main" id="{FF6B29F0-6D08-F9B2-608A-42B4D2833C26}"/>
              </a:ext>
            </a:extLst>
          </p:cNvPr>
          <p:cNvSpPr txBox="1"/>
          <p:nvPr/>
        </p:nvSpPr>
        <p:spPr>
          <a:xfrm>
            <a:off x="6508412" y="4852213"/>
            <a:ext cx="1271890" cy="566798"/>
          </a:xfrm>
          <a:prstGeom prst="roundRect">
            <a:avLst>
              <a:gd name="adj" fmla="val 50000"/>
            </a:avLst>
          </a:prstGeom>
          <a:noFill/>
          <a:ln w="19050">
            <a:noFill/>
          </a:ln>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a:defRPr/>
            </a:pPr>
            <a:r>
              <a:rPr kumimoji="0" lang="ja-JP" altLang="en-US" sz="1050" b="1" kern="0" spc="50" dirty="0">
                <a:latin typeface="游ゴシック" panose="020B0400000000000000" pitchFamily="50" charset="-128"/>
                <a:ea typeface="游ゴシック" panose="020B0400000000000000" pitchFamily="50" charset="-128"/>
              </a:rPr>
              <a:t>豊かな暮らしに関心</a:t>
            </a:r>
            <a:endParaRPr kumimoji="0" lang="en-US" altLang="ja-JP" sz="1050" b="1" kern="0" spc="50" dirty="0">
              <a:latin typeface="游ゴシック" panose="020B0400000000000000" pitchFamily="50" charset="-128"/>
              <a:ea typeface="游ゴシック" panose="020B0400000000000000" pitchFamily="50" charset="-128"/>
            </a:endParaRPr>
          </a:p>
          <a:p>
            <a:pPr defTabSz="914358">
              <a:defRPr/>
            </a:pPr>
            <a:r>
              <a:rPr kumimoji="0" lang="ja-JP" altLang="en-US" sz="1050" b="1" kern="0" spc="50" dirty="0">
                <a:latin typeface="游ゴシック" panose="020B0400000000000000" pitchFamily="50" charset="-128"/>
                <a:ea typeface="游ゴシック" panose="020B0400000000000000" pitchFamily="50" charset="-128"/>
              </a:rPr>
              <a:t>の高いユーザー</a:t>
            </a:r>
            <a:endParaRPr lang="en-US" altLang="ja-JP" sz="1050" b="1" spc="50" dirty="0">
              <a:latin typeface="游ゴシック" panose="020B0400000000000000" pitchFamily="50" charset="-128"/>
              <a:ea typeface="游ゴシック" panose="020B0400000000000000" pitchFamily="50" charset="-128"/>
            </a:endParaRPr>
          </a:p>
        </p:txBody>
      </p:sp>
      <p:sp>
        <p:nvSpPr>
          <p:cNvPr id="290" name="テキスト ボックス 289">
            <a:extLst>
              <a:ext uri="{FF2B5EF4-FFF2-40B4-BE49-F238E27FC236}">
                <a16:creationId xmlns:a16="http://schemas.microsoft.com/office/drawing/2014/main" id="{6D6675F6-63B9-5B13-D4F4-54674AC2E320}"/>
              </a:ext>
            </a:extLst>
          </p:cNvPr>
          <p:cNvSpPr txBox="1"/>
          <p:nvPr/>
        </p:nvSpPr>
        <p:spPr>
          <a:xfrm>
            <a:off x="6551189" y="4492858"/>
            <a:ext cx="1139793" cy="287675"/>
          </a:xfrm>
          <a:prstGeom prst="roundRect">
            <a:avLst>
              <a:gd name="adj" fmla="val 41171"/>
            </a:avLst>
          </a:prstGeom>
          <a:solidFill>
            <a:sysClr val="window" lastClr="FFFFFF"/>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300" normalizeH="0" baseline="0" noProof="0" dirty="0">
                <a:ln>
                  <a:noFill/>
                </a:ln>
                <a:solidFill>
                  <a:srgbClr val="EB0083"/>
                </a:solidFill>
                <a:effectLst/>
                <a:uLnTx/>
                <a:uFillTx/>
                <a:latin typeface="游ゴシック" panose="020B0400000000000000" pitchFamily="50" charset="-128"/>
                <a:ea typeface="游ゴシック" panose="020B0400000000000000" pitchFamily="50" charset="-128"/>
              </a:rPr>
              <a:t>想定読者</a:t>
            </a:r>
            <a:endParaRPr kumimoji="0" lang="en-US" altLang="ja-JP" sz="1200" b="1" i="0" u="none" strike="noStrike" kern="0" cap="none" spc="300" normalizeH="0" baseline="0" noProof="0" dirty="0">
              <a:ln>
                <a:noFill/>
              </a:ln>
              <a:solidFill>
                <a:srgbClr val="EB0083"/>
              </a:solidFill>
              <a:effectLst/>
              <a:uLnTx/>
              <a:uFillTx/>
              <a:latin typeface="游ゴシック" panose="020B0400000000000000" pitchFamily="50" charset="-128"/>
              <a:ea typeface="游ゴシック" panose="020B0400000000000000" pitchFamily="50" charset="-128"/>
            </a:endParaRPr>
          </a:p>
        </p:txBody>
      </p:sp>
      <p:cxnSp>
        <p:nvCxnSpPr>
          <p:cNvPr id="291" name="直線コネクタ 290">
            <a:extLst>
              <a:ext uri="{FF2B5EF4-FFF2-40B4-BE49-F238E27FC236}">
                <a16:creationId xmlns:a16="http://schemas.microsoft.com/office/drawing/2014/main" id="{130507E4-C275-ADC0-66E1-8B175BB20158}"/>
              </a:ext>
            </a:extLst>
          </p:cNvPr>
          <p:cNvCxnSpPr>
            <a:cxnSpLocks/>
            <a:stCxn id="286" idx="4"/>
            <a:endCxn id="288" idx="0"/>
          </p:cNvCxnSpPr>
          <p:nvPr/>
        </p:nvCxnSpPr>
        <p:spPr>
          <a:xfrm>
            <a:off x="7120131" y="4056859"/>
            <a:ext cx="495" cy="275485"/>
          </a:xfrm>
          <a:prstGeom prst="line">
            <a:avLst/>
          </a:prstGeom>
          <a:noFill/>
          <a:ln w="6350" cap="flat" cmpd="sng" algn="ctr">
            <a:solidFill>
              <a:srgbClr val="FA186E"/>
            </a:solidFill>
            <a:prstDash val="solid"/>
            <a:miter lim="800000"/>
          </a:ln>
          <a:effectLst/>
        </p:spPr>
      </p:cxnSp>
      <p:grpSp>
        <p:nvGrpSpPr>
          <p:cNvPr id="292" name="グループ化 291">
            <a:extLst>
              <a:ext uri="{FF2B5EF4-FFF2-40B4-BE49-F238E27FC236}">
                <a16:creationId xmlns:a16="http://schemas.microsoft.com/office/drawing/2014/main" id="{C3CEC121-49AD-8FF2-FB16-4337C8819D56}"/>
              </a:ext>
            </a:extLst>
          </p:cNvPr>
          <p:cNvGrpSpPr/>
          <p:nvPr/>
        </p:nvGrpSpPr>
        <p:grpSpPr>
          <a:xfrm>
            <a:off x="4335883" y="2803017"/>
            <a:ext cx="1858485" cy="2705904"/>
            <a:chOff x="5164979" y="2472824"/>
            <a:chExt cx="1858485" cy="2705904"/>
          </a:xfrm>
        </p:grpSpPr>
        <p:grpSp>
          <p:nvGrpSpPr>
            <p:cNvPr id="293" name="グループ化 292">
              <a:extLst>
                <a:ext uri="{FF2B5EF4-FFF2-40B4-BE49-F238E27FC236}">
                  <a16:creationId xmlns:a16="http://schemas.microsoft.com/office/drawing/2014/main" id="{D6E84C18-273E-ADBB-1ADA-CDE2BC0ED4D6}"/>
                </a:ext>
              </a:extLst>
            </p:cNvPr>
            <p:cNvGrpSpPr/>
            <p:nvPr/>
          </p:nvGrpSpPr>
          <p:grpSpPr>
            <a:xfrm>
              <a:off x="5164979" y="2472824"/>
              <a:ext cx="1858485" cy="2705904"/>
              <a:chOff x="10413635" y="4407505"/>
              <a:chExt cx="870061" cy="1577875"/>
            </a:xfrm>
          </p:grpSpPr>
          <p:sp>
            <p:nvSpPr>
              <p:cNvPr id="295" name="正方形/長方形 294">
                <a:extLst>
                  <a:ext uri="{FF2B5EF4-FFF2-40B4-BE49-F238E27FC236}">
                    <a16:creationId xmlns:a16="http://schemas.microsoft.com/office/drawing/2014/main" id="{90E09CEC-9E5A-37D2-D7DC-86B2FB0E7627}"/>
                  </a:ext>
                </a:extLst>
              </p:cNvPr>
              <p:cNvSpPr/>
              <p:nvPr/>
            </p:nvSpPr>
            <p:spPr>
              <a:xfrm>
                <a:off x="10413635" y="4407505"/>
                <a:ext cx="870061" cy="1577875"/>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sp>
            <p:nvSpPr>
              <p:cNvPr id="296" name="正方形/長方形 295">
                <a:extLst>
                  <a:ext uri="{FF2B5EF4-FFF2-40B4-BE49-F238E27FC236}">
                    <a16:creationId xmlns:a16="http://schemas.microsoft.com/office/drawing/2014/main" id="{0CC37911-737F-EF59-4B6F-B26913FE5A43}"/>
                  </a:ext>
                </a:extLst>
              </p:cNvPr>
              <p:cNvSpPr/>
              <p:nvPr/>
            </p:nvSpPr>
            <p:spPr>
              <a:xfrm>
                <a:off x="10491345" y="4474687"/>
                <a:ext cx="537336"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297" name="正方形/長方形 296">
                <a:extLst>
                  <a:ext uri="{FF2B5EF4-FFF2-40B4-BE49-F238E27FC236}">
                    <a16:creationId xmlns:a16="http://schemas.microsoft.com/office/drawing/2014/main" id="{C3DF44C3-AFF6-542F-D211-587E19D28458}"/>
                  </a:ext>
                </a:extLst>
              </p:cNvPr>
              <p:cNvSpPr/>
              <p:nvPr/>
            </p:nvSpPr>
            <p:spPr>
              <a:xfrm>
                <a:off x="11073388" y="4474687"/>
                <a:ext cx="128330"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cxnSp>
            <p:nvCxnSpPr>
              <p:cNvPr id="298" name="直線コネクタ 297">
                <a:extLst>
                  <a:ext uri="{FF2B5EF4-FFF2-40B4-BE49-F238E27FC236}">
                    <a16:creationId xmlns:a16="http://schemas.microsoft.com/office/drawing/2014/main" id="{8A3B8BBB-3D81-8293-5BC7-E79F318BC3A1}"/>
                  </a:ext>
                </a:extLst>
              </p:cNvPr>
              <p:cNvCxnSpPr/>
              <p:nvPr/>
            </p:nvCxnSpPr>
            <p:spPr>
              <a:xfrm>
                <a:off x="10509416" y="5181473"/>
                <a:ext cx="678498" cy="0"/>
              </a:xfrm>
              <a:prstGeom prst="line">
                <a:avLst/>
              </a:prstGeom>
              <a:noFill/>
              <a:ln w="6350" cap="flat" cmpd="sng" algn="ctr">
                <a:solidFill>
                  <a:sysClr val="window" lastClr="FFFFFF"/>
                </a:solidFill>
                <a:prstDash val="solid"/>
                <a:miter lim="800000"/>
              </a:ln>
              <a:effectLst/>
            </p:spPr>
          </p:cxnSp>
          <p:cxnSp>
            <p:nvCxnSpPr>
              <p:cNvPr id="299" name="直線コネクタ 298">
                <a:extLst>
                  <a:ext uri="{FF2B5EF4-FFF2-40B4-BE49-F238E27FC236}">
                    <a16:creationId xmlns:a16="http://schemas.microsoft.com/office/drawing/2014/main" id="{6A604F6D-C156-E98C-F3A8-121337980800}"/>
                  </a:ext>
                </a:extLst>
              </p:cNvPr>
              <p:cNvCxnSpPr>
                <a:cxnSpLocks/>
              </p:cNvCxnSpPr>
              <p:nvPr/>
            </p:nvCxnSpPr>
            <p:spPr>
              <a:xfrm>
                <a:off x="10491345" y="5763789"/>
                <a:ext cx="677992" cy="0"/>
              </a:xfrm>
              <a:prstGeom prst="line">
                <a:avLst/>
              </a:prstGeom>
              <a:noFill/>
              <a:ln w="6350" cap="flat" cmpd="sng" algn="ctr">
                <a:solidFill>
                  <a:sysClr val="window" lastClr="FFFFFF"/>
                </a:solidFill>
                <a:prstDash val="solid"/>
                <a:miter lim="800000"/>
              </a:ln>
              <a:effectLst/>
            </p:spPr>
          </p:cxnSp>
          <p:cxnSp>
            <p:nvCxnSpPr>
              <p:cNvPr id="300" name="直線コネクタ 299">
                <a:extLst>
                  <a:ext uri="{FF2B5EF4-FFF2-40B4-BE49-F238E27FC236}">
                    <a16:creationId xmlns:a16="http://schemas.microsoft.com/office/drawing/2014/main" id="{4DF8C9E9-4A01-041C-C0E8-FA50798D1634}"/>
                  </a:ext>
                </a:extLst>
              </p:cNvPr>
              <p:cNvCxnSpPr>
                <a:cxnSpLocks/>
              </p:cNvCxnSpPr>
              <p:nvPr/>
            </p:nvCxnSpPr>
            <p:spPr>
              <a:xfrm flipV="1">
                <a:off x="10491345" y="5184013"/>
                <a:ext cx="694929" cy="574701"/>
              </a:xfrm>
              <a:prstGeom prst="line">
                <a:avLst/>
              </a:prstGeom>
              <a:noFill/>
              <a:ln w="6350" cap="flat" cmpd="sng" algn="ctr">
                <a:solidFill>
                  <a:sysClr val="window" lastClr="FFFFFF"/>
                </a:solidFill>
                <a:prstDash val="solid"/>
                <a:miter lim="800000"/>
              </a:ln>
              <a:effectLst/>
            </p:spPr>
          </p:cxnSp>
          <p:sp>
            <p:nvSpPr>
              <p:cNvPr id="301" name="四角形: 角を丸くする 300">
                <a:extLst>
                  <a:ext uri="{FF2B5EF4-FFF2-40B4-BE49-F238E27FC236}">
                    <a16:creationId xmlns:a16="http://schemas.microsoft.com/office/drawing/2014/main" id="{E07F087F-BEEE-BDE8-7CA8-B0EE80D2BFB4}"/>
                  </a:ext>
                </a:extLst>
              </p:cNvPr>
              <p:cNvSpPr/>
              <p:nvPr/>
            </p:nvSpPr>
            <p:spPr>
              <a:xfrm>
                <a:off x="10511686" y="5303630"/>
                <a:ext cx="678499" cy="196428"/>
              </a:xfrm>
              <a:prstGeom prst="roundRect">
                <a:avLst>
                  <a:gd name="adj" fmla="val 0"/>
                </a:avLst>
              </a:prstGeom>
              <a:noFill/>
              <a:ln w="9525"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91"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294" name="Google Shape;442;p31">
              <a:extLst>
                <a:ext uri="{FF2B5EF4-FFF2-40B4-BE49-F238E27FC236}">
                  <a16:creationId xmlns:a16="http://schemas.microsoft.com/office/drawing/2014/main" id="{2BCBF678-0187-C4B4-E1FF-84D6DC52D4B2}"/>
                </a:ext>
              </a:extLst>
            </p:cNvPr>
            <p:cNvSpPr/>
            <p:nvPr/>
          </p:nvSpPr>
          <p:spPr>
            <a:xfrm>
              <a:off x="5330970" y="3128568"/>
              <a:ext cx="1517385" cy="497961"/>
            </a:xfrm>
            <a:prstGeom prst="homePlate">
              <a:avLst>
                <a:gd name="adj" fmla="val 0"/>
              </a:avLst>
            </a:prstGeom>
            <a:solidFill>
              <a:sysClr val="window" lastClr="FFFFFF">
                <a:lumMod val="65000"/>
              </a:sys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1000" b="0" i="0" u="none" strike="noStrike" kern="150" cap="none" spc="12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a:sym typeface="Meiryo"/>
                </a:rPr>
                <a:t>写真</a:t>
              </a:r>
              <a:endParaRPr kumimoji="0" lang="en-US" altLang="ja-JP" sz="1000" b="0" i="0" u="none" strike="noStrike" kern="150" cap="none" spc="12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a:sym typeface="Meiryo"/>
              </a:endParaRPr>
            </a:p>
          </p:txBody>
        </p:sp>
      </p:grpSp>
      <p:sp>
        <p:nvSpPr>
          <p:cNvPr id="302" name="テキスト ボックス 301">
            <a:extLst>
              <a:ext uri="{FF2B5EF4-FFF2-40B4-BE49-F238E27FC236}">
                <a16:creationId xmlns:a16="http://schemas.microsoft.com/office/drawing/2014/main" id="{0F0A4D29-7BE1-B933-3E2D-396F207EEBBE}"/>
              </a:ext>
            </a:extLst>
          </p:cNvPr>
          <p:cNvSpPr txBox="1"/>
          <p:nvPr/>
        </p:nvSpPr>
        <p:spPr>
          <a:xfrm>
            <a:off x="6314178" y="2809362"/>
            <a:ext cx="1673535" cy="207749"/>
          </a:xfrm>
          <a:prstGeom prst="rect">
            <a:avLst/>
          </a:prstGeom>
          <a:solidFill>
            <a:srgbClr val="FA186E">
              <a:lumMod val="20000"/>
              <a:lumOff val="80000"/>
            </a:srgbClr>
          </a:solidFill>
        </p:spPr>
        <p:txBody>
          <a:bodyPr wrap="none" lIns="0" tIns="0" rIns="0" bIns="0" rtlCol="0" anchor="t" anchorCtr="0">
            <a:sp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100" normalizeH="0" baseline="0" noProof="0" dirty="0">
                <a:ln>
                  <a:noFill/>
                </a:ln>
                <a:solidFill>
                  <a:srgbClr val="FA186E"/>
                </a:solidFill>
                <a:effectLst/>
                <a:uLnTx/>
                <a:uFillTx/>
                <a:latin typeface="游ゴシック" panose="020B0400000000000000" pitchFamily="50" charset="-128"/>
              </a:rPr>
              <a:t>朝日新聞デジタル版</a:t>
            </a:r>
          </a:p>
        </p:txBody>
      </p:sp>
      <p:pic>
        <p:nvPicPr>
          <p:cNvPr id="303" name="図 302" descr="図形&#10;&#10;AI によって生成されたコンテンツは間違っている可能性があります。">
            <a:extLst>
              <a:ext uri="{FF2B5EF4-FFF2-40B4-BE49-F238E27FC236}">
                <a16:creationId xmlns:a16="http://schemas.microsoft.com/office/drawing/2014/main" id="{00454ABE-60A5-8950-80F9-B3809688E0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7731" y="3106202"/>
            <a:ext cx="1053003" cy="282896"/>
          </a:xfrm>
          <a:prstGeom prst="rect">
            <a:avLst/>
          </a:prstGeom>
        </p:spPr>
      </p:pic>
      <p:sp>
        <p:nvSpPr>
          <p:cNvPr id="304" name="テキスト ボックス 303">
            <a:extLst>
              <a:ext uri="{FF2B5EF4-FFF2-40B4-BE49-F238E27FC236}">
                <a16:creationId xmlns:a16="http://schemas.microsoft.com/office/drawing/2014/main" id="{E5769371-1A59-A869-3DAA-E4C17DFD30D0}"/>
              </a:ext>
            </a:extLst>
          </p:cNvPr>
          <p:cNvSpPr txBox="1"/>
          <p:nvPr/>
        </p:nvSpPr>
        <p:spPr>
          <a:xfrm>
            <a:off x="4380721" y="5530860"/>
            <a:ext cx="1726704" cy="2616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rPr>
              <a:t>https://www.asahi.com/</a:t>
            </a:r>
          </a:p>
        </p:txBody>
      </p:sp>
      <p:sp>
        <p:nvSpPr>
          <p:cNvPr id="305" name="テキスト ボックス 304">
            <a:extLst>
              <a:ext uri="{FF2B5EF4-FFF2-40B4-BE49-F238E27FC236}">
                <a16:creationId xmlns:a16="http://schemas.microsoft.com/office/drawing/2014/main" id="{F31CB7C2-65FC-D94A-E92E-BD0BAE098755}"/>
              </a:ext>
            </a:extLst>
          </p:cNvPr>
          <p:cNvSpPr txBox="1"/>
          <p:nvPr/>
        </p:nvSpPr>
        <p:spPr>
          <a:xfrm>
            <a:off x="1105281" y="4405835"/>
            <a:ext cx="2335576" cy="184666"/>
          </a:xfrm>
          <a:prstGeom prst="rect">
            <a:avLst/>
          </a:prstGeom>
          <a:noFill/>
        </p:spPr>
        <p:txBody>
          <a:bodyPr wrap="none" lIns="0" tIns="0" rIns="0" bIns="0" rtlCol="0" anchor="t" anchorCtr="0">
            <a:spAutoFit/>
          </a:bodyPr>
          <a:lstStyle/>
          <a:p>
            <a:pPr algn="ctr" defTabSz="914358">
              <a:defRPr/>
            </a:pPr>
            <a:r>
              <a:rPr lang="ja-JP" altLang="en-US" sz="1200" b="1" spc="100" dirty="0">
                <a:solidFill>
                  <a:srgbClr val="FA186E"/>
                </a:solidFill>
                <a:latin typeface="游ゴシック" panose="020B0400000000000000" pitchFamily="50" charset="-128"/>
              </a:rPr>
              <a:t> ● 朝日運営メディアから誘導 </a:t>
            </a:r>
          </a:p>
        </p:txBody>
      </p:sp>
      <p:sp>
        <p:nvSpPr>
          <p:cNvPr id="306" name="テキスト ボックス 305">
            <a:extLst>
              <a:ext uri="{FF2B5EF4-FFF2-40B4-BE49-F238E27FC236}">
                <a16:creationId xmlns:a16="http://schemas.microsoft.com/office/drawing/2014/main" id="{3941B1BD-5E9B-5539-7881-995F93652F3F}"/>
              </a:ext>
            </a:extLst>
          </p:cNvPr>
          <p:cNvSpPr txBox="1"/>
          <p:nvPr/>
        </p:nvSpPr>
        <p:spPr>
          <a:xfrm>
            <a:off x="1105281" y="4732487"/>
            <a:ext cx="2335575" cy="184666"/>
          </a:xfrm>
          <a:prstGeom prst="rect">
            <a:avLst/>
          </a:prstGeom>
          <a:noFill/>
        </p:spPr>
        <p:txBody>
          <a:bodyPr wrap="none" lIns="0" tIns="0" rIns="0" bIns="0" rtlCol="0" anchor="t" anchorCtr="0">
            <a:spAutoFit/>
          </a:bodyPr>
          <a:lstStyle/>
          <a:p>
            <a:pPr algn="ctr" defTabSz="914358">
              <a:defRPr/>
            </a:pPr>
            <a:r>
              <a:rPr lang="ja-JP" altLang="en-US" sz="1200" b="1" spc="100" dirty="0">
                <a:solidFill>
                  <a:srgbClr val="FA186E"/>
                </a:solidFill>
                <a:latin typeface="游ゴシック" panose="020B0400000000000000" pitchFamily="50" charset="-128"/>
              </a:rPr>
              <a:t> ● 朝日独自セグメント作成可 </a:t>
            </a:r>
          </a:p>
        </p:txBody>
      </p:sp>
      <p:sp>
        <p:nvSpPr>
          <p:cNvPr id="307" name="正方形/長方形 306">
            <a:extLst>
              <a:ext uri="{FF2B5EF4-FFF2-40B4-BE49-F238E27FC236}">
                <a16:creationId xmlns:a16="http://schemas.microsoft.com/office/drawing/2014/main" id="{C30DBFA6-CB46-68C3-0E60-6BF52D76FA19}"/>
              </a:ext>
            </a:extLst>
          </p:cNvPr>
          <p:cNvSpPr>
            <a:spLocks/>
          </p:cNvSpPr>
          <p:nvPr/>
        </p:nvSpPr>
        <p:spPr>
          <a:xfrm>
            <a:off x="8796190" y="1900566"/>
            <a:ext cx="2777499" cy="4438688"/>
          </a:xfrm>
          <a:prstGeom prst="rect">
            <a:avLst/>
          </a:prstGeom>
          <a:pattFill prst="ltUpDiag">
            <a:fgClr>
              <a:sysClr val="window" lastClr="FFFFFF">
                <a:lumMod val="85000"/>
              </a:sysClr>
            </a:fgClr>
            <a:bgClr>
              <a:sysClr val="window" lastClr="FFFFFF"/>
            </a:bgClr>
          </a:pattFill>
          <a:ln w="12700" cap="flat" cmpd="sng" algn="ctr">
            <a:solidFill>
              <a:srgbClr val="8971E1">
                <a:lumMod val="50000"/>
              </a:srgbClr>
            </a:solidFill>
            <a:prstDash val="solid"/>
            <a:miter lim="800000"/>
          </a:ln>
          <a:effectLst/>
        </p:spPr>
        <p:txBody>
          <a:bodyPr rtlCol="0" anchor="ctr"/>
          <a:lstStyle/>
          <a:p>
            <a:pPr marL="0" marR="0" lvl="0" indent="0" algn="ctr" defTabSz="914358"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B0400000000000000" pitchFamily="50" charset="-128"/>
              <a:ea typeface="游ゴシック"/>
              <a:cs typeface="+mn-cs"/>
            </a:endParaRPr>
          </a:p>
        </p:txBody>
      </p:sp>
      <p:sp>
        <p:nvSpPr>
          <p:cNvPr id="308" name="テキスト ボックス 307">
            <a:extLst>
              <a:ext uri="{FF2B5EF4-FFF2-40B4-BE49-F238E27FC236}">
                <a16:creationId xmlns:a16="http://schemas.microsoft.com/office/drawing/2014/main" id="{1AE01FC6-65BC-A59F-E71A-4AFE32B10B4D}"/>
              </a:ext>
            </a:extLst>
          </p:cNvPr>
          <p:cNvSpPr txBox="1"/>
          <p:nvPr/>
        </p:nvSpPr>
        <p:spPr>
          <a:xfrm>
            <a:off x="9015215" y="3314157"/>
            <a:ext cx="2339447" cy="646997"/>
          </a:xfrm>
          <a:prstGeom prst="rect">
            <a:avLst/>
          </a:prstGeom>
          <a:solidFill>
            <a:srgbClr val="8971E1">
              <a:lumMod val="40000"/>
              <a:lumOff val="6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閲覧数：</a:t>
            </a:r>
            <a:r>
              <a:rPr kumimoji="0" lang="en-US" altLang="ja-JP" sz="18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3</a:t>
            </a: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万</a:t>
            </a:r>
            <a:r>
              <a:rPr kumimoji="0" lang="en-US" altLang="ja-JP"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PV</a:t>
            </a: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保証</a:t>
            </a:r>
          </a:p>
        </p:txBody>
      </p:sp>
      <p:sp>
        <p:nvSpPr>
          <p:cNvPr id="309" name="テキスト ボックス 308">
            <a:extLst>
              <a:ext uri="{FF2B5EF4-FFF2-40B4-BE49-F238E27FC236}">
                <a16:creationId xmlns:a16="http://schemas.microsoft.com/office/drawing/2014/main" id="{6C5D58D7-BCD6-0C95-BDE9-45656830188F}"/>
              </a:ext>
            </a:extLst>
          </p:cNvPr>
          <p:cNvSpPr txBox="1"/>
          <p:nvPr/>
        </p:nvSpPr>
        <p:spPr>
          <a:xfrm>
            <a:off x="9015215" y="2562693"/>
            <a:ext cx="2339447" cy="646997"/>
          </a:xfrm>
          <a:prstGeom prst="rect">
            <a:avLst/>
          </a:prstGeom>
          <a:solidFill>
            <a:srgbClr val="8971E1">
              <a:lumMod val="40000"/>
              <a:lumOff val="6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金額</a:t>
            </a:r>
            <a:r>
              <a:rPr kumimoji="0" lang="en-US" altLang="ja-JP"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 </a:t>
            </a: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グロス</a:t>
            </a:r>
            <a:r>
              <a:rPr kumimoji="0" lang="en-US" altLang="ja-JP" sz="18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600</a:t>
            </a: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万円</a:t>
            </a:r>
          </a:p>
        </p:txBody>
      </p:sp>
      <p:sp>
        <p:nvSpPr>
          <p:cNvPr id="310" name="テキスト ボックス 309">
            <a:extLst>
              <a:ext uri="{FF2B5EF4-FFF2-40B4-BE49-F238E27FC236}">
                <a16:creationId xmlns:a16="http://schemas.microsoft.com/office/drawing/2014/main" id="{CF358CA8-89D2-D298-C5D1-48504BF64D11}"/>
              </a:ext>
            </a:extLst>
          </p:cNvPr>
          <p:cNvSpPr txBox="1"/>
          <p:nvPr/>
        </p:nvSpPr>
        <p:spPr>
          <a:xfrm>
            <a:off x="9015214" y="5347791"/>
            <a:ext cx="2339447" cy="759068"/>
          </a:xfrm>
          <a:prstGeom prst="rect">
            <a:avLst/>
          </a:prstGeom>
          <a:solidFill>
            <a:sysClr val="window" lastClr="FFFFFF">
              <a:lumMod val="95000"/>
            </a:sysClr>
          </a:solidFill>
        </p:spPr>
        <p:txBody>
          <a:bodyPr wrap="square" lIns="180000" tIns="72000" rIns="180000" bIns="36000" rtlCol="0" anchor="ctr" anchorCtr="0">
            <a:noAutofit/>
          </a:bodyPr>
          <a:lstStyle/>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含まれないもの</a:t>
            </a:r>
            <a:endParaRPr kumimoji="0" lang="en-US" altLang="ja-JP" sz="1200" b="1" i="0" u="none" strike="noStrike" kern="0" cap="none" spc="100" normalizeH="0" baseline="0" noProof="0" dirty="0">
              <a:ln>
                <a:noFill/>
              </a:ln>
              <a:solidFill>
                <a:srgbClr val="FA186E"/>
              </a:solidFill>
              <a:effectLst/>
              <a:uLnTx/>
              <a:uFillTx/>
              <a:latin typeface="游ゴシック" panose="020B0400000000000000" pitchFamily="50" charset="-128"/>
            </a:endParaRPr>
          </a:p>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a:t>
            </a:r>
            <a:r>
              <a:rPr kumimoji="0" lang="en-US" altLang="ja-JP"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2</a:t>
            </a: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次利用費</a:t>
            </a:r>
            <a:endParaRPr kumimoji="0" lang="en-US" altLang="ja-JP"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endParaRPr>
          </a:p>
          <a:p>
            <a:pPr marL="0" marR="0" lvl="0" indent="0" defTabSz="914358"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prstClr val="black">
                    <a:lumMod val="50000"/>
                    <a:lumOff val="50000"/>
                  </a:prstClr>
                </a:solidFill>
                <a:effectLst/>
                <a:uLnTx/>
                <a:uFillTx/>
                <a:latin typeface="游ゴシック" panose="020B0400000000000000" pitchFamily="50" charset="-128"/>
              </a:rPr>
              <a:t>・著名人アサイン</a:t>
            </a:r>
          </a:p>
        </p:txBody>
      </p:sp>
      <p:sp>
        <p:nvSpPr>
          <p:cNvPr id="311" name="テキスト ボックス 310">
            <a:extLst>
              <a:ext uri="{FF2B5EF4-FFF2-40B4-BE49-F238E27FC236}">
                <a16:creationId xmlns:a16="http://schemas.microsoft.com/office/drawing/2014/main" id="{F056B68E-C6A5-52FD-8D47-5C77801F0CE6}"/>
              </a:ext>
            </a:extLst>
          </p:cNvPr>
          <p:cNvSpPr txBox="1"/>
          <p:nvPr/>
        </p:nvSpPr>
        <p:spPr>
          <a:xfrm>
            <a:off x="9015215" y="2170551"/>
            <a:ext cx="2339447" cy="287675"/>
          </a:xfrm>
          <a:prstGeom prst="roundRect">
            <a:avLst>
              <a:gd name="adj" fmla="val 0"/>
            </a:avLst>
          </a:prstGeom>
          <a:solidFill>
            <a:schemeClr val="tx1">
              <a:lumMod val="75000"/>
              <a:lumOff val="25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メニュー内容</a:t>
            </a:r>
            <a:endParaRPr kumimoji="0" lang="en-US" altLang="ja-JP"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2" name="テキスト ボックス 311">
            <a:extLst>
              <a:ext uri="{FF2B5EF4-FFF2-40B4-BE49-F238E27FC236}">
                <a16:creationId xmlns:a16="http://schemas.microsoft.com/office/drawing/2014/main" id="{9152AB94-8215-4512-CAD7-50F722320820}"/>
              </a:ext>
            </a:extLst>
          </p:cNvPr>
          <p:cNvSpPr txBox="1"/>
          <p:nvPr/>
        </p:nvSpPr>
        <p:spPr>
          <a:xfrm>
            <a:off x="9015213" y="4065621"/>
            <a:ext cx="2339447" cy="287675"/>
          </a:xfrm>
          <a:prstGeom prst="roundRect">
            <a:avLst>
              <a:gd name="adj" fmla="val 0"/>
            </a:avLst>
          </a:prstGeom>
          <a:solidFill>
            <a:schemeClr val="tx1">
              <a:lumMod val="75000"/>
              <a:lumOff val="25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marL="0" marR="0" lvl="0" indent="0" algn="ctr" defTabSz="914358" eaLnBrk="1" fontAlgn="auto" latinLnBrk="0" hangingPunct="1">
              <a:lnSpc>
                <a:spcPct val="100000"/>
              </a:lnSpc>
              <a:spcBef>
                <a:spcPts val="300"/>
              </a:spcBef>
              <a:spcAft>
                <a:spcPts val="0"/>
              </a:spcAft>
              <a:buClrTx/>
              <a:buSzTx/>
              <a:buFontTx/>
              <a:buNone/>
              <a:tabLst/>
              <a:defRPr/>
            </a:pPr>
            <a:r>
              <a:rPr kumimoji="0" lang="ja-JP" altLang="en-US"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含まれるもの</a:t>
            </a:r>
            <a:endParaRPr kumimoji="0" lang="en-US" altLang="ja-JP" sz="1500" b="1" i="0" u="none" strike="noStrike" kern="0" cap="none" spc="10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3" name="テキスト ボックス 312">
            <a:extLst>
              <a:ext uri="{FF2B5EF4-FFF2-40B4-BE49-F238E27FC236}">
                <a16:creationId xmlns:a16="http://schemas.microsoft.com/office/drawing/2014/main" id="{C91F969D-81A0-2D02-B5CA-850E0BDC4A4F}"/>
              </a:ext>
            </a:extLst>
          </p:cNvPr>
          <p:cNvSpPr txBox="1"/>
          <p:nvPr/>
        </p:nvSpPr>
        <p:spPr>
          <a:xfrm>
            <a:off x="9015215" y="4457763"/>
            <a:ext cx="2339447" cy="325011"/>
          </a:xfrm>
          <a:prstGeom prst="rect">
            <a:avLst/>
          </a:prstGeom>
          <a:solidFill>
            <a:srgbClr val="8971E1">
              <a:lumMod val="40000"/>
              <a:lumOff val="6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タイアップ制作費</a:t>
            </a:r>
          </a:p>
        </p:txBody>
      </p:sp>
      <p:sp>
        <p:nvSpPr>
          <p:cNvPr id="314" name="テキスト ボックス 313">
            <a:extLst>
              <a:ext uri="{FF2B5EF4-FFF2-40B4-BE49-F238E27FC236}">
                <a16:creationId xmlns:a16="http://schemas.microsoft.com/office/drawing/2014/main" id="{77A084DE-74FB-9323-98AF-B922843A4782}"/>
              </a:ext>
            </a:extLst>
          </p:cNvPr>
          <p:cNvSpPr txBox="1"/>
          <p:nvPr/>
        </p:nvSpPr>
        <p:spPr>
          <a:xfrm>
            <a:off x="9015215" y="4887239"/>
            <a:ext cx="2339447" cy="325011"/>
          </a:xfrm>
          <a:prstGeom prst="rect">
            <a:avLst/>
          </a:prstGeom>
          <a:solidFill>
            <a:srgbClr val="8971E1">
              <a:lumMod val="40000"/>
              <a:lumOff val="60000"/>
            </a:srgbClr>
          </a:solidFill>
        </p:spPr>
        <p:txBody>
          <a:bodyPr wrap="square" lIns="180000" tIns="72000" rIns="180000" bIns="36000" rtlCol="0" anchor="ctr" anchorCtr="0">
            <a:no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dirty="0">
                <a:ln>
                  <a:noFill/>
                </a:ln>
                <a:solidFill>
                  <a:srgbClr val="4775E7">
                    <a:lumMod val="75000"/>
                  </a:srgbClr>
                </a:solidFill>
                <a:effectLst/>
                <a:uLnTx/>
                <a:uFillTx/>
                <a:latin typeface="游ゴシック" panose="020B0400000000000000" pitchFamily="50" charset="-128"/>
              </a:rPr>
              <a:t>誘導ターゲティング</a:t>
            </a:r>
          </a:p>
        </p:txBody>
      </p:sp>
      <p:sp>
        <p:nvSpPr>
          <p:cNvPr id="315" name="テキスト ボックス 314">
            <a:extLst>
              <a:ext uri="{FF2B5EF4-FFF2-40B4-BE49-F238E27FC236}">
                <a16:creationId xmlns:a16="http://schemas.microsoft.com/office/drawing/2014/main" id="{184F03A7-D3CB-D6CB-68CC-07A5B5ECD041}"/>
              </a:ext>
            </a:extLst>
          </p:cNvPr>
          <p:cNvSpPr txBox="1"/>
          <p:nvPr/>
        </p:nvSpPr>
        <p:spPr>
          <a:xfrm>
            <a:off x="1105281" y="5044769"/>
            <a:ext cx="2306722" cy="184666"/>
          </a:xfrm>
          <a:prstGeom prst="rect">
            <a:avLst/>
          </a:prstGeom>
          <a:solidFill>
            <a:sysClr val="window" lastClr="FFFFFF">
              <a:lumMod val="95000"/>
            </a:sysClr>
          </a:solidFill>
        </p:spPr>
        <p:txBody>
          <a:bodyPr wrap="none" lIns="0" tIns="0" rIns="0" bIns="0" rtlCol="0" anchor="t" anchorCtr="0">
            <a:spAutoFit/>
          </a:bodyPr>
          <a:lstStyle/>
          <a:p>
            <a:pPr marL="0" marR="0" lvl="0" indent="0" algn="ctr" defTabSz="914358"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 ● 外部</a:t>
            </a:r>
            <a:r>
              <a:rPr kumimoji="0" lang="en-US" altLang="ja-JP" sz="1200" b="1" i="0" u="none" strike="noStrike" kern="0" cap="none" spc="100" normalizeH="0" baseline="0" noProof="0" dirty="0">
                <a:ln>
                  <a:noFill/>
                </a:ln>
                <a:solidFill>
                  <a:srgbClr val="FA186E"/>
                </a:solidFill>
                <a:effectLst/>
                <a:uLnTx/>
                <a:uFillTx/>
                <a:latin typeface="游ゴシック" panose="020B0400000000000000" pitchFamily="50" charset="-128"/>
              </a:rPr>
              <a:t>SNS</a:t>
            </a:r>
            <a:r>
              <a:rPr kumimoji="0" lang="ja-JP" altLang="en-US" sz="1200" b="1" i="0" u="none" strike="noStrike" kern="0" cap="none" spc="100" normalizeH="0" baseline="0" noProof="0" dirty="0">
                <a:ln>
                  <a:noFill/>
                </a:ln>
                <a:solidFill>
                  <a:srgbClr val="FA186E"/>
                </a:solidFill>
                <a:effectLst/>
                <a:uLnTx/>
                <a:uFillTx/>
                <a:latin typeface="游ゴシック" panose="020B0400000000000000" pitchFamily="50" charset="-128"/>
              </a:rPr>
              <a:t>等からの誘導あり</a:t>
            </a:r>
          </a:p>
        </p:txBody>
      </p:sp>
      <p:grpSp>
        <p:nvGrpSpPr>
          <p:cNvPr id="316" name="グループ化 315">
            <a:extLst>
              <a:ext uri="{FF2B5EF4-FFF2-40B4-BE49-F238E27FC236}">
                <a16:creationId xmlns:a16="http://schemas.microsoft.com/office/drawing/2014/main" id="{3A36D414-7627-1DD5-FE5A-B5DB5CB83063}"/>
              </a:ext>
            </a:extLst>
          </p:cNvPr>
          <p:cNvGrpSpPr/>
          <p:nvPr/>
        </p:nvGrpSpPr>
        <p:grpSpPr>
          <a:xfrm>
            <a:off x="1226113" y="3951456"/>
            <a:ext cx="2070869" cy="296859"/>
            <a:chOff x="1226113" y="3951456"/>
            <a:chExt cx="2070869" cy="296859"/>
          </a:xfrm>
        </p:grpSpPr>
        <p:pic>
          <p:nvPicPr>
            <p:cNvPr id="317" name="図 316" descr="図形&#10;&#10;AI によって生成されたコンテンツは間違っている可能性があります。">
              <a:extLst>
                <a:ext uri="{FF2B5EF4-FFF2-40B4-BE49-F238E27FC236}">
                  <a16:creationId xmlns:a16="http://schemas.microsoft.com/office/drawing/2014/main" id="{D6858B6C-DAEB-42FB-5FE4-F7CE65F62F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6113" y="3951456"/>
              <a:ext cx="1104978" cy="296859"/>
            </a:xfrm>
            <a:prstGeom prst="rect">
              <a:avLst/>
            </a:prstGeom>
          </p:spPr>
        </p:pic>
        <p:pic>
          <p:nvPicPr>
            <p:cNvPr id="318" name="図 317" descr="ロゴ&#10;&#10;自動的に生成された説明">
              <a:extLst>
                <a:ext uri="{FF2B5EF4-FFF2-40B4-BE49-F238E27FC236}">
                  <a16:creationId xmlns:a16="http://schemas.microsoft.com/office/drawing/2014/main" id="{3D5BDDA7-ED8F-9971-88C3-DCA926C4152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96930" y="4022190"/>
              <a:ext cx="369271" cy="184636"/>
            </a:xfrm>
            <a:prstGeom prst="rect">
              <a:avLst/>
            </a:prstGeom>
          </p:spPr>
        </p:pic>
        <p:pic>
          <p:nvPicPr>
            <p:cNvPr id="319" name="Picture 2">
              <a:extLst>
                <a:ext uri="{FF2B5EF4-FFF2-40B4-BE49-F238E27FC236}">
                  <a16:creationId xmlns:a16="http://schemas.microsoft.com/office/drawing/2014/main" id="{E38055ED-07DA-25FE-FA86-7677729412F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52274" y="4066233"/>
              <a:ext cx="232496" cy="81284"/>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6" descr="Xについて | Xロゴ、ブランドガイドライン、ポストツール">
              <a:extLst>
                <a:ext uri="{FF2B5EF4-FFF2-40B4-BE49-F238E27FC236}">
                  <a16:creationId xmlns:a16="http://schemas.microsoft.com/office/drawing/2014/main" id="{3FF18E64-411A-0204-524F-95A829DFFEA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81248" y="4043007"/>
              <a:ext cx="115734" cy="118253"/>
            </a:xfrm>
            <a:prstGeom prst="rect">
              <a:avLst/>
            </a:prstGeom>
            <a:noFill/>
            <a:extLst>
              <a:ext uri="{909E8E84-426E-40DD-AFC4-6F175D3DCCD1}">
                <a14:hiddenFill xmlns:a14="http://schemas.microsoft.com/office/drawing/2010/main">
                  <a:solidFill>
                    <a:srgbClr val="FFFFFF"/>
                  </a:solidFill>
                </a14:hiddenFill>
              </a:ext>
            </a:extLst>
          </p:spPr>
        </p:pic>
      </p:grpSp>
      <p:sp>
        <p:nvSpPr>
          <p:cNvPr id="321" name="テキスト ボックス 20">
            <a:extLst>
              <a:ext uri="{FF2B5EF4-FFF2-40B4-BE49-F238E27FC236}">
                <a16:creationId xmlns:a16="http://schemas.microsoft.com/office/drawing/2014/main" id="{3BDEA9C1-BC74-363D-EAC1-14EABD830636}"/>
              </a:ext>
            </a:extLst>
          </p:cNvPr>
          <p:cNvSpPr txBox="1"/>
          <p:nvPr/>
        </p:nvSpPr>
        <p:spPr>
          <a:xfrm>
            <a:off x="968352" y="6452031"/>
            <a:ext cx="9553579"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0" lang="en-US" altLang="ja-JP" sz="900" spc="70" dirty="0">
                <a:solidFill>
                  <a:prstClr val="black">
                    <a:lumMod val="95000"/>
                    <a:lumOff val="5000"/>
                  </a:prstClr>
                </a:solidFill>
                <a:latin typeface="游ゴシック" panose="020B0400000000000000" pitchFamily="50" charset="-128"/>
              </a:rPr>
              <a:t>※</a:t>
            </a:r>
            <a:r>
              <a:rPr kumimoji="0" lang="ja-JP" altLang="en-US" sz="900" spc="70" dirty="0">
                <a:solidFill>
                  <a:prstClr val="black">
                    <a:lumMod val="95000"/>
                    <a:lumOff val="5000"/>
                  </a:prstClr>
                </a:solidFill>
                <a:latin typeface="游ゴシック" panose="020B0400000000000000" pitchFamily="50" charset="-128"/>
              </a:rPr>
              <a:t> 外部</a:t>
            </a:r>
            <a:r>
              <a:rPr kumimoji="0" lang="en-US" altLang="ja-JP" sz="900" spc="70" dirty="0">
                <a:solidFill>
                  <a:prstClr val="black">
                    <a:lumMod val="95000"/>
                    <a:lumOff val="5000"/>
                  </a:prstClr>
                </a:solidFill>
                <a:latin typeface="游ゴシック" panose="020B0400000000000000" pitchFamily="50" charset="-128"/>
              </a:rPr>
              <a:t>SNS</a:t>
            </a:r>
            <a:r>
              <a:rPr kumimoji="0" lang="ja-JP" altLang="en-US" sz="900" spc="70" dirty="0">
                <a:solidFill>
                  <a:prstClr val="black">
                    <a:lumMod val="95000"/>
                    <a:lumOff val="5000"/>
                  </a:prstClr>
                </a:solidFill>
                <a:latin typeface="游ゴシック" panose="020B0400000000000000" pitchFamily="50" charset="-128"/>
              </a:rPr>
              <a:t>から誘導する場合、ターゲティングや配信枠等はプラットフォームの仕様に沿って弊社にお任せいただきます</a:t>
            </a:r>
            <a:r>
              <a:rPr kumimoji="0" lang="en-US" altLang="ja-JP" sz="900" spc="70" dirty="0">
                <a:solidFill>
                  <a:prstClr val="black">
                    <a:lumMod val="95000"/>
                    <a:lumOff val="5000"/>
                  </a:prstClr>
                </a:solidFill>
                <a:latin typeface="游ゴシック" panose="020B0400000000000000" pitchFamily="50" charset="-128"/>
              </a:rPr>
              <a:t>.</a:t>
            </a:r>
          </a:p>
        </p:txBody>
      </p:sp>
    </p:spTree>
    <p:extLst>
      <p:ext uri="{BB962C8B-B14F-4D97-AF65-F5344CB8AC3E}">
        <p14:creationId xmlns:p14="http://schemas.microsoft.com/office/powerpoint/2010/main" val="147325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8A635-6FA0-B273-2BA7-267427EC23DA}"/>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AE5B8D20-2F2F-B7E7-514A-91750CDAD102}"/>
              </a:ext>
            </a:extLst>
          </p:cNvPr>
          <p:cNvSpPr>
            <a:spLocks noGrp="1"/>
          </p:cNvSpPr>
          <p:nvPr>
            <p:ph type="title"/>
          </p:nvPr>
        </p:nvSpPr>
        <p:spPr>
          <a:xfrm>
            <a:off x="533400" y="255643"/>
            <a:ext cx="9577753" cy="425395"/>
          </a:xfrm>
        </p:spPr>
        <p:txBody>
          <a:bodyPr/>
          <a:lstStyle/>
          <a:p>
            <a:r>
              <a:rPr lang="ja-JP" altLang="en-US" spc="100" dirty="0"/>
              <a:t>朝日新聞 記事タイアップ広告</a:t>
            </a:r>
            <a:r>
              <a:rPr lang="ja-JP" altLang="en-US" sz="1800" spc="100" dirty="0"/>
              <a:t>（シンプルデザインパッケージ ）</a:t>
            </a:r>
            <a:endParaRPr lang="ja-JP" altLang="en-US" spc="100" dirty="0"/>
          </a:p>
        </p:txBody>
      </p:sp>
      <p:sp>
        <p:nvSpPr>
          <p:cNvPr id="190" name="スライド番号プレースホルダー 3">
            <a:extLst>
              <a:ext uri="{FF2B5EF4-FFF2-40B4-BE49-F238E27FC236}">
                <a16:creationId xmlns:a16="http://schemas.microsoft.com/office/drawing/2014/main" id="{7E553645-D294-3FC2-4947-779017079144}"/>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14</a:t>
            </a:fld>
            <a:endParaRPr lang="ja-JP" altLang="en-US" dirty="0"/>
          </a:p>
        </p:txBody>
      </p:sp>
      <p:pic>
        <p:nvPicPr>
          <p:cNvPr id="2" name="図 1">
            <a:extLst>
              <a:ext uri="{FF2B5EF4-FFF2-40B4-BE49-F238E27FC236}">
                <a16:creationId xmlns:a16="http://schemas.microsoft.com/office/drawing/2014/main" id="{718D8D58-F0DF-DD08-CAE0-DC92EE285435}"/>
              </a:ext>
            </a:extLst>
          </p:cNvPr>
          <p:cNvPicPr>
            <a:picLocks noChangeAspect="1"/>
          </p:cNvPicPr>
          <p:nvPr/>
        </p:nvPicPr>
        <p:blipFill>
          <a:blip r:embed="rId3"/>
          <a:stretch>
            <a:fillRect/>
          </a:stretch>
        </p:blipFill>
        <p:spPr>
          <a:xfrm>
            <a:off x="4310302" y="1862234"/>
            <a:ext cx="1382958" cy="509180"/>
          </a:xfrm>
          <a:prstGeom prst="rect">
            <a:avLst/>
          </a:prstGeom>
        </p:spPr>
      </p:pic>
      <p:pic>
        <p:nvPicPr>
          <p:cNvPr id="3" name="Google Shape;233;p23">
            <a:extLst>
              <a:ext uri="{FF2B5EF4-FFF2-40B4-BE49-F238E27FC236}">
                <a16:creationId xmlns:a16="http://schemas.microsoft.com/office/drawing/2014/main" id="{FD2A2E17-D22B-7FFA-A6B5-A6AEC9804FDC}"/>
              </a:ext>
            </a:extLst>
          </p:cNvPr>
          <p:cNvPicPr preferRelativeResize="0"/>
          <p:nvPr/>
        </p:nvPicPr>
        <p:blipFill rotWithShape="1">
          <a:blip r:embed="rId4">
            <a:alphaModFix/>
          </a:blip>
          <a:srcRect/>
          <a:stretch/>
        </p:blipFill>
        <p:spPr>
          <a:xfrm>
            <a:off x="4259093" y="3789635"/>
            <a:ext cx="1938892" cy="270956"/>
          </a:xfrm>
          <a:prstGeom prst="rect">
            <a:avLst/>
          </a:prstGeom>
          <a:noFill/>
          <a:ln>
            <a:noFill/>
          </a:ln>
        </p:spPr>
      </p:pic>
      <p:pic>
        <p:nvPicPr>
          <p:cNvPr id="4" name="Google Shape;239;p23">
            <a:extLst>
              <a:ext uri="{FF2B5EF4-FFF2-40B4-BE49-F238E27FC236}">
                <a16:creationId xmlns:a16="http://schemas.microsoft.com/office/drawing/2014/main" id="{C3A9D517-265F-73AA-EAD7-78451805BA4D}"/>
              </a:ext>
            </a:extLst>
          </p:cNvPr>
          <p:cNvPicPr preferRelativeResize="0"/>
          <p:nvPr/>
        </p:nvPicPr>
        <p:blipFill rotWithShape="1">
          <a:blip r:embed="rId5">
            <a:alphaModFix/>
          </a:blip>
          <a:srcRect/>
          <a:stretch/>
        </p:blipFill>
        <p:spPr>
          <a:xfrm>
            <a:off x="4319094" y="2828099"/>
            <a:ext cx="1529056" cy="511420"/>
          </a:xfrm>
          <a:prstGeom prst="rect">
            <a:avLst/>
          </a:prstGeom>
          <a:noFill/>
          <a:ln>
            <a:noFill/>
          </a:ln>
        </p:spPr>
      </p:pic>
      <p:pic>
        <p:nvPicPr>
          <p:cNvPr id="6" name="Google Shape;241;p23" descr="Bon Marche online">
            <a:extLst>
              <a:ext uri="{FF2B5EF4-FFF2-40B4-BE49-F238E27FC236}">
                <a16:creationId xmlns:a16="http://schemas.microsoft.com/office/drawing/2014/main" id="{213991E6-94DC-8512-9074-9E927BE064E8}"/>
              </a:ext>
            </a:extLst>
          </p:cNvPr>
          <p:cNvPicPr preferRelativeResize="0"/>
          <p:nvPr/>
        </p:nvPicPr>
        <p:blipFill rotWithShape="1">
          <a:blip r:embed="rId6">
            <a:alphaModFix/>
          </a:blip>
          <a:srcRect/>
          <a:stretch/>
        </p:blipFill>
        <p:spPr>
          <a:xfrm>
            <a:off x="2235848" y="3845653"/>
            <a:ext cx="1743997" cy="141335"/>
          </a:xfrm>
          <a:prstGeom prst="rect">
            <a:avLst/>
          </a:prstGeom>
          <a:noFill/>
          <a:ln>
            <a:noFill/>
          </a:ln>
        </p:spPr>
      </p:pic>
      <p:pic>
        <p:nvPicPr>
          <p:cNvPr id="7" name="Google Shape;234;p23">
            <a:extLst>
              <a:ext uri="{FF2B5EF4-FFF2-40B4-BE49-F238E27FC236}">
                <a16:creationId xmlns:a16="http://schemas.microsoft.com/office/drawing/2014/main" id="{8239B01D-A010-8642-98AB-7B196B2CD1E0}"/>
              </a:ext>
            </a:extLst>
          </p:cNvPr>
          <p:cNvPicPr preferRelativeResize="0"/>
          <p:nvPr/>
        </p:nvPicPr>
        <p:blipFill rotWithShape="1">
          <a:blip r:embed="rId7">
            <a:alphaModFix/>
          </a:blip>
          <a:srcRect/>
          <a:stretch/>
        </p:blipFill>
        <p:spPr>
          <a:xfrm>
            <a:off x="6474220" y="1932063"/>
            <a:ext cx="1284993" cy="352929"/>
          </a:xfrm>
          <a:prstGeom prst="rect">
            <a:avLst/>
          </a:prstGeom>
          <a:noFill/>
          <a:ln>
            <a:noFill/>
          </a:ln>
        </p:spPr>
      </p:pic>
      <p:pic>
        <p:nvPicPr>
          <p:cNvPr id="8" name="Google Shape;244;p23">
            <a:extLst>
              <a:ext uri="{FF2B5EF4-FFF2-40B4-BE49-F238E27FC236}">
                <a16:creationId xmlns:a16="http://schemas.microsoft.com/office/drawing/2014/main" id="{492A807D-CA87-151D-B483-F6C6BE5F3DBF}"/>
              </a:ext>
            </a:extLst>
          </p:cNvPr>
          <p:cNvPicPr preferRelativeResize="0"/>
          <p:nvPr/>
        </p:nvPicPr>
        <p:blipFill rotWithShape="1">
          <a:blip r:embed="rId8">
            <a:alphaModFix/>
          </a:blip>
          <a:srcRect/>
          <a:stretch/>
        </p:blipFill>
        <p:spPr>
          <a:xfrm>
            <a:off x="6456639" y="2867042"/>
            <a:ext cx="1229720" cy="409216"/>
          </a:xfrm>
          <a:prstGeom prst="rect">
            <a:avLst/>
          </a:prstGeom>
          <a:noFill/>
          <a:ln>
            <a:noFill/>
          </a:ln>
        </p:spPr>
      </p:pic>
      <p:pic>
        <p:nvPicPr>
          <p:cNvPr id="9" name="Google Shape;245;p23">
            <a:extLst>
              <a:ext uri="{FF2B5EF4-FFF2-40B4-BE49-F238E27FC236}">
                <a16:creationId xmlns:a16="http://schemas.microsoft.com/office/drawing/2014/main" id="{76188650-528C-12CC-ED77-BE733D4F74CE}"/>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2235848" y="2898928"/>
            <a:ext cx="1457666" cy="339828"/>
          </a:xfrm>
          <a:prstGeom prst="rect">
            <a:avLst/>
          </a:prstGeom>
          <a:noFill/>
          <a:ln>
            <a:noFill/>
          </a:ln>
        </p:spPr>
      </p:pic>
      <p:pic>
        <p:nvPicPr>
          <p:cNvPr id="10" name="Google Shape;246;p23">
            <a:extLst>
              <a:ext uri="{FF2B5EF4-FFF2-40B4-BE49-F238E27FC236}">
                <a16:creationId xmlns:a16="http://schemas.microsoft.com/office/drawing/2014/main" id="{4B537C3D-F857-5357-9027-9E0EE98793EF}"/>
              </a:ext>
            </a:extLst>
          </p:cNvPr>
          <p:cNvPicPr preferRelativeResize="0"/>
          <p:nvPr/>
        </p:nvPicPr>
        <p:blipFill rotWithShape="1">
          <a:blip r:embed="rId10">
            <a:alphaModFix/>
          </a:blip>
          <a:srcRect/>
          <a:stretch/>
        </p:blipFill>
        <p:spPr>
          <a:xfrm>
            <a:off x="8512373" y="2889934"/>
            <a:ext cx="1223535" cy="409216"/>
          </a:xfrm>
          <a:prstGeom prst="rect">
            <a:avLst/>
          </a:prstGeom>
          <a:noFill/>
          <a:ln>
            <a:noFill/>
          </a:ln>
        </p:spPr>
      </p:pic>
      <p:pic>
        <p:nvPicPr>
          <p:cNvPr id="11" name="Google Shape;265;p23">
            <a:extLst>
              <a:ext uri="{FF2B5EF4-FFF2-40B4-BE49-F238E27FC236}">
                <a16:creationId xmlns:a16="http://schemas.microsoft.com/office/drawing/2014/main" id="{E4285864-6CEA-B96B-FBC2-EAAD67D7178F}"/>
              </a:ext>
            </a:extLst>
          </p:cNvPr>
          <p:cNvPicPr preferRelativeResize="0"/>
          <p:nvPr/>
        </p:nvPicPr>
        <p:blipFill rotWithShape="1">
          <a:blip r:embed="rId11">
            <a:alphaModFix/>
          </a:blip>
          <a:srcRect/>
          <a:stretch/>
        </p:blipFill>
        <p:spPr>
          <a:xfrm>
            <a:off x="8500725" y="1870396"/>
            <a:ext cx="1299589" cy="452224"/>
          </a:xfrm>
          <a:prstGeom prst="rect">
            <a:avLst/>
          </a:prstGeom>
          <a:noFill/>
          <a:ln>
            <a:noFill/>
          </a:ln>
        </p:spPr>
      </p:pic>
      <p:sp>
        <p:nvSpPr>
          <p:cNvPr id="12" name="四角形: 角を丸くする 11">
            <a:extLst>
              <a:ext uri="{FF2B5EF4-FFF2-40B4-BE49-F238E27FC236}">
                <a16:creationId xmlns:a16="http://schemas.microsoft.com/office/drawing/2014/main" id="{4DC32FA6-43FE-9B5B-18C0-B1F34B87CA54}"/>
              </a:ext>
            </a:extLst>
          </p:cNvPr>
          <p:cNvSpPr/>
          <p:nvPr/>
        </p:nvSpPr>
        <p:spPr>
          <a:xfrm>
            <a:off x="1361661" y="903268"/>
            <a:ext cx="9470462" cy="3474720"/>
          </a:xfrm>
          <a:prstGeom prst="roundRect">
            <a:avLst>
              <a:gd name="adj" fmla="val 3808"/>
            </a:avLst>
          </a:prstGeom>
          <a:noFill/>
          <a:ln w="53975" cap="flat" cmpd="sng" algn="ctr">
            <a:gradFill>
              <a:gsLst>
                <a:gs pos="0">
                  <a:srgbClr val="1586D2"/>
                </a:gs>
                <a:gs pos="35000">
                  <a:srgbClr val="8338A6"/>
                </a:gs>
                <a:gs pos="75000">
                  <a:srgbClr val="F5296C"/>
                </a:gs>
                <a:gs pos="100000">
                  <a:srgbClr val="FFCD02"/>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pic>
        <p:nvPicPr>
          <p:cNvPr id="13" name="図 12" descr="図形&#10;&#10;AI によって生成されたコンテンツは間違っている可能性があります。">
            <a:extLst>
              <a:ext uri="{FF2B5EF4-FFF2-40B4-BE49-F238E27FC236}">
                <a16:creationId xmlns:a16="http://schemas.microsoft.com/office/drawing/2014/main" id="{E9586CC1-49C7-6C57-71ED-8E2E9F20872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164807" y="1896772"/>
            <a:ext cx="1572708" cy="422518"/>
          </a:xfrm>
          <a:prstGeom prst="rect">
            <a:avLst/>
          </a:prstGeom>
        </p:spPr>
      </p:pic>
      <p:sp>
        <p:nvSpPr>
          <p:cNvPr id="14" name="四角形: 角を丸くする 13">
            <a:extLst>
              <a:ext uri="{FF2B5EF4-FFF2-40B4-BE49-F238E27FC236}">
                <a16:creationId xmlns:a16="http://schemas.microsoft.com/office/drawing/2014/main" id="{CE66E6DD-F087-CDE3-49AC-4A3398ABAB22}"/>
              </a:ext>
            </a:extLst>
          </p:cNvPr>
          <p:cNvSpPr/>
          <p:nvPr/>
        </p:nvSpPr>
        <p:spPr>
          <a:xfrm>
            <a:off x="1796561" y="1169384"/>
            <a:ext cx="8598877" cy="373634"/>
          </a:xfrm>
          <a:prstGeom prst="roundRect">
            <a:avLst>
              <a:gd name="adj" fmla="val 49103"/>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200" normalizeH="0" baseline="0" noProof="0" dirty="0">
                <a:ln>
                  <a:noFill/>
                </a:ln>
                <a:solidFill>
                  <a:prstClr val="white"/>
                </a:solidFill>
                <a:effectLst/>
                <a:uLnTx/>
                <a:uFillTx/>
                <a:latin typeface="游ゴシック"/>
                <a:ea typeface="游ゴシック"/>
                <a:cs typeface="+mn-cs"/>
              </a:rPr>
              <a:t>本パッケージ対象メディア</a:t>
            </a:r>
            <a:r>
              <a:rPr kumimoji="0" lang="ja-JP" altLang="en-US" sz="1200" b="1" i="0" u="none" strike="noStrike" kern="0" cap="none" spc="200" normalizeH="0" baseline="0" noProof="0" dirty="0">
                <a:ln>
                  <a:noFill/>
                </a:ln>
                <a:solidFill>
                  <a:prstClr val="white"/>
                </a:solidFill>
                <a:effectLst/>
                <a:uLnTx/>
                <a:uFillTx/>
                <a:latin typeface="游ゴシック"/>
                <a:ea typeface="游ゴシック"/>
                <a:cs typeface="+mn-cs"/>
              </a:rPr>
              <a:t>（以下の中から</a:t>
            </a:r>
            <a:r>
              <a:rPr kumimoji="0" lang="en-US" altLang="ja-JP" sz="1200" b="1" i="0" u="none" strike="noStrike" kern="0" cap="none" spc="200" normalizeH="0" baseline="0" noProof="0" dirty="0">
                <a:ln>
                  <a:noFill/>
                </a:ln>
                <a:solidFill>
                  <a:prstClr val="white"/>
                </a:solidFill>
                <a:effectLst/>
                <a:uLnTx/>
                <a:uFillTx/>
                <a:latin typeface="游ゴシック"/>
                <a:ea typeface="游ゴシック"/>
                <a:cs typeface="+mn-cs"/>
              </a:rPr>
              <a:t>1</a:t>
            </a:r>
            <a:r>
              <a:rPr kumimoji="0" lang="ja-JP" altLang="en-US" sz="1200" b="1" i="0" u="none" strike="noStrike" kern="0" cap="none" spc="200" normalizeH="0" baseline="0" noProof="0" dirty="0">
                <a:ln>
                  <a:noFill/>
                </a:ln>
                <a:solidFill>
                  <a:prstClr val="white"/>
                </a:solidFill>
                <a:effectLst/>
                <a:uLnTx/>
                <a:uFillTx/>
                <a:latin typeface="游ゴシック"/>
                <a:ea typeface="游ゴシック"/>
                <a:cs typeface="+mn-cs"/>
              </a:rPr>
              <a:t>媒体の記事タイアップ広告）</a:t>
            </a:r>
            <a:endParaRPr kumimoji="0" lang="ja-JP" altLang="en-US" sz="1600" b="1" i="0" u="none" strike="noStrike" kern="0" cap="none" spc="200" normalizeH="0" baseline="0" noProof="0" dirty="0">
              <a:ln>
                <a:noFill/>
              </a:ln>
              <a:solidFill>
                <a:prstClr val="white"/>
              </a:solidFill>
              <a:effectLst/>
              <a:uLnTx/>
              <a:uFillTx/>
              <a:latin typeface="游ゴシック"/>
              <a:ea typeface="游ゴシック"/>
              <a:cs typeface="+mn-cs"/>
            </a:endParaRPr>
          </a:p>
        </p:txBody>
      </p:sp>
      <p:sp>
        <p:nvSpPr>
          <p:cNvPr id="15" name="テキスト ボックス 14">
            <a:extLst>
              <a:ext uri="{FF2B5EF4-FFF2-40B4-BE49-F238E27FC236}">
                <a16:creationId xmlns:a16="http://schemas.microsoft.com/office/drawing/2014/main" id="{B6CF8C3B-46BE-5D57-AE26-643D05A05B9B}"/>
              </a:ext>
            </a:extLst>
          </p:cNvPr>
          <p:cNvSpPr txBox="1"/>
          <p:nvPr/>
        </p:nvSpPr>
        <p:spPr>
          <a:xfrm>
            <a:off x="1962573" y="4670554"/>
            <a:ext cx="8988132" cy="1802545"/>
          </a:xfrm>
          <a:prstGeom prst="rect">
            <a:avLst/>
          </a:prstGeom>
          <a:noFill/>
        </p:spPr>
        <p:txBody>
          <a:bodyPr wrap="square" lIns="0" tIns="0" rIns="0" bIns="0" rtlCol="0" anchor="t">
            <a:spAutoFit/>
          </a:bodyPr>
          <a:lstStyle/>
          <a:p>
            <a:pPr defTabSz="914358">
              <a:lnSpc>
                <a:spcPct val="114000"/>
              </a:lnSpc>
              <a:spcBef>
                <a:spcPts val="200"/>
              </a:spcBef>
              <a:defRPr/>
            </a:pPr>
            <a:r>
              <a:rPr lang="ja-JP" altLang="en-US" sz="900" dirty="0">
                <a:solidFill>
                  <a:prstClr val="black">
                    <a:lumMod val="95000"/>
                    <a:lumOff val="5000"/>
                  </a:prstClr>
                </a:solidFill>
                <a:latin typeface="游ゴシック" panose="020B0400000000000000" pitchFamily="50" charset="-128"/>
              </a:rPr>
              <a:t>（補足）</a:t>
            </a:r>
            <a:endParaRPr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上記の対象メディアの中から、</a:t>
            </a:r>
            <a:r>
              <a:rPr lang="en-US" altLang="ja-JP" sz="900" dirty="0">
                <a:solidFill>
                  <a:prstClr val="black">
                    <a:lumMod val="95000"/>
                    <a:lumOff val="5000"/>
                  </a:prstClr>
                </a:solidFill>
                <a:latin typeface="游ゴシック" panose="020B0400000000000000" pitchFamily="50" charset="-128"/>
              </a:rPr>
              <a:t>1</a:t>
            </a:r>
            <a:r>
              <a:rPr lang="ja-JP" altLang="en-US" sz="900" dirty="0">
                <a:solidFill>
                  <a:prstClr val="black">
                    <a:lumMod val="95000"/>
                    <a:lumOff val="5000"/>
                  </a:prstClr>
                </a:solidFill>
                <a:latin typeface="游ゴシック" panose="020B0400000000000000" pitchFamily="50" charset="-128"/>
              </a:rPr>
              <a:t>媒体の記事タイアップ広告を制作いたします。また、記事本数は１本の商品です。</a:t>
            </a:r>
            <a:endParaRPr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上記以外の朝日新聞社のグループ運営媒体（</a:t>
            </a:r>
            <a:r>
              <a:rPr lang="en-US" altLang="ja-JP" sz="900" dirty="0">
                <a:solidFill>
                  <a:prstClr val="black">
                    <a:lumMod val="95000"/>
                    <a:lumOff val="5000"/>
                  </a:prstClr>
                </a:solidFill>
                <a:latin typeface="游ゴシック" panose="020B0400000000000000" pitchFamily="50" charset="-128"/>
              </a:rPr>
              <a:t>BuzzFeed</a:t>
            </a:r>
            <a:r>
              <a:rPr lang="ja-JP" altLang="en-US" sz="900" dirty="0">
                <a:solidFill>
                  <a:prstClr val="black">
                    <a:lumMod val="95000"/>
                    <a:lumOff val="5000"/>
                  </a:prstClr>
                </a:solidFill>
                <a:latin typeface="游ゴシック" panose="020B0400000000000000" pitchFamily="50" charset="-128"/>
              </a:rPr>
              <a:t>など）は本パッケージの対象外となります。</a:t>
            </a:r>
            <a:endParaRPr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本商品は、定型フォーマットのデザインでの掲載となります。デザインを指定することはできません。</a:t>
            </a:r>
            <a:endParaRPr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誘導期間は約</a:t>
            </a:r>
            <a:r>
              <a:rPr lang="en-US" altLang="ja-JP" sz="900" dirty="0">
                <a:solidFill>
                  <a:prstClr val="black">
                    <a:lumMod val="95000"/>
                    <a:lumOff val="5000"/>
                  </a:prstClr>
                </a:solidFill>
                <a:latin typeface="游ゴシック" panose="020B0400000000000000" pitchFamily="50" charset="-128"/>
              </a:rPr>
              <a:t>1</a:t>
            </a:r>
            <a:r>
              <a:rPr lang="ja-JP" altLang="en-US" sz="900" dirty="0">
                <a:solidFill>
                  <a:prstClr val="black">
                    <a:lumMod val="95000"/>
                    <a:lumOff val="5000"/>
                  </a:prstClr>
                </a:solidFill>
                <a:latin typeface="游ゴシック" panose="020B0400000000000000" pitchFamily="50" charset="-128"/>
              </a:rPr>
              <a:t>か月です。</a:t>
            </a:r>
            <a:endParaRPr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著名人ブッキングや取材を伴う制作、二次利用、追加の外部誘導、分析タグの設置は別途お見積もりいたします。</a:t>
            </a:r>
            <a:endParaRPr kumimoji="0"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a:rPr>
              <a:t>予定稿での制作期間も含みますので、早めにご準備することは可能です。ただし、見積りよりも短い制作期間をご希望の際は、特急料金</a:t>
            </a:r>
            <a:r>
              <a:rPr lang="en-US" altLang="ja-JP" sz="900" dirty="0">
                <a:solidFill>
                  <a:prstClr val="black">
                    <a:lumMod val="95000"/>
                    <a:lumOff val="5000"/>
                  </a:prstClr>
                </a:solidFill>
                <a:latin typeface="游ゴシック"/>
              </a:rPr>
              <a:t>(N30</a:t>
            </a:r>
            <a:r>
              <a:rPr lang="ja-JP" altLang="en-US" sz="900" dirty="0">
                <a:solidFill>
                  <a:prstClr val="black">
                    <a:lumMod val="95000"/>
                    <a:lumOff val="5000"/>
                  </a:prstClr>
                </a:solidFill>
                <a:latin typeface="游ゴシック"/>
              </a:rPr>
              <a:t>万円～</a:t>
            </a:r>
            <a:r>
              <a:rPr lang="en-US" altLang="ja-JP" sz="900" dirty="0">
                <a:solidFill>
                  <a:prstClr val="black">
                    <a:lumMod val="95000"/>
                    <a:lumOff val="5000"/>
                  </a:prstClr>
                </a:solidFill>
                <a:latin typeface="游ゴシック"/>
              </a:rPr>
              <a:t>)</a:t>
            </a:r>
            <a:r>
              <a:rPr lang="ja-JP" altLang="en-US" sz="900" dirty="0">
                <a:solidFill>
                  <a:prstClr val="black">
                    <a:lumMod val="95000"/>
                    <a:lumOff val="5000"/>
                  </a:prstClr>
                </a:solidFill>
                <a:latin typeface="游ゴシック"/>
              </a:rPr>
              <a:t>をご案内します。</a:t>
            </a:r>
            <a:endParaRPr kumimoji="0" lang="en-US" altLang="ja-JP" sz="900" dirty="0">
              <a:solidFill>
                <a:prstClr val="black">
                  <a:lumMod val="95000"/>
                  <a:lumOff val="5000"/>
                </a:prstClr>
              </a:solidFill>
              <a:latin typeface="游ゴシック"/>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誘導終了後も記事は公開されます。誘導終了後に非公開をご希望される場合は事前にお申し付けください。</a:t>
            </a:r>
            <a:endParaRPr kumimoji="0" lang="en-US" altLang="ja-JP" sz="900" dirty="0">
              <a:solidFill>
                <a:prstClr val="black">
                  <a:lumMod val="95000"/>
                  <a:lumOff val="5000"/>
                </a:prstClr>
              </a:solidFill>
              <a:latin typeface="游ゴシック" panose="020B0400000000000000" pitchFamily="50" charset="-128"/>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a:rPr>
              <a:t>外部誘導は弊社経由での発注となります。もし広告主様独自で外部誘導をかける希望がある場合は原則</a:t>
            </a:r>
            <a:r>
              <a:rPr lang="en-US" altLang="ja-JP" sz="900" dirty="0">
                <a:solidFill>
                  <a:prstClr val="black">
                    <a:lumMod val="95000"/>
                    <a:lumOff val="5000"/>
                  </a:prstClr>
                </a:solidFill>
                <a:latin typeface="游ゴシック"/>
              </a:rPr>
              <a:t>NG</a:t>
            </a:r>
            <a:r>
              <a:rPr lang="ja-JP" altLang="en-US" sz="900" dirty="0">
                <a:solidFill>
                  <a:prstClr val="black">
                    <a:lumMod val="95000"/>
                    <a:lumOff val="5000"/>
                  </a:prstClr>
                </a:solidFill>
                <a:latin typeface="游ゴシック"/>
              </a:rPr>
              <a:t>ですが担当者にお問合せください。</a:t>
            </a:r>
            <a:endParaRPr kumimoji="0" lang="en-US" altLang="ja-JP" sz="900" dirty="0">
              <a:solidFill>
                <a:prstClr val="black">
                  <a:lumMod val="95000"/>
                  <a:lumOff val="5000"/>
                </a:prstClr>
              </a:solidFill>
              <a:latin typeface="游ゴシック"/>
            </a:endParaRPr>
          </a:p>
          <a:p>
            <a:pPr marL="99060" indent="-99060" defTabSz="914358">
              <a:lnSpc>
                <a:spcPct val="114000"/>
              </a:lnSpc>
              <a:spcBef>
                <a:spcPts val="200"/>
              </a:spcBef>
              <a:buFont typeface="Arial" panose="020B0604020202020204" pitchFamily="34" charset="0"/>
              <a:buChar char="•"/>
              <a:defRPr/>
            </a:pPr>
            <a:r>
              <a:rPr lang="ja-JP" altLang="en-US" sz="900" dirty="0">
                <a:solidFill>
                  <a:prstClr val="black">
                    <a:lumMod val="95000"/>
                    <a:lumOff val="5000"/>
                  </a:prstClr>
                </a:solidFill>
                <a:latin typeface="游ゴシック" panose="020B0400000000000000" pitchFamily="50" charset="-128"/>
              </a:rPr>
              <a:t>誘導枠の表示回数やクリック数などのレポートは出ません。</a:t>
            </a:r>
            <a:endParaRPr kumimoji="0" lang="en-US" altLang="ja-JP" sz="900" dirty="0">
              <a:solidFill>
                <a:prstClr val="black">
                  <a:lumMod val="95000"/>
                  <a:lumOff val="5000"/>
                </a:prstClr>
              </a:solidFill>
              <a:latin typeface="游ゴシック" panose="020B0400000000000000" pitchFamily="50" charset="-128"/>
            </a:endParaRPr>
          </a:p>
        </p:txBody>
      </p:sp>
    </p:spTree>
    <p:extLst>
      <p:ext uri="{BB962C8B-B14F-4D97-AF65-F5344CB8AC3E}">
        <p14:creationId xmlns:p14="http://schemas.microsoft.com/office/powerpoint/2010/main" val="292719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D3980-D0EF-460D-99A7-47083329A835}"/>
              </a:ext>
            </a:extLst>
          </p:cNvPr>
          <p:cNvSpPr>
            <a:spLocks noGrp="1"/>
          </p:cNvSpPr>
          <p:nvPr>
            <p:ph type="ctrTitle"/>
          </p:nvPr>
        </p:nvSpPr>
        <p:spPr>
          <a:xfrm>
            <a:off x="-2" y="2350220"/>
            <a:ext cx="7974648" cy="575859"/>
          </a:xfrm>
        </p:spPr>
        <p:txBody>
          <a:bodyPr>
            <a:normAutofit/>
          </a:bodyPr>
          <a:lstStyle/>
          <a:p>
            <a:pPr algn="ctr"/>
            <a:r>
              <a:rPr lang="ja-JP" altLang="en-US" sz="3200" dirty="0">
                <a:solidFill>
                  <a:schemeClr val="tx1">
                    <a:lumMod val="85000"/>
                    <a:lumOff val="15000"/>
                  </a:schemeClr>
                </a:solidFill>
                <a:latin typeface="Yu Gothic"/>
                <a:ea typeface="Yu Gothic"/>
              </a:rPr>
              <a:t>広告についてのお問い合わせ</a:t>
            </a:r>
          </a:p>
        </p:txBody>
      </p:sp>
      <p:sp>
        <p:nvSpPr>
          <p:cNvPr id="13" name="テキスト ボックス 12">
            <a:extLst>
              <a:ext uri="{FF2B5EF4-FFF2-40B4-BE49-F238E27FC236}">
                <a16:creationId xmlns:a16="http://schemas.microsoft.com/office/drawing/2014/main" id="{5FD62786-A93D-4F6B-C73C-D2EA87998AB1}"/>
              </a:ext>
            </a:extLst>
          </p:cNvPr>
          <p:cNvSpPr txBox="1"/>
          <p:nvPr/>
        </p:nvSpPr>
        <p:spPr>
          <a:xfrm>
            <a:off x="-1" y="3696790"/>
            <a:ext cx="7974647" cy="1154162"/>
          </a:xfrm>
          <a:prstGeom prst="rect">
            <a:avLst/>
          </a:prstGeom>
          <a:noFill/>
        </p:spPr>
        <p:txBody>
          <a:bodyPr wrap="square">
            <a:spAutoFit/>
          </a:bodyPr>
          <a:lstStyle/>
          <a:p>
            <a:pPr algn="ctr" defTabSz="914358" rtl="0">
              <a:lnSpc>
                <a:spcPct val="150000"/>
              </a:lnSpc>
              <a:defRPr/>
            </a:pPr>
            <a:r>
              <a:rPr kumimoji="1" lang="ja-JP" altLang="en-US" b="1" kern="12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朝日新聞社 メディア事業本部プランニング部</a:t>
            </a:r>
            <a:endParaRPr kumimoji="1" lang="en-US" altLang="ja-JP" b="1" kern="1200" dirty="0">
              <a:solidFill>
                <a:schemeClr val="tx1">
                  <a:lumMod val="85000"/>
                  <a:lumOff val="15000"/>
                </a:schemeClr>
              </a:solidFill>
              <a:latin typeface="游ゴシック" panose="020B0400000000000000" pitchFamily="50" charset="-128"/>
              <a:ea typeface="游ゴシック" panose="020B0400000000000000" pitchFamily="50" charset="-128"/>
              <a:cs typeface="+mn-cs"/>
            </a:endParaRPr>
          </a:p>
          <a:p>
            <a:pPr algn="ctr" defTabSz="914358" rtl="0">
              <a:defRPr/>
            </a:pPr>
            <a:endParaRPr kumimoji="1" lang="ja-JP" altLang="en-US"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endParaRPr>
          </a:p>
          <a:p>
            <a:pPr algn="ctr" defTabSz="914358" rtl="0">
              <a:defRPr/>
            </a:pPr>
            <a:r>
              <a:rPr kumimoji="1" lang="en-US" altLang="ja-JP"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E-mail</a:t>
            </a:r>
            <a:r>
              <a:rPr kumimoji="1" lang="ja-JP" altLang="en-US"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a:t>
            </a:r>
            <a:r>
              <a:rPr kumimoji="1" lang="en-US" altLang="ja-JP"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ad-info@asahi.com</a:t>
            </a:r>
          </a:p>
        </p:txBody>
      </p:sp>
    </p:spTree>
    <p:extLst>
      <p:ext uri="{BB962C8B-B14F-4D97-AF65-F5344CB8AC3E}">
        <p14:creationId xmlns:p14="http://schemas.microsoft.com/office/powerpoint/2010/main" val="198291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C9FD401C-FF0A-2241-2E2E-F72772A7C7F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6CA2DF0-8D30-A828-3EC5-53C6098711F1}"/>
              </a:ext>
            </a:extLst>
          </p:cNvPr>
          <p:cNvSpPr>
            <a:spLocks noGrp="1"/>
          </p:cNvSpPr>
          <p:nvPr>
            <p:ph type="ctrTitle"/>
          </p:nvPr>
        </p:nvSpPr>
        <p:spPr>
          <a:xfrm>
            <a:off x="1424353" y="3091262"/>
            <a:ext cx="9812215" cy="1628223"/>
          </a:xfrm>
        </p:spPr>
        <p:txBody>
          <a:bodyPr>
            <a:normAutofit/>
          </a:bodyPr>
          <a:lstStyle/>
          <a:p>
            <a:r>
              <a:rPr lang="ja-JP" altLang="en-US" sz="3600" spc="200" dirty="0">
                <a:solidFill>
                  <a:schemeClr val="tx1">
                    <a:lumMod val="85000"/>
                    <a:lumOff val="15000"/>
                  </a:schemeClr>
                </a:solidFill>
              </a:rPr>
              <a:t>新聞紙面連動・</a:t>
            </a:r>
            <a:r>
              <a:rPr lang="en-US" altLang="ja-JP" sz="3600" spc="200" dirty="0">
                <a:solidFill>
                  <a:schemeClr val="tx1">
                    <a:lumMod val="85000"/>
                    <a:lumOff val="15000"/>
                  </a:schemeClr>
                </a:solidFill>
              </a:rPr>
              <a:t>SNS</a:t>
            </a:r>
            <a:r>
              <a:rPr lang="ja-JP" altLang="en-US" sz="3600" spc="200" dirty="0">
                <a:solidFill>
                  <a:schemeClr val="tx1">
                    <a:lumMod val="85000"/>
                    <a:lumOff val="15000"/>
                  </a:schemeClr>
                </a:solidFill>
              </a:rPr>
              <a:t>企画</a:t>
            </a:r>
            <a:endParaRPr lang="ja-JP" altLang="en-US" sz="3600" spc="1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233E6C65-91FF-1B8B-EB76-CFD1D949A3F8}"/>
              </a:ext>
            </a:extLst>
          </p:cNvPr>
          <p:cNvSpPr>
            <a:spLocks noGrp="1"/>
          </p:cNvSpPr>
          <p:nvPr>
            <p:ph type="body" sz="quarter" idx="10"/>
          </p:nvPr>
        </p:nvSpPr>
        <p:spPr/>
        <p:txBody>
          <a:bodyPr/>
          <a:lstStyle/>
          <a:p>
            <a:r>
              <a:rPr lang="ja-JP" altLang="en-US" spc="200" dirty="0">
                <a:solidFill>
                  <a:srgbClr val="EB0083"/>
                </a:solidFill>
              </a:rPr>
              <a:t>デジタル広告企画メニュー</a:t>
            </a:r>
          </a:p>
        </p:txBody>
      </p:sp>
    </p:spTree>
    <p:extLst>
      <p:ext uri="{BB962C8B-B14F-4D97-AF65-F5344CB8AC3E}">
        <p14:creationId xmlns:p14="http://schemas.microsoft.com/office/powerpoint/2010/main" val="221593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41941-2A33-8ADD-92B9-CF58FCA7CF6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EEAAD85-4A46-6D66-F45C-C5D612452C03}"/>
              </a:ext>
            </a:extLst>
          </p:cNvPr>
          <p:cNvSpPr>
            <a:spLocks noGrp="1"/>
          </p:cNvSpPr>
          <p:nvPr>
            <p:ph type="title"/>
          </p:nvPr>
        </p:nvSpPr>
        <p:spPr>
          <a:xfrm>
            <a:off x="533401" y="255643"/>
            <a:ext cx="9105900" cy="425395"/>
          </a:xfrm>
        </p:spPr>
        <p:txBody>
          <a:bodyPr/>
          <a:lstStyle/>
          <a:p>
            <a:r>
              <a:rPr lang="ja-JP" altLang="en-US" spc="100" dirty="0"/>
              <a:t>朝日新聞 紙プラス</a:t>
            </a:r>
            <a:r>
              <a:rPr lang="ja-JP" altLang="en-US" sz="2000" spc="100" dirty="0"/>
              <a:t>（新聞紙面連動）</a:t>
            </a:r>
            <a:endParaRPr lang="ja-JP" altLang="en-US" spc="100" dirty="0"/>
          </a:p>
        </p:txBody>
      </p:sp>
      <p:sp>
        <p:nvSpPr>
          <p:cNvPr id="171" name="テキスト プレースホルダー 1">
            <a:extLst>
              <a:ext uri="{FF2B5EF4-FFF2-40B4-BE49-F238E27FC236}">
                <a16:creationId xmlns:a16="http://schemas.microsoft.com/office/drawing/2014/main" id="{D23F0ADA-0F36-AA2C-9E31-287A3A9599D7}"/>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190" name="スライド番号プレースホルダー 3">
            <a:extLst>
              <a:ext uri="{FF2B5EF4-FFF2-40B4-BE49-F238E27FC236}">
                <a16:creationId xmlns:a16="http://schemas.microsoft.com/office/drawing/2014/main" id="{1F072FB2-8511-C57D-EBCB-D8792E1D7273}"/>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3</a:t>
            </a:fld>
            <a:endParaRPr lang="ja-JP" altLang="en-US" dirty="0"/>
          </a:p>
        </p:txBody>
      </p:sp>
      <p:grpSp>
        <p:nvGrpSpPr>
          <p:cNvPr id="2" name="グループ化 1">
            <a:extLst>
              <a:ext uri="{FF2B5EF4-FFF2-40B4-BE49-F238E27FC236}">
                <a16:creationId xmlns:a16="http://schemas.microsoft.com/office/drawing/2014/main" id="{F0810292-5FAB-A129-7CC5-4D881C0AF485}"/>
              </a:ext>
            </a:extLst>
          </p:cNvPr>
          <p:cNvGrpSpPr/>
          <p:nvPr/>
        </p:nvGrpSpPr>
        <p:grpSpPr>
          <a:xfrm>
            <a:off x="464464" y="6330316"/>
            <a:ext cx="11344653" cy="322147"/>
            <a:chOff x="573456" y="5075200"/>
            <a:chExt cx="11345449" cy="392818"/>
          </a:xfrm>
        </p:grpSpPr>
        <p:sp>
          <p:nvSpPr>
            <p:cNvPr id="3" name="テキスト プレースホルダー 1">
              <a:extLst>
                <a:ext uri="{FF2B5EF4-FFF2-40B4-BE49-F238E27FC236}">
                  <a16:creationId xmlns:a16="http://schemas.microsoft.com/office/drawing/2014/main" id="{F4F804F0-D9C7-C009-EEA9-0955665B7C81}"/>
                </a:ext>
              </a:extLst>
            </p:cNvPr>
            <p:cNvSpPr txBox="1">
              <a:spLocks/>
            </p:cNvSpPr>
            <p:nvPr/>
          </p:nvSpPr>
          <p:spPr>
            <a:xfrm>
              <a:off x="1431443" y="5075200"/>
              <a:ext cx="10487462"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1000" dirty="0">
                  <a:solidFill>
                    <a:schemeClr val="tx1">
                      <a:lumMod val="75000"/>
                      <a:lumOff val="25000"/>
                    </a:schemeClr>
                  </a:solidFill>
                  <a:latin typeface="游ゴシック"/>
                  <a:ea typeface="游ゴシック"/>
                  <a:cs typeface="Arial"/>
                  <a:sym typeface="Arial"/>
                </a:rPr>
                <a:t>・紙面広告の入稿が直前の場合、</a:t>
              </a:r>
              <a:r>
                <a:rPr lang="en-US" altLang="ja-JP" sz="1000" dirty="0">
                  <a:solidFill>
                    <a:schemeClr val="tx1">
                      <a:lumMod val="75000"/>
                      <a:lumOff val="25000"/>
                    </a:schemeClr>
                  </a:solidFill>
                  <a:latin typeface="游ゴシック"/>
                  <a:ea typeface="游ゴシック"/>
                  <a:cs typeface="Arial"/>
                  <a:sym typeface="Arial"/>
                </a:rPr>
                <a:t>WEB</a:t>
              </a:r>
              <a:r>
                <a:rPr lang="ja-JP" altLang="en-US" sz="1000" dirty="0">
                  <a:solidFill>
                    <a:schemeClr val="tx1">
                      <a:lumMod val="75000"/>
                      <a:lumOff val="25000"/>
                    </a:schemeClr>
                  </a:solidFill>
                  <a:latin typeface="游ゴシック"/>
                  <a:ea typeface="游ゴシック"/>
                  <a:cs typeface="Arial"/>
                  <a:sym typeface="Arial"/>
                </a:rPr>
                <a:t>の配信は翌日以降となります。また</a:t>
              </a:r>
              <a:r>
                <a:rPr lang="en-US" altLang="ja-JP" sz="1000" dirty="0">
                  <a:solidFill>
                    <a:schemeClr val="tx1">
                      <a:lumMod val="75000"/>
                      <a:lumOff val="25000"/>
                    </a:schemeClr>
                  </a:solidFill>
                  <a:latin typeface="游ゴシック"/>
                  <a:ea typeface="游ゴシック"/>
                  <a:cs typeface="Arial"/>
                  <a:sym typeface="Arial"/>
                </a:rPr>
                <a:t>7</a:t>
              </a:r>
              <a:r>
                <a:rPr lang="ja-JP" altLang="en-US" sz="1000" dirty="0">
                  <a:solidFill>
                    <a:schemeClr val="tx1">
                      <a:lumMod val="75000"/>
                      <a:lumOff val="25000"/>
                    </a:schemeClr>
                  </a:solidFill>
                  <a:latin typeface="游ゴシック"/>
                  <a:ea typeface="游ゴシック"/>
                  <a:cs typeface="Arial"/>
                  <a:sym typeface="Arial"/>
                </a:rPr>
                <a:t>日</a:t>
              </a:r>
              <a:r>
                <a:rPr lang="ja-JP" altLang="en-US" sz="1000" dirty="0">
                  <a:solidFill>
                    <a:schemeClr val="tx1">
                      <a:lumMod val="75000"/>
                      <a:lumOff val="25000"/>
                    </a:schemeClr>
                  </a:solidFill>
                  <a:latin typeface="游ゴシック"/>
                  <a:ea typeface="游ゴシック"/>
                </a:rPr>
                <a:t>間</a:t>
              </a:r>
              <a:r>
                <a:rPr lang="ja-JP" altLang="en-US" sz="1000" dirty="0">
                  <a:solidFill>
                    <a:schemeClr val="tx1">
                      <a:lumMod val="75000"/>
                      <a:lumOff val="25000"/>
                    </a:schemeClr>
                  </a:solidFill>
                  <a:latin typeface="游ゴシック"/>
                  <a:ea typeface="游ゴシック"/>
                  <a:cs typeface="Arial"/>
                  <a:sym typeface="Arial"/>
                </a:rPr>
                <a:t>未満の配信期間は実施の可否をご確認ください。 </a:t>
              </a:r>
              <a:endParaRPr lang="en-US" altLang="ja-JP" sz="1000" dirty="0">
                <a:solidFill>
                  <a:schemeClr val="tx1">
                    <a:lumMod val="75000"/>
                    <a:lumOff val="25000"/>
                  </a:schemeClr>
                </a:solidFill>
                <a:latin typeface="游ゴシック"/>
                <a:ea typeface="游ゴシック"/>
                <a:cs typeface="Arial"/>
                <a:sym typeface="Arial"/>
              </a:endParaRPr>
            </a:p>
            <a:p>
              <a:pPr defTabSz="914358">
                <a:defRPr/>
              </a:pPr>
              <a:r>
                <a:rPr lang="ja-JP" altLang="en-US" sz="1000" dirty="0">
                  <a:solidFill>
                    <a:schemeClr val="tx1">
                      <a:lumMod val="75000"/>
                      <a:lumOff val="25000"/>
                    </a:schemeClr>
                  </a:solidFill>
                  <a:latin typeface="游ゴシック"/>
                  <a:ea typeface="游ゴシック"/>
                  <a:cs typeface="Arial"/>
                  <a:sym typeface="Arial"/>
                </a:rPr>
                <a:t>・</a:t>
              </a:r>
              <a:r>
                <a:rPr lang="en-US" altLang="ja-JP" sz="1000" dirty="0">
                  <a:solidFill>
                    <a:schemeClr val="tx1">
                      <a:lumMod val="75000"/>
                      <a:lumOff val="25000"/>
                    </a:schemeClr>
                  </a:solidFill>
                  <a:latin typeface="游ゴシック"/>
                  <a:ea typeface="游ゴシック"/>
                  <a:cs typeface="Arial"/>
                  <a:sym typeface="Arial"/>
                </a:rPr>
                <a:t>WEB</a:t>
              </a:r>
              <a:r>
                <a:rPr lang="ja-JP" altLang="en-US" sz="1000" dirty="0">
                  <a:solidFill>
                    <a:schemeClr val="tx1">
                      <a:lumMod val="75000"/>
                      <a:lumOff val="25000"/>
                    </a:schemeClr>
                  </a:solidFill>
                  <a:latin typeface="游ゴシック"/>
                  <a:ea typeface="游ゴシック"/>
                  <a:cs typeface="Arial"/>
                  <a:sym typeface="Arial"/>
                </a:rPr>
                <a:t>広告について、エリア以外はターゲティング設定できません</a:t>
              </a:r>
              <a:endParaRPr lang="en-US" altLang="ja-JP" sz="1000" dirty="0">
                <a:solidFill>
                  <a:schemeClr val="tx1">
                    <a:lumMod val="75000"/>
                    <a:lumOff val="25000"/>
                  </a:schemeClr>
                </a:solidFill>
                <a:latin typeface="游ゴシック"/>
                <a:ea typeface="游ゴシック"/>
                <a:cs typeface="Arial"/>
                <a:sym typeface="Arial"/>
              </a:endParaRPr>
            </a:p>
            <a:p>
              <a:pPr defTabSz="914358">
                <a:defRPr/>
              </a:pPr>
              <a:endParaRPr lang="ja-JP" altLang="en-US" sz="950" dirty="0">
                <a:solidFill>
                  <a:prstClr val="black"/>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4CDDEAF9-CD87-77BB-941F-AC5329613FB4}"/>
                </a:ext>
              </a:extLst>
            </p:cNvPr>
            <p:cNvSpPr txBox="1"/>
            <p:nvPr/>
          </p:nvSpPr>
          <p:spPr>
            <a:xfrm>
              <a:off x="573456" y="5134563"/>
              <a:ext cx="857987" cy="253933"/>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grpSp>
      <p:sp>
        <p:nvSpPr>
          <p:cNvPr id="6" name="テキスト プレースホルダー 1">
            <a:extLst>
              <a:ext uri="{FF2B5EF4-FFF2-40B4-BE49-F238E27FC236}">
                <a16:creationId xmlns:a16="http://schemas.microsoft.com/office/drawing/2014/main" id="{953A4121-ED34-931F-AD84-21B46E8998E3}"/>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7" name="四角形: 角を丸くする 6">
            <a:extLst>
              <a:ext uri="{FF2B5EF4-FFF2-40B4-BE49-F238E27FC236}">
                <a16:creationId xmlns:a16="http://schemas.microsoft.com/office/drawing/2014/main" id="{D26B70CC-E609-0776-0ED3-7FDC49BEEB87}"/>
              </a:ext>
            </a:extLst>
          </p:cNvPr>
          <p:cNvSpPr/>
          <p:nvPr/>
        </p:nvSpPr>
        <p:spPr>
          <a:xfrm>
            <a:off x="564005" y="1744971"/>
            <a:ext cx="3377264" cy="43797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t>紙プラス</a:t>
            </a:r>
            <a:endParaRPr kumimoji="1" lang="ja-JP" altLang="en-US" b="1" dirty="0"/>
          </a:p>
        </p:txBody>
      </p:sp>
      <p:sp>
        <p:nvSpPr>
          <p:cNvPr id="8" name="テキスト プレースホルダー 1">
            <a:extLst>
              <a:ext uri="{FF2B5EF4-FFF2-40B4-BE49-F238E27FC236}">
                <a16:creationId xmlns:a16="http://schemas.microsoft.com/office/drawing/2014/main" id="{D4922898-ED5E-0C84-E805-FF6D7733F50E}"/>
              </a:ext>
            </a:extLst>
          </p:cNvPr>
          <p:cNvSpPr txBox="1">
            <a:spLocks/>
          </p:cNvSpPr>
          <p:nvPr/>
        </p:nvSpPr>
        <p:spPr>
          <a:xfrm>
            <a:off x="7546143" y="5694239"/>
            <a:ext cx="3459002"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新聞広告費</a:t>
            </a:r>
            <a:r>
              <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+G</a:t>
            </a:r>
            <a:r>
              <a:rPr lang="en-US" altLang="ja-JP" sz="2400" b="1" spc="200" dirty="0">
                <a:solidFill>
                  <a:schemeClr val="tx1">
                    <a:lumMod val="90000"/>
                    <a:lumOff val="10000"/>
                  </a:schemeClr>
                </a:solidFill>
                <a:latin typeface="游ゴシック" panose="020B0400000000000000" pitchFamily="50" charset="-128"/>
                <a:ea typeface="游ゴシック" panose="020B0400000000000000" pitchFamily="50" charset="-128"/>
              </a:rPr>
              <a:t>50</a:t>
            </a: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万円～</a:t>
            </a:r>
            <a:endPar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endParaRPr>
          </a:p>
          <a:p>
            <a:pPr algn="ctr" defTabSz="914358">
              <a:lnSpc>
                <a:spcPct val="120000"/>
              </a:lnSpc>
              <a:defRPr/>
            </a:pP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9" name="直線コネクタ 8">
            <a:extLst>
              <a:ext uri="{FF2B5EF4-FFF2-40B4-BE49-F238E27FC236}">
                <a16:creationId xmlns:a16="http://schemas.microsoft.com/office/drawing/2014/main" id="{BF638E0E-79D7-D17E-2840-D0550AA61C87}"/>
              </a:ext>
            </a:extLst>
          </p:cNvPr>
          <p:cNvCxnSpPr>
            <a:cxnSpLocks/>
          </p:cNvCxnSpPr>
          <p:nvPr/>
        </p:nvCxnSpPr>
        <p:spPr>
          <a:xfrm>
            <a:off x="6775822" y="6174357"/>
            <a:ext cx="4862485" cy="0"/>
          </a:xfrm>
          <a:prstGeom prst="line">
            <a:avLst/>
          </a:prstGeom>
          <a:ln w="6350"/>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6A63B8C4-6EEE-313A-16AD-DF797BFE29BB}"/>
              </a:ext>
            </a:extLst>
          </p:cNvPr>
          <p:cNvGrpSpPr/>
          <p:nvPr/>
        </p:nvGrpSpPr>
        <p:grpSpPr>
          <a:xfrm>
            <a:off x="573573" y="2353009"/>
            <a:ext cx="5908181" cy="2648865"/>
            <a:chOff x="1269337" y="1531639"/>
            <a:chExt cx="9479887" cy="4250200"/>
          </a:xfrm>
        </p:grpSpPr>
        <p:grpSp>
          <p:nvGrpSpPr>
            <p:cNvPr id="11" name="グループ化 10">
              <a:extLst>
                <a:ext uri="{FF2B5EF4-FFF2-40B4-BE49-F238E27FC236}">
                  <a16:creationId xmlns:a16="http://schemas.microsoft.com/office/drawing/2014/main" id="{EFA97D9C-920B-2C63-ADD6-8024EEB9EA3F}"/>
                </a:ext>
              </a:extLst>
            </p:cNvPr>
            <p:cNvGrpSpPr/>
            <p:nvPr/>
          </p:nvGrpSpPr>
          <p:grpSpPr>
            <a:xfrm>
              <a:off x="1269339" y="2111051"/>
              <a:ext cx="2555373" cy="429142"/>
              <a:chOff x="939099" y="3919612"/>
              <a:chExt cx="5109882" cy="890896"/>
            </a:xfrm>
          </p:grpSpPr>
          <p:pic>
            <p:nvPicPr>
              <p:cNvPr id="238" name="Google Shape;748;p44">
                <a:extLst>
                  <a:ext uri="{FF2B5EF4-FFF2-40B4-BE49-F238E27FC236}">
                    <a16:creationId xmlns:a16="http://schemas.microsoft.com/office/drawing/2014/main" id="{0E253403-610A-0F58-A27E-EFD1A566561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l="-4"/>
              <a:stretch/>
            </p:blipFill>
            <p:spPr>
              <a:xfrm rot="10800000" flipH="1">
                <a:off x="939099" y="3919612"/>
                <a:ext cx="5109882" cy="890896"/>
              </a:xfrm>
              <a:prstGeom prst="roundRect">
                <a:avLst>
                  <a:gd name="adj" fmla="val 28433"/>
                </a:avLst>
              </a:prstGeom>
              <a:noFill/>
              <a:ln>
                <a:noFill/>
              </a:ln>
            </p:spPr>
          </p:pic>
          <p:sp>
            <p:nvSpPr>
              <p:cNvPr id="239" name="四角形: 角を丸くする 238">
                <a:extLst>
                  <a:ext uri="{FF2B5EF4-FFF2-40B4-BE49-F238E27FC236}">
                    <a16:creationId xmlns:a16="http://schemas.microsoft.com/office/drawing/2014/main" id="{FF482BA1-C724-E967-2D21-2CA17894A1A8}"/>
                  </a:ext>
                </a:extLst>
              </p:cNvPr>
              <p:cNvSpPr/>
              <p:nvPr/>
            </p:nvSpPr>
            <p:spPr>
              <a:xfrm>
                <a:off x="1070986" y="4032017"/>
                <a:ext cx="4860342" cy="680610"/>
              </a:xfrm>
              <a:prstGeom prst="roundRect">
                <a:avLst>
                  <a:gd name="adj" fmla="val 23019"/>
                </a:avLst>
              </a:prstGeom>
              <a:noFill/>
              <a:ln w="6350" cap="flat" cmpd="sng" algn="ctr">
                <a:solidFill>
                  <a:sysClr val="window" lastClr="FFFFFF"/>
                </a:solidFill>
                <a:prstDash val="solid"/>
                <a:miter lim="800000"/>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050" b="1" spc="182" dirty="0">
                    <a:solidFill>
                      <a:srgbClr val="FFFFFF"/>
                    </a:solidFill>
                    <a:latin typeface="游ゴシック" panose="020B0400000000000000" pitchFamily="50" charset="-128"/>
                    <a:ea typeface="游ゴシック" panose="020B0400000000000000" pitchFamily="50" charset="-128"/>
                    <a:cs typeface="+mn-cs"/>
                  </a:rPr>
                  <a:t>新聞紙面広告</a:t>
                </a:r>
                <a:endParaRPr kumimoji="0" lang="en-US" altLang="ja-JP" sz="105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12" name="グループ化 11">
              <a:extLst>
                <a:ext uri="{FF2B5EF4-FFF2-40B4-BE49-F238E27FC236}">
                  <a16:creationId xmlns:a16="http://schemas.microsoft.com/office/drawing/2014/main" id="{F8D46B49-7931-F619-A392-0AB9419E2C38}"/>
                </a:ext>
              </a:extLst>
            </p:cNvPr>
            <p:cNvGrpSpPr/>
            <p:nvPr/>
          </p:nvGrpSpPr>
          <p:grpSpPr>
            <a:xfrm>
              <a:off x="8158734" y="2111049"/>
              <a:ext cx="2590489" cy="429148"/>
              <a:chOff x="471858" y="1859540"/>
              <a:chExt cx="3012022" cy="351572"/>
            </a:xfrm>
          </p:grpSpPr>
          <p:pic>
            <p:nvPicPr>
              <p:cNvPr id="236" name="Google Shape;748;p44">
                <a:extLst>
                  <a:ext uri="{FF2B5EF4-FFF2-40B4-BE49-F238E27FC236}">
                    <a16:creationId xmlns:a16="http://schemas.microsoft.com/office/drawing/2014/main" id="{285BC389-0446-05A5-2AE8-D53F88FDC9E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flipH="1">
                <a:off x="471858" y="1859540"/>
                <a:ext cx="3012022" cy="351572"/>
              </a:xfrm>
              <a:prstGeom prst="roundRect">
                <a:avLst>
                  <a:gd name="adj" fmla="val 28433"/>
                </a:avLst>
              </a:prstGeom>
              <a:noFill/>
              <a:ln>
                <a:noFill/>
              </a:ln>
            </p:spPr>
          </p:pic>
          <p:sp>
            <p:nvSpPr>
              <p:cNvPr id="237" name="四角形: 角を丸くする 236">
                <a:extLst>
                  <a:ext uri="{FF2B5EF4-FFF2-40B4-BE49-F238E27FC236}">
                    <a16:creationId xmlns:a16="http://schemas.microsoft.com/office/drawing/2014/main" id="{BEE7042A-F067-D1E9-AD8E-590FDCE34E1F}"/>
                  </a:ext>
                </a:extLst>
              </p:cNvPr>
              <p:cNvSpPr/>
              <p:nvPr/>
            </p:nvSpPr>
            <p:spPr>
              <a:xfrm>
                <a:off x="550237" y="1908733"/>
                <a:ext cx="2862333" cy="262747"/>
              </a:xfrm>
              <a:prstGeom prst="roundRect">
                <a:avLst>
                  <a:gd name="adj" fmla="val 23019"/>
                </a:avLst>
              </a:prstGeom>
              <a:noFill/>
              <a:ln w="6350" cap="flat" cmpd="sng" algn="ctr">
                <a:solidFill>
                  <a:sysClr val="window" lastClr="FFFFFF"/>
                </a:solidFill>
                <a:prstDash val="solid"/>
                <a:miter lim="800000"/>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050" b="1" spc="182" dirty="0">
                    <a:solidFill>
                      <a:srgbClr val="FFFFFF"/>
                    </a:solidFill>
                    <a:latin typeface="游ゴシック" panose="020B0400000000000000" pitchFamily="50" charset="-128"/>
                    <a:ea typeface="游ゴシック" panose="020B0400000000000000" pitchFamily="50" charset="-128"/>
                    <a:cs typeface="+mn-cs"/>
                  </a:rPr>
                  <a:t>拡大</a:t>
                </a:r>
                <a:r>
                  <a:rPr kumimoji="0" lang="ja-JP" altLang="en-US" sz="105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ページ</a:t>
                </a:r>
                <a:endParaRPr kumimoji="0" lang="en-US" altLang="ja-JP" sz="105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16" name="グループ化 15">
              <a:extLst>
                <a:ext uri="{FF2B5EF4-FFF2-40B4-BE49-F238E27FC236}">
                  <a16:creationId xmlns:a16="http://schemas.microsoft.com/office/drawing/2014/main" id="{C670338C-BA52-2F56-5CE6-023DCA378A9E}"/>
                </a:ext>
              </a:extLst>
            </p:cNvPr>
            <p:cNvGrpSpPr/>
            <p:nvPr/>
          </p:nvGrpSpPr>
          <p:grpSpPr>
            <a:xfrm>
              <a:off x="4710483" y="2111049"/>
              <a:ext cx="2605797" cy="429148"/>
              <a:chOff x="471858" y="1859540"/>
              <a:chExt cx="3012022" cy="351572"/>
            </a:xfrm>
          </p:grpSpPr>
          <p:pic>
            <p:nvPicPr>
              <p:cNvPr id="234" name="Google Shape;748;p44">
                <a:extLst>
                  <a:ext uri="{FF2B5EF4-FFF2-40B4-BE49-F238E27FC236}">
                    <a16:creationId xmlns:a16="http://schemas.microsoft.com/office/drawing/2014/main" id="{109C1A3C-A8EB-FB04-2B4F-3137D8B3C55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flipH="1">
                <a:off x="471858" y="1859540"/>
                <a:ext cx="3012022" cy="351572"/>
              </a:xfrm>
              <a:prstGeom prst="roundRect">
                <a:avLst>
                  <a:gd name="adj" fmla="val 28433"/>
                </a:avLst>
              </a:prstGeom>
              <a:noFill/>
              <a:ln>
                <a:noFill/>
              </a:ln>
            </p:spPr>
          </p:pic>
          <p:sp>
            <p:nvSpPr>
              <p:cNvPr id="235" name="四角形: 角を丸くする 234">
                <a:extLst>
                  <a:ext uri="{FF2B5EF4-FFF2-40B4-BE49-F238E27FC236}">
                    <a16:creationId xmlns:a16="http://schemas.microsoft.com/office/drawing/2014/main" id="{2402FA96-BC8F-1604-8F56-993D83A86080}"/>
                  </a:ext>
                </a:extLst>
              </p:cNvPr>
              <p:cNvSpPr/>
              <p:nvPr/>
            </p:nvSpPr>
            <p:spPr>
              <a:xfrm>
                <a:off x="548625" y="1908733"/>
                <a:ext cx="2850076" cy="262747"/>
              </a:xfrm>
              <a:prstGeom prst="roundRect">
                <a:avLst>
                  <a:gd name="adj" fmla="val 23019"/>
                </a:avLst>
              </a:prstGeom>
              <a:noFill/>
              <a:ln w="6350" cap="flat" cmpd="sng" algn="ctr">
                <a:solidFill>
                  <a:sysClr val="window" lastClr="FFFFFF"/>
                </a:solidFill>
                <a:prstDash val="solid"/>
                <a:miter lim="800000"/>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kumimoji="0" lang="en-US" altLang="ja-JP" sz="105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WEB</a:t>
                </a:r>
                <a:r>
                  <a:rPr kumimoji="0" lang="ja-JP" altLang="en-US" sz="105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広告</a:t>
                </a:r>
                <a:endParaRPr kumimoji="0" lang="en-US" altLang="ja-JP" sz="105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17" name="グループ化 16">
              <a:extLst>
                <a:ext uri="{FF2B5EF4-FFF2-40B4-BE49-F238E27FC236}">
                  <a16:creationId xmlns:a16="http://schemas.microsoft.com/office/drawing/2014/main" id="{9FC03AA2-0E24-5ED6-0E7B-54A5C9FC4FCE}"/>
                </a:ext>
              </a:extLst>
            </p:cNvPr>
            <p:cNvGrpSpPr/>
            <p:nvPr/>
          </p:nvGrpSpPr>
          <p:grpSpPr>
            <a:xfrm>
              <a:off x="4732298" y="2727474"/>
              <a:ext cx="2583982" cy="3054365"/>
              <a:chOff x="4526777" y="2540332"/>
              <a:chExt cx="2930214" cy="3463623"/>
            </a:xfrm>
          </p:grpSpPr>
          <p:grpSp>
            <p:nvGrpSpPr>
              <p:cNvPr id="30" name="グループ化 29">
                <a:extLst>
                  <a:ext uri="{FF2B5EF4-FFF2-40B4-BE49-F238E27FC236}">
                    <a16:creationId xmlns:a16="http://schemas.microsoft.com/office/drawing/2014/main" id="{10834DC1-FFDC-C0C4-4678-07461C3622F8}"/>
                  </a:ext>
                </a:extLst>
              </p:cNvPr>
              <p:cNvGrpSpPr/>
              <p:nvPr/>
            </p:nvGrpSpPr>
            <p:grpSpPr>
              <a:xfrm>
                <a:off x="4526777" y="2540332"/>
                <a:ext cx="2930214" cy="3463623"/>
                <a:chOff x="4421349" y="2600724"/>
                <a:chExt cx="4427645" cy="5233642"/>
              </a:xfrm>
            </p:grpSpPr>
            <p:grpSp>
              <p:nvGrpSpPr>
                <p:cNvPr id="225" name="グループ化 224">
                  <a:extLst>
                    <a:ext uri="{FF2B5EF4-FFF2-40B4-BE49-F238E27FC236}">
                      <a16:creationId xmlns:a16="http://schemas.microsoft.com/office/drawing/2014/main" id="{24F5DC42-A9B2-5A28-D446-A5D785057FF8}"/>
                    </a:ext>
                  </a:extLst>
                </p:cNvPr>
                <p:cNvGrpSpPr/>
                <p:nvPr/>
              </p:nvGrpSpPr>
              <p:grpSpPr>
                <a:xfrm>
                  <a:off x="4421349" y="2600724"/>
                  <a:ext cx="4427645" cy="5233642"/>
                  <a:chOff x="789876" y="1175266"/>
                  <a:chExt cx="4427645" cy="5034457"/>
                </a:xfrm>
              </p:grpSpPr>
              <p:sp>
                <p:nvSpPr>
                  <p:cNvPr id="231" name="正方形/長方形 230">
                    <a:extLst>
                      <a:ext uri="{FF2B5EF4-FFF2-40B4-BE49-F238E27FC236}">
                        <a16:creationId xmlns:a16="http://schemas.microsoft.com/office/drawing/2014/main" id="{09E724D2-C403-ADF1-E876-871C00F2DED3}"/>
                      </a:ext>
                    </a:extLst>
                  </p:cNvPr>
                  <p:cNvSpPr/>
                  <p:nvPr/>
                </p:nvSpPr>
                <p:spPr>
                  <a:xfrm>
                    <a:off x="789876" y="1175266"/>
                    <a:ext cx="4427645" cy="4980620"/>
                  </a:xfrm>
                  <a:prstGeom prst="rect">
                    <a:avLst/>
                  </a:prstGeom>
                  <a:solidFill>
                    <a:schemeClr val="bg1"/>
                  </a:solidFill>
                  <a:ln w="31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32" name="正方形/長方形 231">
                    <a:extLst>
                      <a:ext uri="{FF2B5EF4-FFF2-40B4-BE49-F238E27FC236}">
                        <a16:creationId xmlns:a16="http://schemas.microsoft.com/office/drawing/2014/main" id="{EE3BCCA0-1F20-08E7-A18C-B5261303D73D}"/>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33" name="Picture 8">
                    <a:extLst>
                      <a:ext uri="{FF2B5EF4-FFF2-40B4-BE49-F238E27FC236}">
                        <a16:creationId xmlns:a16="http://schemas.microsoft.com/office/drawing/2014/main" id="{02C66713-4115-EC2D-1189-37DCE4CE1CD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pic>
              <p:nvPicPr>
                <p:cNvPr id="227" name="図 226">
                  <a:extLst>
                    <a:ext uri="{FF2B5EF4-FFF2-40B4-BE49-F238E27FC236}">
                      <a16:creationId xmlns:a16="http://schemas.microsoft.com/office/drawing/2014/main" id="{477710BF-2241-C739-228A-74154C4DF0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2450" y="2749661"/>
                  <a:ext cx="4004671" cy="332208"/>
                </a:xfrm>
                <a:prstGeom prst="rect">
                  <a:avLst/>
                </a:prstGeom>
              </p:spPr>
            </p:pic>
          </p:grpSp>
          <p:sp>
            <p:nvSpPr>
              <p:cNvPr id="31" name="正方形/長方形 30">
                <a:extLst>
                  <a:ext uri="{FF2B5EF4-FFF2-40B4-BE49-F238E27FC236}">
                    <a16:creationId xmlns:a16="http://schemas.microsoft.com/office/drawing/2014/main" id="{FE4C810A-BB3F-FF5D-DFC7-431AF124D914}"/>
                  </a:ext>
                </a:extLst>
              </p:cNvPr>
              <p:cNvSpPr/>
              <p:nvPr/>
            </p:nvSpPr>
            <p:spPr bwMode="auto">
              <a:xfrm>
                <a:off x="6675329" y="3665798"/>
                <a:ext cx="694388" cy="902033"/>
              </a:xfrm>
              <a:prstGeom prst="rect">
                <a:avLst/>
              </a:prstGeom>
              <a:noFill/>
              <a:ln w="28575">
                <a:solidFill>
                  <a:srgbClr val="F14158"/>
                </a:solidFill>
              </a:ln>
              <a:effectLst/>
            </p:spPr>
            <p:txBody>
              <a:bodyPr wrap="square" lIns="180000" tIns="72000" rIns="180000" bIns="72000" rtlCol="0" anchor="ctr" anchorCtr="0">
                <a:noAutofit/>
              </a:bodyPr>
              <a:lstStyle/>
              <a:p>
                <a:pPr algn="ctr">
                  <a:lnSpc>
                    <a:spcPct val="110000"/>
                  </a:lnSpc>
                </a:pPr>
                <a:endParaRPr kumimoji="1" lang="ja-JP" altLang="en-US" sz="1000" b="1" dirty="0">
                  <a:solidFill>
                    <a:schemeClr val="bg1"/>
                  </a:solidFill>
                  <a:latin typeface="+mn-ea"/>
                  <a:cs typeface="メイリオ" pitchFamily="50" charset="-128"/>
                </a:endParaRPr>
              </a:p>
            </p:txBody>
          </p:sp>
        </p:grpSp>
        <p:sp>
          <p:nvSpPr>
            <p:cNvPr id="18" name="四角形: 角を丸くする 17">
              <a:extLst>
                <a:ext uri="{FF2B5EF4-FFF2-40B4-BE49-F238E27FC236}">
                  <a16:creationId xmlns:a16="http://schemas.microsoft.com/office/drawing/2014/main" id="{082DB021-F7F1-A1D7-7A69-86AB847C606F}"/>
                </a:ext>
              </a:extLst>
            </p:cNvPr>
            <p:cNvSpPr/>
            <p:nvPr/>
          </p:nvSpPr>
          <p:spPr bwMode="auto">
            <a:xfrm>
              <a:off x="4710484" y="1545217"/>
              <a:ext cx="6038740" cy="419114"/>
            </a:xfrm>
            <a:prstGeom prst="roundRect">
              <a:avLst>
                <a:gd name="adj" fmla="val 37074"/>
              </a:avLst>
            </a:prstGeom>
            <a:solidFill>
              <a:schemeClr val="bg1"/>
            </a:solidFill>
            <a:ln w="6350">
              <a:solidFill>
                <a:srgbClr val="F5296C"/>
              </a:solidFill>
            </a:ln>
            <a:effectLst/>
          </p:spPr>
          <p:txBody>
            <a:bodyPr wrap="square" lIns="180000" tIns="72000" rIns="180000" bIns="72000" rtlCol="0" anchor="ctr" anchorCtr="0">
              <a:noAutofit/>
            </a:bodyPr>
            <a:lstStyle/>
            <a:p>
              <a:pPr algn="ctr">
                <a:lnSpc>
                  <a:spcPct val="110000"/>
                </a:lnSpc>
              </a:pPr>
              <a:r>
                <a:rPr kumimoji="1" lang="ja-JP" altLang="en-US" sz="1100" b="1" spc="300" dirty="0">
                  <a:solidFill>
                    <a:srgbClr val="F5296C"/>
                  </a:solidFill>
                  <a:latin typeface="+mj-ea"/>
                  <a:ea typeface="+mj-ea"/>
                  <a:cs typeface="メイリオ" panose="020B0604030504040204" pitchFamily="50" charset="-128"/>
                </a:rPr>
                <a:t>朝日新聞デジタル版</a:t>
              </a:r>
              <a:endParaRPr kumimoji="1" lang="ja-JP" altLang="en-US" sz="1100" b="1" spc="300" dirty="0">
                <a:solidFill>
                  <a:schemeClr val="bg1"/>
                </a:solidFill>
                <a:latin typeface="+mj-ea"/>
                <a:ea typeface="+mj-ea"/>
                <a:cs typeface="メイリオ" panose="020B0604030504040204" pitchFamily="50" charset="-128"/>
              </a:endParaRPr>
            </a:p>
          </p:txBody>
        </p:sp>
        <p:sp>
          <p:nvSpPr>
            <p:cNvPr id="19" name="四角形: 角を丸くする 18">
              <a:extLst>
                <a:ext uri="{FF2B5EF4-FFF2-40B4-BE49-F238E27FC236}">
                  <a16:creationId xmlns:a16="http://schemas.microsoft.com/office/drawing/2014/main" id="{C96403EE-A89B-1570-61AD-33115180E9FB}"/>
                </a:ext>
              </a:extLst>
            </p:cNvPr>
            <p:cNvSpPr/>
            <p:nvPr/>
          </p:nvSpPr>
          <p:spPr bwMode="auto">
            <a:xfrm>
              <a:off x="1269337" y="1531639"/>
              <a:ext cx="2555375" cy="419114"/>
            </a:xfrm>
            <a:prstGeom prst="roundRect">
              <a:avLst>
                <a:gd name="adj" fmla="val 29319"/>
              </a:avLst>
            </a:prstGeom>
            <a:solidFill>
              <a:schemeClr val="bg1"/>
            </a:solidFill>
            <a:ln w="6350">
              <a:solidFill>
                <a:srgbClr val="0070C0"/>
              </a:solidFill>
            </a:ln>
            <a:effectLst/>
          </p:spPr>
          <p:txBody>
            <a:bodyPr wrap="square" lIns="180000" tIns="72000" rIns="180000" bIns="72000" rtlCol="0" anchor="ctr" anchorCtr="0">
              <a:noAutofit/>
            </a:bodyPr>
            <a:lstStyle/>
            <a:p>
              <a:pPr algn="ctr">
                <a:lnSpc>
                  <a:spcPct val="110000"/>
                </a:lnSpc>
              </a:pPr>
              <a:r>
                <a:rPr kumimoji="1" lang="ja-JP" altLang="en-US" sz="1100" b="1" spc="300" dirty="0">
                  <a:solidFill>
                    <a:srgbClr val="0070C0"/>
                  </a:solidFill>
                  <a:latin typeface="+mj-ea"/>
                  <a:ea typeface="+mj-ea"/>
                  <a:cs typeface="メイリオ" panose="020B0604030504040204" pitchFamily="50" charset="-128"/>
                </a:rPr>
                <a:t>朝日新聞</a:t>
              </a:r>
            </a:p>
          </p:txBody>
        </p:sp>
        <p:sp>
          <p:nvSpPr>
            <p:cNvPr id="20" name="正方形/長方形 19">
              <a:extLst>
                <a:ext uri="{FF2B5EF4-FFF2-40B4-BE49-F238E27FC236}">
                  <a16:creationId xmlns:a16="http://schemas.microsoft.com/office/drawing/2014/main" id="{8AFC5686-73CD-FA6F-DD16-7F34D87D1CE3}"/>
                </a:ext>
              </a:extLst>
            </p:cNvPr>
            <p:cNvSpPr/>
            <p:nvPr/>
          </p:nvSpPr>
          <p:spPr>
            <a:xfrm>
              <a:off x="1269337" y="2727474"/>
              <a:ext cx="2555376" cy="3021702"/>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5998" bIns="35998" rtlCol="0" anchor="ctr"/>
            <a:lstStyle/>
            <a:p>
              <a:pPr algn="ctr" defTabSz="914358" rtl="0">
                <a:defRPr/>
              </a:pPr>
              <a:r>
                <a:rPr kumimoji="1" lang="ja-JP" altLang="en-US" b="1" kern="1200" spc="300" dirty="0">
                  <a:solidFill>
                    <a:schemeClr val="tx2"/>
                  </a:solidFill>
                  <a:latin typeface="游ゴシック" panose="020B0400000000000000" pitchFamily="50" charset="-128"/>
                  <a:ea typeface="游ゴシック" panose="020B0400000000000000" pitchFamily="50" charset="-128"/>
                </a:rPr>
                <a:t>新聞広告</a:t>
              </a:r>
            </a:p>
          </p:txBody>
        </p:sp>
        <p:pic>
          <p:nvPicPr>
            <p:cNvPr id="22" name="グラフィックス 21" descr="バッジ: フォロー 単色塗りつぶし">
              <a:extLst>
                <a:ext uri="{FF2B5EF4-FFF2-40B4-BE49-F238E27FC236}">
                  <a16:creationId xmlns:a16="http://schemas.microsoft.com/office/drawing/2014/main" id="{50CEEF36-1591-4CD5-D872-458D7E5217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23729" y="3901064"/>
              <a:ext cx="512607" cy="512607"/>
            </a:xfrm>
            <a:prstGeom prst="rect">
              <a:avLst/>
            </a:prstGeom>
          </p:spPr>
        </p:pic>
        <p:pic>
          <p:nvPicPr>
            <p:cNvPr id="23" name="図 22">
              <a:extLst>
                <a:ext uri="{FF2B5EF4-FFF2-40B4-BE49-F238E27FC236}">
                  <a16:creationId xmlns:a16="http://schemas.microsoft.com/office/drawing/2014/main" id="{1726351F-A8B6-41EC-5CDE-071CFCFB3DD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442777" y="2791081"/>
              <a:ext cx="2200386" cy="2933848"/>
            </a:xfrm>
            <a:prstGeom prst="rect">
              <a:avLst/>
            </a:prstGeom>
          </p:spPr>
        </p:pic>
        <p:pic>
          <p:nvPicPr>
            <p:cNvPr id="24" name="図 23">
              <a:extLst>
                <a:ext uri="{FF2B5EF4-FFF2-40B4-BE49-F238E27FC236}">
                  <a16:creationId xmlns:a16="http://schemas.microsoft.com/office/drawing/2014/main" id="{C7FE057A-DD95-6671-90D4-03619C3CA9A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40538" y="3735111"/>
              <a:ext cx="585222" cy="780295"/>
            </a:xfrm>
            <a:prstGeom prst="rect">
              <a:avLst/>
            </a:prstGeom>
          </p:spPr>
        </p:pic>
        <p:pic>
          <p:nvPicPr>
            <p:cNvPr id="25" name="図 24" descr="テキスト&#10;&#10;AI 生成コンテンツは誤りを含む可能性があります。">
              <a:extLst>
                <a:ext uri="{FF2B5EF4-FFF2-40B4-BE49-F238E27FC236}">
                  <a16:creationId xmlns:a16="http://schemas.microsoft.com/office/drawing/2014/main" id="{AAB0B717-66A9-305B-B296-07CD9053FC9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53795" y="2730915"/>
              <a:ext cx="2595428" cy="3050924"/>
            </a:xfrm>
            <a:prstGeom prst="rect">
              <a:avLst/>
            </a:prstGeom>
            <a:ln>
              <a:solidFill>
                <a:schemeClr val="bg1">
                  <a:lumMod val="75000"/>
                </a:schemeClr>
              </a:solidFill>
            </a:ln>
          </p:spPr>
        </p:pic>
        <p:cxnSp>
          <p:nvCxnSpPr>
            <p:cNvPr id="26" name="直線矢印コネクタ 25">
              <a:extLst>
                <a:ext uri="{FF2B5EF4-FFF2-40B4-BE49-F238E27FC236}">
                  <a16:creationId xmlns:a16="http://schemas.microsoft.com/office/drawing/2014/main" id="{4C14CAAA-EAC1-B471-BCF3-0C46C80A20ED}"/>
                </a:ext>
              </a:extLst>
            </p:cNvPr>
            <p:cNvCxnSpPr>
              <a:cxnSpLocks/>
            </p:cNvCxnSpPr>
            <p:nvPr/>
          </p:nvCxnSpPr>
          <p:spPr>
            <a:xfrm>
              <a:off x="7239319" y="4151518"/>
              <a:ext cx="914476" cy="0"/>
            </a:xfrm>
            <a:prstGeom prst="straightConnector1">
              <a:avLst/>
            </a:prstGeom>
            <a:ln>
              <a:solidFill>
                <a:srgbClr val="F14158"/>
              </a:solidFill>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B442497A-CAFF-B6B0-FB5B-B1C7A37B0CAF}"/>
                </a:ext>
              </a:extLst>
            </p:cNvPr>
            <p:cNvGrpSpPr/>
            <p:nvPr/>
          </p:nvGrpSpPr>
          <p:grpSpPr>
            <a:xfrm>
              <a:off x="7512900" y="3949579"/>
              <a:ext cx="415575" cy="415575"/>
              <a:chOff x="7391583" y="4418239"/>
              <a:chExt cx="699442" cy="699442"/>
            </a:xfrm>
          </p:grpSpPr>
          <p:sp>
            <p:nvSpPr>
              <p:cNvPr id="28" name="楕円 27">
                <a:extLst>
                  <a:ext uri="{FF2B5EF4-FFF2-40B4-BE49-F238E27FC236}">
                    <a16:creationId xmlns:a16="http://schemas.microsoft.com/office/drawing/2014/main" id="{91BEC287-DC8E-EBF6-45A1-310DE0F5BC22}"/>
                  </a:ext>
                </a:extLst>
              </p:cNvPr>
              <p:cNvSpPr/>
              <p:nvPr/>
            </p:nvSpPr>
            <p:spPr bwMode="auto">
              <a:xfrm>
                <a:off x="7391583" y="4418239"/>
                <a:ext cx="699442" cy="699442"/>
              </a:xfrm>
              <a:prstGeom prst="ellipse">
                <a:avLst/>
              </a:prstGeom>
              <a:solidFill>
                <a:schemeClr val="bg1">
                  <a:lumMod val="75000"/>
                </a:schemeClr>
              </a:solidFill>
              <a:ln w="6350">
                <a:noFill/>
              </a:ln>
              <a:effectLst/>
            </p:spPr>
            <p:txBody>
              <a:bodyPr wrap="square" lIns="180000" tIns="72000" rIns="180000" bIns="72000" rtlCol="0" anchor="ctr" anchorCtr="0">
                <a:noAutofit/>
              </a:bodyPr>
              <a:lstStyle/>
              <a:p>
                <a:pPr algn="ctr">
                  <a:lnSpc>
                    <a:spcPct val="110000"/>
                  </a:lnSpc>
                </a:pPr>
                <a:endParaRPr kumimoji="1" lang="ja-JP" altLang="en-US" sz="1000" b="1">
                  <a:solidFill>
                    <a:schemeClr val="bg1"/>
                  </a:solidFill>
                  <a:latin typeface="+mn-ea"/>
                  <a:cs typeface="メイリオ" pitchFamily="50" charset="-128"/>
                </a:endParaRPr>
              </a:p>
            </p:txBody>
          </p:sp>
          <p:pic>
            <p:nvPicPr>
              <p:cNvPr id="29" name="グラフィックス 28" descr="右向き指示マーク 単色塗りつぶし">
                <a:extLst>
                  <a:ext uri="{FF2B5EF4-FFF2-40B4-BE49-F238E27FC236}">
                    <a16:creationId xmlns:a16="http://schemas.microsoft.com/office/drawing/2014/main" id="{EE0EF387-7117-1E84-E367-F44742B7A65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6200000">
                <a:off x="7481568" y="4510151"/>
                <a:ext cx="519985" cy="519985"/>
              </a:xfrm>
              <a:prstGeom prst="rect">
                <a:avLst/>
              </a:prstGeom>
            </p:spPr>
          </p:pic>
        </p:grpSp>
      </p:grpSp>
      <p:graphicFrame>
        <p:nvGraphicFramePr>
          <p:cNvPr id="240" name="表 239">
            <a:extLst>
              <a:ext uri="{FF2B5EF4-FFF2-40B4-BE49-F238E27FC236}">
                <a16:creationId xmlns:a16="http://schemas.microsoft.com/office/drawing/2014/main" id="{A250321F-9B42-9FA4-56DB-F27156B2EEEE}"/>
              </a:ext>
            </a:extLst>
          </p:cNvPr>
          <p:cNvGraphicFramePr>
            <a:graphicFrameLocks noGrp="1"/>
          </p:cNvGraphicFramePr>
          <p:nvPr>
            <p:extLst>
              <p:ext uri="{D42A27DB-BD31-4B8C-83A1-F6EECF244321}">
                <p14:modId xmlns:p14="http://schemas.microsoft.com/office/powerpoint/2010/main" val="3243446090"/>
              </p:ext>
            </p:extLst>
          </p:nvPr>
        </p:nvGraphicFramePr>
        <p:xfrm>
          <a:off x="6746986" y="3039213"/>
          <a:ext cx="4862485" cy="1962662"/>
        </p:xfrm>
        <a:graphic>
          <a:graphicData uri="http://schemas.openxmlformats.org/drawingml/2006/table">
            <a:tbl>
              <a:tblPr/>
              <a:tblGrid>
                <a:gridCol w="1701335">
                  <a:extLst>
                    <a:ext uri="{9D8B030D-6E8A-4147-A177-3AD203B41FA5}">
                      <a16:colId xmlns:a16="http://schemas.microsoft.com/office/drawing/2014/main" val="321036990"/>
                    </a:ext>
                  </a:extLst>
                </a:gridCol>
                <a:gridCol w="3161150">
                  <a:extLst>
                    <a:ext uri="{9D8B030D-6E8A-4147-A177-3AD203B41FA5}">
                      <a16:colId xmlns:a16="http://schemas.microsoft.com/office/drawing/2014/main" val="3145131545"/>
                    </a:ext>
                  </a:extLst>
                </a:gridCol>
              </a:tblGrid>
              <a:tr h="191493">
                <a:tc>
                  <a:txBody>
                    <a:bodyPr/>
                    <a:lstStyle/>
                    <a:p>
                      <a:pPr algn="ctr" fontAlgn="ctr">
                        <a:buNone/>
                      </a:pPr>
                      <a:r>
                        <a:rPr lang="ja-JP" altLang="en-US" sz="1100" b="1" i="0" u="none" strike="noStrike" dirty="0">
                          <a:solidFill>
                            <a:srgbClr val="FFFFFF"/>
                          </a:solidFill>
                          <a:effectLst/>
                          <a:latin typeface="+mj-ea"/>
                          <a:ea typeface="+mj-ea"/>
                        </a:rPr>
                        <a:t>紙面</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58B8"/>
                    </a:solidFill>
                  </a:tcPr>
                </a:tc>
                <a:tc>
                  <a:txBody>
                    <a:bodyPr/>
                    <a:lstStyle/>
                    <a:p>
                      <a:pPr algn="ctr" fontAlgn="ctr">
                        <a:buNone/>
                      </a:pPr>
                      <a:r>
                        <a:rPr lang="en-US" sz="1100" b="1" i="0" u="none" strike="noStrike" dirty="0">
                          <a:solidFill>
                            <a:srgbClr val="FFFFFF"/>
                          </a:solidFill>
                          <a:effectLst/>
                          <a:latin typeface="+mj-ea"/>
                          <a:ea typeface="+mj-ea"/>
                        </a:rPr>
                        <a:t>WEB</a:t>
                      </a:r>
                      <a:r>
                        <a:rPr lang="ja-JP" altLang="en-US" sz="1100" b="1" i="0" u="none" strike="noStrike" dirty="0">
                          <a:solidFill>
                            <a:srgbClr val="FFFFFF"/>
                          </a:solidFill>
                          <a:effectLst/>
                          <a:latin typeface="+mj-ea"/>
                          <a:ea typeface="+mj-ea"/>
                        </a:rPr>
                        <a:t>枠（朝日新聞デジタル版）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4158"/>
                    </a:solidFill>
                  </a:tcPr>
                </a:tc>
                <a:extLst>
                  <a:ext uri="{0D108BD9-81ED-4DB2-BD59-A6C34878D82A}">
                    <a16:rowId xmlns:a16="http://schemas.microsoft.com/office/drawing/2014/main" val="2635708598"/>
                  </a:ext>
                </a:extLst>
              </a:tr>
              <a:tr h="191493">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二連版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AEDFB"/>
                    </a:solidFill>
                  </a:tcPr>
                </a:tc>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ビルボード（</a:t>
                      </a:r>
                      <a:r>
                        <a:rPr lang="en-US" altLang="ja-JP" sz="1100" b="1" i="0" u="none" strike="noStrike" dirty="0">
                          <a:solidFill>
                            <a:schemeClr val="tx1">
                              <a:lumMod val="90000"/>
                              <a:lumOff val="10000"/>
                            </a:schemeClr>
                          </a:solidFill>
                          <a:effectLst/>
                          <a:latin typeface="+mj-ea"/>
                          <a:ea typeface="+mj-ea"/>
                        </a:rPr>
                        <a:t>PC)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718791"/>
                  </a:ext>
                </a:extLst>
              </a:tr>
              <a:tr h="191493">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ビルボード（</a:t>
                      </a:r>
                      <a:r>
                        <a:rPr lang="en-US" altLang="ja-JP" sz="1100" b="1" i="0" u="none" strike="noStrike" dirty="0">
                          <a:solidFill>
                            <a:schemeClr val="tx1">
                              <a:lumMod val="90000"/>
                              <a:lumOff val="10000"/>
                            </a:schemeClr>
                          </a:solidFill>
                          <a:effectLst/>
                          <a:latin typeface="+mj-ea"/>
                          <a:ea typeface="+mj-ea"/>
                        </a:rPr>
                        <a:t>SP)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600760"/>
                  </a:ext>
                </a:extLst>
              </a:tr>
              <a:tr h="191493">
                <a:tc>
                  <a:txBody>
                    <a:bodyPr/>
                    <a:lstStyle/>
                    <a:p>
                      <a:pPr algn="ctr" fontAlgn="ctr">
                        <a:buNone/>
                      </a:pPr>
                      <a:r>
                        <a:rPr lang="en-US" altLang="ja-JP" sz="1100" b="1" i="0" u="none" strike="noStrike" dirty="0">
                          <a:solidFill>
                            <a:schemeClr val="tx1">
                              <a:lumMod val="90000"/>
                              <a:lumOff val="10000"/>
                            </a:schemeClr>
                          </a:solidFill>
                          <a:effectLst/>
                          <a:latin typeface="+mj-ea"/>
                          <a:ea typeface="+mj-ea"/>
                        </a:rPr>
                        <a:t>15</a:t>
                      </a:r>
                      <a:r>
                        <a:rPr lang="ja-JP" altLang="en-US" sz="1100" b="1" i="0" u="none" strike="noStrike" dirty="0">
                          <a:solidFill>
                            <a:schemeClr val="tx1">
                              <a:lumMod val="90000"/>
                              <a:lumOff val="10000"/>
                            </a:schemeClr>
                          </a:solidFill>
                          <a:effectLst/>
                          <a:latin typeface="+mj-ea"/>
                          <a:ea typeface="+mj-ea"/>
                        </a:rPr>
                        <a:t>段</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AEDFB"/>
                    </a:solidFill>
                  </a:tcPr>
                </a:tc>
                <a:tc>
                  <a:txBody>
                    <a:bodyPr/>
                    <a:lstStyle/>
                    <a:p>
                      <a:pPr algn="ctr" fontAlgn="ctr">
                        <a:buNone/>
                      </a:pPr>
                      <a:r>
                        <a:rPr lang="en-US" altLang="ja-JP" sz="1100" b="1" i="0" u="none" strike="noStrike" dirty="0">
                          <a:solidFill>
                            <a:schemeClr val="tx1">
                              <a:lumMod val="90000"/>
                              <a:lumOff val="10000"/>
                            </a:schemeClr>
                          </a:solidFill>
                          <a:effectLst/>
                          <a:latin typeface="+mj-ea"/>
                          <a:ea typeface="+mj-ea"/>
                        </a:rPr>
                        <a:t>W</a:t>
                      </a:r>
                      <a:r>
                        <a:rPr lang="ja-JP" altLang="en-US" sz="1100" b="1" i="0" u="none" strike="noStrike" dirty="0">
                          <a:solidFill>
                            <a:schemeClr val="tx1">
                              <a:lumMod val="90000"/>
                              <a:lumOff val="10000"/>
                            </a:schemeClr>
                          </a:solidFill>
                          <a:effectLst/>
                          <a:latin typeface="+mj-ea"/>
                          <a:ea typeface="+mj-ea"/>
                        </a:rPr>
                        <a:t>サイズレクタングル（</a:t>
                      </a:r>
                      <a:r>
                        <a:rPr lang="en-US" altLang="ja-JP" sz="1100" b="1" i="0" u="none" strike="noStrike" dirty="0">
                          <a:solidFill>
                            <a:schemeClr val="tx1">
                              <a:lumMod val="90000"/>
                              <a:lumOff val="10000"/>
                            </a:schemeClr>
                          </a:solidFill>
                          <a:effectLst/>
                          <a:latin typeface="+mj-ea"/>
                          <a:ea typeface="+mj-ea"/>
                        </a:rPr>
                        <a:t>PC</a:t>
                      </a:r>
                      <a:r>
                        <a:rPr lang="ja-JP" altLang="en-US" sz="1100" b="1" i="0" u="none" strike="noStrike" dirty="0">
                          <a:solidFill>
                            <a:schemeClr val="tx1">
                              <a:lumMod val="90000"/>
                              <a:lumOff val="10000"/>
                            </a:schemeClr>
                          </a:solidFill>
                          <a:effectLst/>
                          <a:latin typeface="+mj-ea"/>
                          <a:ea typeface="+mj-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79192"/>
                  </a:ext>
                </a:extLst>
              </a:tr>
              <a:tr h="191493">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altLang="ja-JP" sz="1100" b="1" i="0" u="none" strike="noStrike" dirty="0">
                          <a:solidFill>
                            <a:schemeClr val="tx1">
                              <a:lumMod val="90000"/>
                              <a:lumOff val="10000"/>
                            </a:schemeClr>
                          </a:solidFill>
                          <a:effectLst/>
                          <a:latin typeface="+mj-ea"/>
                          <a:ea typeface="+mj-ea"/>
                        </a:rPr>
                        <a:t>W</a:t>
                      </a:r>
                      <a:r>
                        <a:rPr lang="ja-JP" altLang="en-US" sz="1100" b="1" i="0" u="none" strike="noStrike" dirty="0">
                          <a:solidFill>
                            <a:schemeClr val="tx1">
                              <a:lumMod val="90000"/>
                              <a:lumOff val="10000"/>
                            </a:schemeClr>
                          </a:solidFill>
                          <a:effectLst/>
                          <a:latin typeface="+mj-ea"/>
                          <a:ea typeface="+mj-ea"/>
                        </a:rPr>
                        <a:t>サイズレクタングル（</a:t>
                      </a:r>
                      <a:r>
                        <a:rPr lang="en-US" altLang="ja-JP" sz="1100" b="1" i="0" u="none" strike="noStrike" dirty="0">
                          <a:solidFill>
                            <a:schemeClr val="tx1">
                              <a:lumMod val="90000"/>
                              <a:lumOff val="10000"/>
                            </a:schemeClr>
                          </a:solidFill>
                          <a:effectLst/>
                          <a:latin typeface="+mj-ea"/>
                          <a:ea typeface="+mj-ea"/>
                        </a:rPr>
                        <a:t>SP</a:t>
                      </a:r>
                      <a:r>
                        <a:rPr lang="ja-JP" altLang="en-US" sz="1100" b="1" i="0" u="none" strike="noStrike" dirty="0">
                          <a:solidFill>
                            <a:schemeClr val="tx1">
                              <a:lumMod val="90000"/>
                              <a:lumOff val="10000"/>
                            </a:schemeClr>
                          </a:solidFill>
                          <a:effectLst/>
                          <a:latin typeface="+mj-ea"/>
                          <a:ea typeface="+mj-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055887"/>
                  </a:ext>
                </a:extLst>
              </a:tr>
              <a:tr h="191493">
                <a:tc>
                  <a:txBody>
                    <a:bodyPr/>
                    <a:lstStyle/>
                    <a:p>
                      <a:pPr algn="ctr" fontAlgn="ctr">
                        <a:buNone/>
                      </a:pPr>
                      <a:r>
                        <a:rPr lang="en-US" altLang="ja-JP" sz="1100" b="1" i="0" u="none" strike="noStrike" dirty="0">
                          <a:solidFill>
                            <a:schemeClr val="tx1">
                              <a:lumMod val="90000"/>
                              <a:lumOff val="10000"/>
                            </a:schemeClr>
                          </a:solidFill>
                          <a:effectLst/>
                          <a:latin typeface="+mj-ea"/>
                          <a:ea typeface="+mj-ea"/>
                        </a:rPr>
                        <a:t>5</a:t>
                      </a:r>
                      <a:r>
                        <a:rPr lang="ja-JP" altLang="en-US" sz="1100" b="1" i="0" u="none" strike="noStrike" dirty="0">
                          <a:solidFill>
                            <a:schemeClr val="tx1">
                              <a:lumMod val="90000"/>
                              <a:lumOff val="10000"/>
                            </a:schemeClr>
                          </a:solidFill>
                          <a:effectLst/>
                          <a:latin typeface="+mj-ea"/>
                          <a:ea typeface="+mj-ea"/>
                        </a:rPr>
                        <a:t>段</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ビルボード（</a:t>
                      </a:r>
                      <a:r>
                        <a:rPr lang="en-US" altLang="ja-JP" sz="1100" b="1" i="0" u="none" strike="noStrike" dirty="0">
                          <a:solidFill>
                            <a:schemeClr val="tx1">
                              <a:lumMod val="90000"/>
                              <a:lumOff val="10000"/>
                            </a:schemeClr>
                          </a:solidFill>
                          <a:effectLst/>
                          <a:latin typeface="+mj-ea"/>
                          <a:ea typeface="+mj-ea"/>
                        </a:rPr>
                        <a:t>PC)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801269"/>
                  </a:ext>
                </a:extLst>
              </a:tr>
              <a:tr h="191493">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表札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AEDFB"/>
                    </a:solidFill>
                  </a:tcPr>
                </a:tc>
                <a:tc>
                  <a:txBody>
                    <a:bodyPr/>
                    <a:lstStyle/>
                    <a:p>
                      <a:pPr algn="ctr" fontAlgn="ctr">
                        <a:buNone/>
                      </a:pPr>
                      <a:r>
                        <a:rPr lang="en-US" altLang="ja-JP" sz="1100" b="1" i="0" u="none" strike="noStrike" dirty="0">
                          <a:solidFill>
                            <a:schemeClr val="tx1">
                              <a:lumMod val="90000"/>
                              <a:lumOff val="10000"/>
                            </a:schemeClr>
                          </a:solidFill>
                          <a:effectLst/>
                          <a:latin typeface="+mj-ea"/>
                          <a:ea typeface="+mj-ea"/>
                        </a:rPr>
                        <a:t>W</a:t>
                      </a:r>
                      <a:r>
                        <a:rPr lang="ja-JP" altLang="en-US" sz="1100" b="1" i="0" u="none" strike="noStrike" dirty="0">
                          <a:solidFill>
                            <a:schemeClr val="tx1">
                              <a:lumMod val="90000"/>
                              <a:lumOff val="10000"/>
                            </a:schemeClr>
                          </a:solidFill>
                          <a:effectLst/>
                          <a:latin typeface="+mj-ea"/>
                          <a:ea typeface="+mj-ea"/>
                        </a:rPr>
                        <a:t>サイズレクタングル（</a:t>
                      </a:r>
                      <a:r>
                        <a:rPr lang="en-US" altLang="ja-JP" sz="1100" b="1" i="0" u="none" strike="noStrike" dirty="0">
                          <a:solidFill>
                            <a:schemeClr val="tx1">
                              <a:lumMod val="90000"/>
                              <a:lumOff val="10000"/>
                            </a:schemeClr>
                          </a:solidFill>
                          <a:effectLst/>
                          <a:latin typeface="+mj-ea"/>
                          <a:ea typeface="+mj-ea"/>
                        </a:rPr>
                        <a:t>PC</a:t>
                      </a:r>
                      <a:r>
                        <a:rPr lang="ja-JP" altLang="en-US" sz="1100" b="1" i="0" u="none" strike="noStrike" dirty="0">
                          <a:solidFill>
                            <a:schemeClr val="tx1">
                              <a:lumMod val="90000"/>
                              <a:lumOff val="10000"/>
                            </a:schemeClr>
                          </a:solidFill>
                          <a:effectLst/>
                          <a:latin typeface="+mj-ea"/>
                          <a:ea typeface="+mj-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451046"/>
                  </a:ext>
                </a:extLst>
              </a:tr>
              <a:tr h="191493">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altLang="ja-JP" sz="1100" b="1" i="0" u="none" strike="noStrike" dirty="0">
                          <a:solidFill>
                            <a:schemeClr val="tx1">
                              <a:lumMod val="90000"/>
                              <a:lumOff val="10000"/>
                            </a:schemeClr>
                          </a:solidFill>
                          <a:effectLst/>
                          <a:latin typeface="+mj-ea"/>
                          <a:ea typeface="+mj-ea"/>
                        </a:rPr>
                        <a:t>W</a:t>
                      </a:r>
                      <a:r>
                        <a:rPr lang="ja-JP" altLang="en-US" sz="1100" b="1" i="0" u="none" strike="noStrike" dirty="0">
                          <a:solidFill>
                            <a:schemeClr val="tx1">
                              <a:lumMod val="90000"/>
                              <a:lumOff val="10000"/>
                            </a:schemeClr>
                          </a:solidFill>
                          <a:effectLst/>
                          <a:latin typeface="+mj-ea"/>
                          <a:ea typeface="+mj-ea"/>
                        </a:rPr>
                        <a:t>サイズレクタングル（</a:t>
                      </a:r>
                      <a:r>
                        <a:rPr lang="en-US" altLang="ja-JP" sz="1100" b="1" i="0" u="none" strike="noStrike" dirty="0">
                          <a:solidFill>
                            <a:schemeClr val="tx1">
                              <a:lumMod val="90000"/>
                              <a:lumOff val="10000"/>
                            </a:schemeClr>
                          </a:solidFill>
                          <a:effectLst/>
                          <a:latin typeface="+mj-ea"/>
                          <a:ea typeface="+mj-ea"/>
                        </a:rPr>
                        <a:t>SP</a:t>
                      </a:r>
                      <a:r>
                        <a:rPr lang="ja-JP" altLang="en-US" sz="1100" b="1" i="0" u="none" strike="noStrike" dirty="0">
                          <a:solidFill>
                            <a:schemeClr val="tx1">
                              <a:lumMod val="90000"/>
                              <a:lumOff val="10000"/>
                            </a:schemeClr>
                          </a:solidFill>
                          <a:effectLst/>
                          <a:latin typeface="+mj-ea"/>
                          <a:ea typeface="+mj-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640283"/>
                  </a:ext>
                </a:extLst>
              </a:tr>
              <a:tr h="239225">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小型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AEDFB"/>
                    </a:solidFill>
                  </a:tcPr>
                </a:tc>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レクタングル（</a:t>
                      </a:r>
                      <a:r>
                        <a:rPr lang="en-US" altLang="ja-JP" sz="1100" b="1" i="0" u="none" strike="noStrike" dirty="0">
                          <a:solidFill>
                            <a:schemeClr val="tx1">
                              <a:lumMod val="90000"/>
                              <a:lumOff val="10000"/>
                            </a:schemeClr>
                          </a:solidFill>
                          <a:effectLst/>
                          <a:latin typeface="+mj-ea"/>
                          <a:ea typeface="+mj-ea"/>
                        </a:rPr>
                        <a:t>PC)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6649895"/>
                  </a:ext>
                </a:extLst>
              </a:tr>
              <a:tr h="191493">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ja-JP" altLang="en-US" sz="1100" b="1" i="0" u="none" strike="noStrike" dirty="0">
                          <a:solidFill>
                            <a:schemeClr val="tx1">
                              <a:lumMod val="90000"/>
                              <a:lumOff val="10000"/>
                            </a:schemeClr>
                          </a:solidFill>
                          <a:effectLst/>
                          <a:latin typeface="+mj-ea"/>
                          <a:ea typeface="+mj-ea"/>
                        </a:rPr>
                        <a:t>レクタングル（</a:t>
                      </a:r>
                      <a:r>
                        <a:rPr lang="en-US" altLang="ja-JP" sz="1100" b="1" i="0" u="none" strike="noStrike" dirty="0">
                          <a:solidFill>
                            <a:schemeClr val="tx1">
                              <a:lumMod val="90000"/>
                              <a:lumOff val="10000"/>
                            </a:schemeClr>
                          </a:solidFill>
                          <a:effectLst/>
                          <a:latin typeface="+mj-ea"/>
                          <a:ea typeface="+mj-ea"/>
                        </a:rPr>
                        <a:t>SP</a:t>
                      </a:r>
                      <a:r>
                        <a:rPr lang="ja-JP" altLang="en-US" sz="1100" b="1" i="0" u="none" strike="noStrike" dirty="0">
                          <a:solidFill>
                            <a:schemeClr val="tx1">
                              <a:lumMod val="90000"/>
                              <a:lumOff val="10000"/>
                            </a:schemeClr>
                          </a:solidFill>
                          <a:effectLst/>
                          <a:latin typeface="+mj-ea"/>
                          <a:ea typeface="+mj-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3209373"/>
                  </a:ext>
                </a:extLst>
              </a:tr>
            </a:tbl>
          </a:graphicData>
        </a:graphic>
      </p:graphicFrame>
      <p:graphicFrame>
        <p:nvGraphicFramePr>
          <p:cNvPr id="241" name="Group 55">
            <a:extLst>
              <a:ext uri="{FF2B5EF4-FFF2-40B4-BE49-F238E27FC236}">
                <a16:creationId xmlns:a16="http://schemas.microsoft.com/office/drawing/2014/main" id="{F9288619-3C9D-C10B-583C-E7622B487248}"/>
              </a:ext>
            </a:extLst>
          </p:cNvPr>
          <p:cNvGraphicFramePr>
            <a:graphicFrameLocks noGrp="1"/>
          </p:cNvGraphicFramePr>
          <p:nvPr>
            <p:extLst>
              <p:ext uri="{D42A27DB-BD31-4B8C-83A1-F6EECF244321}">
                <p14:modId xmlns:p14="http://schemas.microsoft.com/office/powerpoint/2010/main" val="3394999301"/>
              </p:ext>
            </p:extLst>
          </p:nvPr>
        </p:nvGraphicFramePr>
        <p:xfrm>
          <a:off x="6766213" y="2333977"/>
          <a:ext cx="4862485" cy="595948"/>
        </p:xfrm>
        <a:graphic>
          <a:graphicData uri="http://schemas.openxmlformats.org/drawingml/2006/table">
            <a:tbl>
              <a:tblPr/>
              <a:tblGrid>
                <a:gridCol w="4862485">
                  <a:extLst>
                    <a:ext uri="{9D8B030D-6E8A-4147-A177-3AD203B41FA5}">
                      <a16:colId xmlns:a16="http://schemas.microsoft.com/office/drawing/2014/main" val="20001"/>
                    </a:ext>
                  </a:extLst>
                </a:gridCol>
              </a:tblGrid>
              <a:tr h="28703">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accent2"/>
                          </a:solidFill>
                          <a:effectLst/>
                          <a:uLnTx/>
                          <a:uFillTx/>
                          <a:latin typeface="+mj-ea"/>
                          <a:ea typeface="+mj-ea"/>
                          <a:cs typeface="メイリオ" pitchFamily="50" charset="-128"/>
                        </a:rPr>
                        <a:t>配信枠</a:t>
                      </a:r>
                      <a:endParaRPr kumimoji="1" lang="en-US" altLang="ja-JP" sz="1200" b="1" i="0" u="none" strike="noStrike" kern="1200" cap="none" spc="0" normalizeH="0" baseline="0" noProof="0" dirty="0">
                        <a:ln>
                          <a:noFill/>
                        </a:ln>
                        <a:solidFill>
                          <a:schemeClr val="accent2"/>
                        </a:solidFill>
                        <a:effectLst/>
                        <a:uLnTx/>
                        <a:uFillTx/>
                        <a:latin typeface="+mj-ea"/>
                        <a:ea typeface="+mj-ea"/>
                        <a:cs typeface="メイリオ" pitchFamily="50" charset="-128"/>
                      </a:endParaRPr>
                    </a:p>
                    <a:p>
                      <a:pPr>
                        <a:lnSpc>
                          <a:spcPts val="1600"/>
                        </a:lnSpc>
                      </a:pPr>
                      <a:r>
                        <a:rPr lang="ja-JP" altLang="en-US" sz="1200" b="1" dirty="0">
                          <a:latin typeface="+mn-ea"/>
                        </a:rPr>
                        <a:t>新聞広告サイズに最適化な</a:t>
                      </a:r>
                      <a:r>
                        <a:rPr lang="en-US" altLang="ja-JP" sz="1200" b="1" dirty="0">
                          <a:latin typeface="+mn-ea"/>
                        </a:rPr>
                        <a:t>WEB</a:t>
                      </a:r>
                      <a:r>
                        <a:rPr lang="ja-JP" altLang="en-US" sz="1200" b="1" dirty="0">
                          <a:latin typeface="+mn-ea"/>
                        </a:rPr>
                        <a:t>広告枠に自動的に配信されます</a:t>
                      </a:r>
                      <a:endParaRPr lang="en-US" altLang="ja-JP" sz="1200" b="1" dirty="0">
                        <a:latin typeface="+mn-ea"/>
                      </a:endParaRPr>
                    </a:p>
                    <a:p>
                      <a:pPr>
                        <a:lnSpc>
                          <a:spcPts val="1600"/>
                        </a:lnSpc>
                      </a:pPr>
                      <a:r>
                        <a:rPr lang="ja-JP" altLang="en-US" sz="1050" b="1" dirty="0">
                          <a:latin typeface="+mn-ea"/>
                        </a:rPr>
                        <a:t>（枠・デバイス・配信量は保証されません）</a:t>
                      </a:r>
                      <a:endParaRPr lang="en-US" altLang="ja-JP" sz="1050" b="1" dirty="0">
                        <a:latin typeface="+mn-ea"/>
                      </a:endParaRPr>
                    </a:p>
                  </a:txBody>
                  <a:tcPr marL="108000" marR="0" marT="0" marB="0"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42" name="グループ化 241">
            <a:extLst>
              <a:ext uri="{FF2B5EF4-FFF2-40B4-BE49-F238E27FC236}">
                <a16:creationId xmlns:a16="http://schemas.microsoft.com/office/drawing/2014/main" id="{26131555-B690-B68C-572D-890F691E4741}"/>
              </a:ext>
            </a:extLst>
          </p:cNvPr>
          <p:cNvGrpSpPr/>
          <p:nvPr/>
        </p:nvGrpSpPr>
        <p:grpSpPr>
          <a:xfrm>
            <a:off x="563170" y="849931"/>
            <a:ext cx="1823650" cy="643993"/>
            <a:chOff x="4577763" y="2470715"/>
            <a:chExt cx="3288321" cy="1160125"/>
          </a:xfrm>
        </p:grpSpPr>
        <p:grpSp>
          <p:nvGrpSpPr>
            <p:cNvPr id="243" name="グループ化 242">
              <a:extLst>
                <a:ext uri="{FF2B5EF4-FFF2-40B4-BE49-F238E27FC236}">
                  <a16:creationId xmlns:a16="http://schemas.microsoft.com/office/drawing/2014/main" id="{94CB734C-CA62-F443-1369-AE5525329DC1}"/>
                </a:ext>
              </a:extLst>
            </p:cNvPr>
            <p:cNvGrpSpPr/>
            <p:nvPr/>
          </p:nvGrpSpPr>
          <p:grpSpPr>
            <a:xfrm>
              <a:off x="4577763" y="2470715"/>
              <a:ext cx="3288321" cy="914400"/>
              <a:chOff x="4622013" y="2384667"/>
              <a:chExt cx="3288321" cy="914400"/>
            </a:xfrm>
          </p:grpSpPr>
          <p:pic>
            <p:nvPicPr>
              <p:cNvPr id="247" name="グラフィックス 246" descr="新聞 枠線">
                <a:extLst>
                  <a:ext uri="{FF2B5EF4-FFF2-40B4-BE49-F238E27FC236}">
                    <a16:creationId xmlns:a16="http://schemas.microsoft.com/office/drawing/2014/main" id="{6D969685-122D-DC36-44C4-080986B52C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22013" y="2384667"/>
                <a:ext cx="914400" cy="914400"/>
              </a:xfrm>
              <a:prstGeom prst="rect">
                <a:avLst/>
              </a:prstGeom>
            </p:spPr>
          </p:pic>
          <p:pic>
            <p:nvPicPr>
              <p:cNvPr id="248" name="グラフィックス 247" descr="ノート PC 枠線">
                <a:extLst>
                  <a:ext uri="{FF2B5EF4-FFF2-40B4-BE49-F238E27FC236}">
                    <a16:creationId xmlns:a16="http://schemas.microsoft.com/office/drawing/2014/main" id="{320C7A60-96DC-CB8D-24BF-EB166087D12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995934" y="2384667"/>
                <a:ext cx="914400" cy="914400"/>
              </a:xfrm>
              <a:prstGeom prst="rect">
                <a:avLst/>
              </a:prstGeom>
            </p:spPr>
          </p:pic>
          <p:pic>
            <p:nvPicPr>
              <p:cNvPr id="249" name="グラフィックス 248" descr="バッジ: フォロー 単色塗りつぶし">
                <a:extLst>
                  <a:ext uri="{FF2B5EF4-FFF2-40B4-BE49-F238E27FC236}">
                    <a16:creationId xmlns:a16="http://schemas.microsoft.com/office/drawing/2014/main" id="{D9692757-4CCD-1123-A716-8C656D540BF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51534" y="2527329"/>
                <a:ext cx="594000" cy="594000"/>
              </a:xfrm>
              <a:prstGeom prst="rect">
                <a:avLst/>
              </a:prstGeom>
            </p:spPr>
          </p:pic>
        </p:grpSp>
        <p:sp>
          <p:nvSpPr>
            <p:cNvPr id="244" name="AutoShape 3">
              <a:extLst>
                <a:ext uri="{FF2B5EF4-FFF2-40B4-BE49-F238E27FC236}">
                  <a16:creationId xmlns:a16="http://schemas.microsoft.com/office/drawing/2014/main" id="{2A34594F-263D-6F23-76C6-221AA92AD357}"/>
                </a:ext>
              </a:extLst>
            </p:cNvPr>
            <p:cNvSpPr>
              <a:spLocks noChangeArrowheads="1"/>
            </p:cNvSpPr>
            <p:nvPr/>
          </p:nvSpPr>
          <p:spPr bwMode="auto">
            <a:xfrm>
              <a:off x="4664171" y="3385115"/>
              <a:ext cx="741583" cy="245725"/>
            </a:xfrm>
            <a:prstGeom prst="roundRect">
              <a:avLst>
                <a:gd name="adj" fmla="val 0"/>
              </a:avLst>
            </a:prstGeom>
            <a:solidFill>
              <a:srgbClr val="EEEEEE"/>
            </a:solidFill>
            <a:ln w="6350">
              <a:noFill/>
            </a:ln>
            <a:effectLst/>
          </p:spPr>
          <p:txBody>
            <a:bodyPr wrap="square" lIns="36000" tIns="36000" rIns="36000" bIns="36000" numCol="1" spcCol="360000" anchor="ctr" anchorCtr="0">
              <a:noAutofit/>
            </a:bodyPr>
            <a:lstStyle/>
            <a:p>
              <a:pPr marL="0" marR="0" lvl="0" indent="0" algn="ctr" defTabSz="914400" eaLnBrk="1" fontAlgn="auto" latinLnBrk="0" hangingPunct="1">
                <a:lnSpc>
                  <a:spcPct val="120000"/>
                </a:lnSpc>
                <a:spcBef>
                  <a:spcPts val="0"/>
                </a:spcBef>
                <a:spcAft>
                  <a:spcPts val="600"/>
                </a:spcAft>
                <a:buClrTx/>
                <a:buSzTx/>
                <a:buFontTx/>
                <a:buNone/>
                <a:tabLst/>
                <a:defRPr/>
              </a:pPr>
              <a:r>
                <a:rPr kumimoji="1" lang="ja-JP" altLang="en-US" sz="900" b="1" i="0" u="none" strike="noStrike" kern="1200" cap="none" spc="0" normalizeH="0" baseline="0" noProof="0">
                  <a:ln>
                    <a:noFill/>
                  </a:ln>
                  <a:solidFill>
                    <a:srgbClr val="C00000"/>
                  </a:solidFill>
                  <a:effectLst/>
                  <a:uLnTx/>
                  <a:uFillTx/>
                  <a:latin typeface="游ゴシック"/>
                  <a:ea typeface="游ゴシック"/>
                </a:rPr>
                <a:t>カミ</a:t>
              </a:r>
            </a:p>
          </p:txBody>
        </p:sp>
        <p:sp>
          <p:nvSpPr>
            <p:cNvPr id="245" name="AutoShape 3">
              <a:extLst>
                <a:ext uri="{FF2B5EF4-FFF2-40B4-BE49-F238E27FC236}">
                  <a16:creationId xmlns:a16="http://schemas.microsoft.com/office/drawing/2014/main" id="{85D2324D-4A4C-AB15-5469-1FDE41B1C42A}"/>
                </a:ext>
              </a:extLst>
            </p:cNvPr>
            <p:cNvSpPr>
              <a:spLocks noChangeArrowheads="1"/>
            </p:cNvSpPr>
            <p:nvPr/>
          </p:nvSpPr>
          <p:spPr bwMode="auto">
            <a:xfrm>
              <a:off x="5817876" y="3385114"/>
              <a:ext cx="807614" cy="245726"/>
            </a:xfrm>
            <a:prstGeom prst="roundRect">
              <a:avLst>
                <a:gd name="adj" fmla="val 0"/>
              </a:avLst>
            </a:prstGeom>
            <a:solidFill>
              <a:srgbClr val="EEEEEE"/>
            </a:solidFill>
            <a:ln w="6350">
              <a:noFill/>
            </a:ln>
            <a:effectLst/>
          </p:spPr>
          <p:txBody>
            <a:bodyPr wrap="square" lIns="36000" tIns="36000" rIns="36000" bIns="36000" numCol="1" spcCol="360000" anchor="ctr" anchorCtr="0">
              <a:noAutofit/>
            </a:bodyPr>
            <a:lstStyle/>
            <a:p>
              <a:pPr marL="0" marR="0" lvl="0" indent="0" algn="ctr" defTabSz="914400" eaLnBrk="1" fontAlgn="auto" latinLnBrk="0" hangingPunct="1">
                <a:lnSpc>
                  <a:spcPct val="120000"/>
                </a:lnSpc>
                <a:spcBef>
                  <a:spcPts val="0"/>
                </a:spcBef>
                <a:spcAft>
                  <a:spcPts val="600"/>
                </a:spcAft>
                <a:buClrTx/>
                <a:buSzTx/>
                <a:buFontTx/>
                <a:buNone/>
                <a:tabLst/>
                <a:defRPr/>
              </a:pPr>
              <a:r>
                <a:rPr kumimoji="1" lang="ja-JP" altLang="en-US" sz="900" b="1" i="0" u="none" strike="noStrike" kern="1200" cap="none" spc="0" normalizeH="0" baseline="0" noProof="0" dirty="0">
                  <a:ln>
                    <a:noFill/>
                  </a:ln>
                  <a:solidFill>
                    <a:srgbClr val="C00000"/>
                  </a:solidFill>
                  <a:effectLst/>
                  <a:uLnTx/>
                  <a:uFillTx/>
                  <a:latin typeface="游ゴシック"/>
                  <a:ea typeface="游ゴシック"/>
                </a:rPr>
                <a:t>プラス</a:t>
              </a:r>
            </a:p>
          </p:txBody>
        </p:sp>
        <p:sp>
          <p:nvSpPr>
            <p:cNvPr id="246" name="AutoShape 3">
              <a:extLst>
                <a:ext uri="{FF2B5EF4-FFF2-40B4-BE49-F238E27FC236}">
                  <a16:creationId xmlns:a16="http://schemas.microsoft.com/office/drawing/2014/main" id="{070A68C5-68B9-51B6-9008-2495CBEBB876}"/>
                </a:ext>
              </a:extLst>
            </p:cNvPr>
            <p:cNvSpPr>
              <a:spLocks noChangeArrowheads="1"/>
            </p:cNvSpPr>
            <p:nvPr/>
          </p:nvSpPr>
          <p:spPr bwMode="auto">
            <a:xfrm>
              <a:off x="7005076" y="3385114"/>
              <a:ext cx="807614" cy="245726"/>
            </a:xfrm>
            <a:prstGeom prst="roundRect">
              <a:avLst>
                <a:gd name="adj" fmla="val 0"/>
              </a:avLst>
            </a:prstGeom>
            <a:solidFill>
              <a:srgbClr val="EEEEEE"/>
            </a:solidFill>
            <a:ln w="6350">
              <a:noFill/>
            </a:ln>
            <a:effectLst/>
          </p:spPr>
          <p:txBody>
            <a:bodyPr wrap="square" lIns="36000" tIns="36000" rIns="36000" bIns="36000" numCol="1" spcCol="360000" anchor="ctr" anchorCtr="0">
              <a:noAutofit/>
            </a:bodyPr>
            <a:lstStyle/>
            <a:p>
              <a:pPr marL="0" marR="0" lvl="0" indent="0" algn="ctr" defTabSz="914400" eaLnBrk="1" fontAlgn="auto" latinLnBrk="0" hangingPunct="1">
                <a:lnSpc>
                  <a:spcPct val="120000"/>
                </a:lnSpc>
                <a:spcBef>
                  <a:spcPts val="0"/>
                </a:spcBef>
                <a:spcAft>
                  <a:spcPts val="600"/>
                </a:spcAft>
                <a:buClrTx/>
                <a:buSzTx/>
                <a:buFontTx/>
                <a:buNone/>
                <a:tabLst/>
                <a:defRPr/>
              </a:pPr>
              <a:r>
                <a:rPr kumimoji="1" lang="ja-JP" altLang="en-US" sz="900" b="1" i="0" u="none" strike="noStrike" kern="1200" cap="none" spc="0" normalizeH="0" baseline="0" noProof="0" dirty="0">
                  <a:ln>
                    <a:noFill/>
                  </a:ln>
                  <a:solidFill>
                    <a:srgbClr val="C00000"/>
                  </a:solidFill>
                  <a:effectLst/>
                  <a:uLnTx/>
                  <a:uFillTx/>
                  <a:latin typeface="游ゴシック"/>
                  <a:ea typeface="游ゴシック"/>
                </a:rPr>
                <a:t>ネット</a:t>
              </a:r>
            </a:p>
          </p:txBody>
        </p:sp>
      </p:grpSp>
      <p:graphicFrame>
        <p:nvGraphicFramePr>
          <p:cNvPr id="250" name="Group 55">
            <a:extLst>
              <a:ext uri="{FF2B5EF4-FFF2-40B4-BE49-F238E27FC236}">
                <a16:creationId xmlns:a16="http://schemas.microsoft.com/office/drawing/2014/main" id="{19FF32FA-84CD-6723-DE95-7E4B63217FAA}"/>
              </a:ext>
            </a:extLst>
          </p:cNvPr>
          <p:cNvGraphicFramePr>
            <a:graphicFrameLocks noGrp="1"/>
          </p:cNvGraphicFramePr>
          <p:nvPr>
            <p:extLst>
              <p:ext uri="{D42A27DB-BD31-4B8C-83A1-F6EECF244321}">
                <p14:modId xmlns:p14="http://schemas.microsoft.com/office/powerpoint/2010/main" val="3044615935"/>
              </p:ext>
            </p:extLst>
          </p:nvPr>
        </p:nvGraphicFramePr>
        <p:xfrm>
          <a:off x="6766213" y="5240629"/>
          <a:ext cx="5214772" cy="444593"/>
        </p:xfrm>
        <a:graphic>
          <a:graphicData uri="http://schemas.openxmlformats.org/drawingml/2006/table">
            <a:tbl>
              <a:tblPr/>
              <a:tblGrid>
                <a:gridCol w="5214772">
                  <a:extLst>
                    <a:ext uri="{9D8B030D-6E8A-4147-A177-3AD203B41FA5}">
                      <a16:colId xmlns:a16="http://schemas.microsoft.com/office/drawing/2014/main" val="20001"/>
                    </a:ext>
                  </a:extLst>
                </a:gridCol>
              </a:tblGrid>
              <a:tr h="444593">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mj-ea"/>
                          <a:ea typeface="+mj-ea"/>
                          <a:cs typeface="メイリオ" pitchFamily="50" charset="-128"/>
                        </a:rPr>
                        <a:t>配信メニュー料金　</a:t>
                      </a:r>
                      <a:endParaRPr kumimoji="1" lang="en-US" altLang="ja-JP" sz="1200" b="1" i="0" u="none" strike="noStrike" kern="1200" cap="none" spc="0" normalizeH="0" baseline="0" noProof="0" dirty="0">
                        <a:ln>
                          <a:noFill/>
                        </a:ln>
                        <a:solidFill>
                          <a:srgbClr val="C00000"/>
                        </a:solidFill>
                        <a:effectLst/>
                        <a:uLnTx/>
                        <a:uFillTx/>
                        <a:latin typeface="+mj-ea"/>
                        <a:ea typeface="+mj-ea"/>
                        <a:cs typeface="メイリオ"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G50</a:t>
                      </a: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万円・</a:t>
                      </a:r>
                      <a:r>
                        <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7</a:t>
                      </a: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日間配信・</a:t>
                      </a:r>
                      <a:r>
                        <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20</a:t>
                      </a: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a:t>
                      </a:r>
                      <a:r>
                        <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100</a:t>
                      </a: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万</a:t>
                      </a:r>
                      <a:r>
                        <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imp</a:t>
                      </a: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想定 </a:t>
                      </a:r>
                      <a:r>
                        <a:rPr kumimoji="1" lang="en-US" altLang="ja-JP" sz="105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a:t>
                      </a:r>
                      <a:r>
                        <a:rPr kumimoji="1" lang="ja-JP" altLang="en-US" sz="105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配信枠は弊社お任せになります</a:t>
                      </a:r>
                      <a:r>
                        <a:rPr kumimoji="1" lang="en-US" altLang="ja-JP" sz="105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a:t>
                      </a:r>
                    </a:p>
                  </a:txBody>
                  <a:tcPr marL="108000" marR="0" marT="0" marB="0"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1" name="AutoShape 3">
            <a:extLst>
              <a:ext uri="{FF2B5EF4-FFF2-40B4-BE49-F238E27FC236}">
                <a16:creationId xmlns:a16="http://schemas.microsoft.com/office/drawing/2014/main" id="{3EDAD8BD-755D-CEAA-33AB-C0F7DAC15EE2}"/>
              </a:ext>
            </a:extLst>
          </p:cNvPr>
          <p:cNvSpPr>
            <a:spLocks noChangeArrowheads="1"/>
          </p:cNvSpPr>
          <p:nvPr/>
        </p:nvSpPr>
        <p:spPr bwMode="auto">
          <a:xfrm>
            <a:off x="573573" y="5172634"/>
            <a:ext cx="5921421" cy="989255"/>
          </a:xfrm>
          <a:prstGeom prst="roundRect">
            <a:avLst>
              <a:gd name="adj" fmla="val 0"/>
            </a:avLst>
          </a:prstGeom>
          <a:noFill/>
          <a:ln w="6350">
            <a:solidFill>
              <a:schemeClr val="tx2"/>
            </a:solidFill>
          </a:ln>
          <a:effectLst/>
        </p:spPr>
        <p:txBody>
          <a:bodyPr wrap="square" lIns="108000" tIns="72000" rIns="108000" bIns="72000" numCol="1" spcCol="360000" anchor="ctr" anchorCtr="0">
            <a:noAutofit/>
          </a:bodyPr>
          <a:lstStyle/>
          <a:p>
            <a:pPr lvl="0" algn="just">
              <a:spcAft>
                <a:spcPts val="600"/>
              </a:spcAft>
              <a:buClrTx/>
              <a:defRPr/>
            </a:pPr>
            <a:r>
              <a:rPr kumimoji="1" lang="en-US" altLang="ja-JP" sz="1100" b="1" kern="1200" spc="100" dirty="0">
                <a:solidFill>
                  <a:srgbClr val="C00000"/>
                </a:solidFill>
                <a:latin typeface="游ゴシック"/>
                <a:ea typeface="游ゴシック"/>
                <a:cs typeface="+mn-cs"/>
              </a:rPr>
              <a:t>1. </a:t>
            </a:r>
            <a:r>
              <a:rPr kumimoji="1" lang="ja-JP" altLang="en-US" sz="1100" b="1" kern="1200" spc="100" dirty="0">
                <a:solidFill>
                  <a:srgbClr val="C00000"/>
                </a:solidFill>
                <a:latin typeface="游ゴシック"/>
                <a:ea typeface="游ゴシック"/>
                <a:cs typeface="+mn-cs"/>
              </a:rPr>
              <a:t>新聞エリア： </a:t>
            </a:r>
            <a:r>
              <a:rPr kumimoji="1" lang="ja-JP" altLang="en-US" sz="1100" b="1" kern="1200" spc="100" dirty="0">
                <a:solidFill>
                  <a:schemeClr val="tx1">
                    <a:lumMod val="90000"/>
                    <a:lumOff val="10000"/>
                  </a:schemeClr>
                </a:solidFill>
                <a:latin typeface="游ゴシック"/>
                <a:ea typeface="游ゴシック"/>
                <a:cs typeface="+mn-cs"/>
              </a:rPr>
              <a:t>全国版</a:t>
            </a:r>
            <a:r>
              <a:rPr lang="ja-JP" altLang="en-US" sz="1100" b="1" spc="100" dirty="0">
                <a:solidFill>
                  <a:schemeClr val="tx1">
                    <a:lumMod val="90000"/>
                    <a:lumOff val="10000"/>
                  </a:schemeClr>
                </a:solidFill>
                <a:latin typeface="游ゴシック"/>
                <a:ea typeface="游ゴシック"/>
              </a:rPr>
              <a:t> </a:t>
            </a:r>
            <a:r>
              <a:rPr kumimoji="1" lang="en-US" altLang="ja-JP" sz="1100" b="1" kern="1200" spc="100" dirty="0">
                <a:solidFill>
                  <a:schemeClr val="tx1">
                    <a:lumMod val="90000"/>
                    <a:lumOff val="10000"/>
                  </a:schemeClr>
                </a:solidFill>
                <a:latin typeface="游ゴシック"/>
                <a:ea typeface="游ゴシック"/>
                <a:cs typeface="+mn-cs"/>
              </a:rPr>
              <a:t>/</a:t>
            </a:r>
            <a:r>
              <a:rPr lang="ja-JP" altLang="en-US" sz="1100" b="1" spc="100" dirty="0">
                <a:solidFill>
                  <a:schemeClr val="tx1">
                    <a:lumMod val="90000"/>
                    <a:lumOff val="10000"/>
                  </a:schemeClr>
                </a:solidFill>
                <a:latin typeface="游ゴシック"/>
                <a:ea typeface="游ゴシック"/>
              </a:rPr>
              <a:t> </a:t>
            </a:r>
            <a:r>
              <a:rPr kumimoji="1" lang="ja-JP" altLang="en-US" sz="1100" b="1" kern="1200" spc="100" dirty="0">
                <a:solidFill>
                  <a:schemeClr val="tx1">
                    <a:lumMod val="90000"/>
                    <a:lumOff val="10000"/>
                  </a:schemeClr>
                </a:solidFill>
                <a:latin typeface="游ゴシック"/>
                <a:ea typeface="游ゴシック"/>
                <a:cs typeface="+mn-cs"/>
              </a:rPr>
              <a:t>東京本社版 </a:t>
            </a:r>
            <a:r>
              <a:rPr kumimoji="1" lang="en-US" altLang="ja-JP" sz="1100" b="1" kern="1200" spc="100" dirty="0">
                <a:solidFill>
                  <a:schemeClr val="tx1">
                    <a:lumMod val="90000"/>
                    <a:lumOff val="10000"/>
                  </a:schemeClr>
                </a:solidFill>
                <a:latin typeface="游ゴシック"/>
                <a:ea typeface="游ゴシック"/>
                <a:cs typeface="+mn-cs"/>
              </a:rPr>
              <a:t>/</a:t>
            </a:r>
            <a:r>
              <a:rPr lang="ja-JP" altLang="en-US" sz="1100" b="1" spc="100" dirty="0">
                <a:solidFill>
                  <a:schemeClr val="tx1">
                    <a:lumMod val="90000"/>
                    <a:lumOff val="10000"/>
                  </a:schemeClr>
                </a:solidFill>
                <a:latin typeface="游ゴシック"/>
                <a:ea typeface="游ゴシック"/>
              </a:rPr>
              <a:t> </a:t>
            </a:r>
            <a:r>
              <a:rPr kumimoji="1" lang="ja-JP" altLang="en-US" sz="1100" b="1" kern="1200" spc="100" dirty="0">
                <a:solidFill>
                  <a:schemeClr val="tx1">
                    <a:lumMod val="90000"/>
                    <a:lumOff val="10000"/>
                  </a:schemeClr>
                </a:solidFill>
                <a:latin typeface="游ゴシック"/>
                <a:ea typeface="游ゴシック"/>
                <a:cs typeface="+mn-cs"/>
              </a:rPr>
              <a:t>大阪本社版 </a:t>
            </a:r>
            <a:r>
              <a:rPr kumimoji="1" lang="en-US" altLang="ja-JP" sz="1100" b="1" kern="1200" spc="100" dirty="0">
                <a:solidFill>
                  <a:schemeClr val="tx1">
                    <a:lumMod val="90000"/>
                    <a:lumOff val="10000"/>
                  </a:schemeClr>
                </a:solidFill>
                <a:latin typeface="游ゴシック"/>
                <a:ea typeface="游ゴシック"/>
                <a:cs typeface="+mn-cs"/>
              </a:rPr>
              <a:t>/</a:t>
            </a:r>
            <a:r>
              <a:rPr lang="ja-JP" altLang="en-US" sz="1100" b="1" spc="100" dirty="0">
                <a:solidFill>
                  <a:schemeClr val="tx1">
                    <a:lumMod val="90000"/>
                    <a:lumOff val="10000"/>
                  </a:schemeClr>
                </a:solidFill>
                <a:latin typeface="游ゴシック"/>
                <a:ea typeface="游ゴシック"/>
              </a:rPr>
              <a:t> </a:t>
            </a:r>
            <a:r>
              <a:rPr kumimoji="1" lang="ja-JP" altLang="en-US" sz="1100" b="1" kern="1200" spc="100" dirty="0">
                <a:solidFill>
                  <a:schemeClr val="tx1">
                    <a:lumMod val="90000"/>
                    <a:lumOff val="10000"/>
                  </a:schemeClr>
                </a:solidFill>
                <a:latin typeface="游ゴシック"/>
                <a:ea typeface="游ゴシック"/>
                <a:cs typeface="+mn-cs"/>
              </a:rPr>
              <a:t>その他</a:t>
            </a:r>
            <a:endParaRPr kumimoji="1" lang="en-US" altLang="ja-JP" sz="1100" b="1" kern="1200" spc="100" dirty="0">
              <a:solidFill>
                <a:schemeClr val="tx1">
                  <a:lumMod val="90000"/>
                  <a:lumOff val="10000"/>
                </a:schemeClr>
              </a:solidFill>
              <a:latin typeface="游ゴシック"/>
              <a:ea typeface="游ゴシック"/>
              <a:cs typeface="+mn-cs"/>
            </a:endParaRPr>
          </a:p>
          <a:p>
            <a:pPr lvl="0" algn="just">
              <a:spcAft>
                <a:spcPts val="600"/>
              </a:spcAft>
              <a:buClrTx/>
              <a:defRPr/>
            </a:pPr>
            <a:r>
              <a:rPr kumimoji="1" lang="en-US" altLang="ja-JP" sz="1100" b="1" i="0" u="none" strike="noStrike" kern="1200" cap="none" spc="100" normalizeH="0" baseline="0" noProof="0" dirty="0">
                <a:ln>
                  <a:noFill/>
                </a:ln>
                <a:solidFill>
                  <a:srgbClr val="C00000"/>
                </a:solidFill>
                <a:effectLst/>
                <a:uLnTx/>
                <a:uFillTx/>
                <a:latin typeface="游ゴシック"/>
                <a:ea typeface="游ゴシック"/>
                <a:cs typeface="+mn-cs"/>
              </a:rPr>
              <a:t>2. WEB</a:t>
            </a:r>
            <a:r>
              <a:rPr kumimoji="1" lang="ja-JP" altLang="en-US" sz="1100" b="1" i="0" u="none" strike="noStrike" kern="1200" cap="none" spc="100" normalizeH="0" baseline="0" noProof="0" dirty="0">
                <a:ln>
                  <a:noFill/>
                </a:ln>
                <a:solidFill>
                  <a:srgbClr val="C00000"/>
                </a:solidFill>
                <a:effectLst/>
                <a:uLnTx/>
                <a:uFillTx/>
                <a:latin typeface="游ゴシック"/>
                <a:ea typeface="游ゴシック"/>
                <a:cs typeface="+mn-cs"/>
              </a:rPr>
              <a:t>広告ご予算</a:t>
            </a:r>
            <a:r>
              <a:rPr kumimoji="1" lang="ja-JP" altLang="en-US" sz="1100" b="1" i="0" u="none" strike="noStrike" kern="1200" cap="none" spc="100" normalizeH="0" baseline="0" noProof="0" dirty="0">
                <a:ln>
                  <a:noFill/>
                </a:ln>
                <a:solidFill>
                  <a:schemeClr val="tx2"/>
                </a:solidFill>
                <a:effectLst/>
                <a:uLnTx/>
                <a:uFillTx/>
                <a:latin typeface="游ゴシック"/>
                <a:ea typeface="游ゴシック"/>
                <a:cs typeface="+mn-cs"/>
              </a:rPr>
              <a:t>： </a:t>
            </a:r>
            <a:r>
              <a:rPr kumimoji="1" lang="ja-JP" altLang="en-US"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グロス</a:t>
            </a:r>
            <a:r>
              <a:rPr kumimoji="1" lang="en-US" altLang="ja-JP"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50</a:t>
            </a:r>
            <a:r>
              <a:rPr kumimoji="1" lang="ja-JP" altLang="en-US"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万円 </a:t>
            </a:r>
            <a:r>
              <a:rPr kumimoji="1" lang="en-US" altLang="ja-JP"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a:t>
            </a:r>
            <a:r>
              <a:rPr lang="ja-JP" altLang="en-US" sz="1100" b="1" spc="100" dirty="0">
                <a:solidFill>
                  <a:schemeClr val="tx1">
                    <a:lumMod val="90000"/>
                    <a:lumOff val="10000"/>
                  </a:schemeClr>
                </a:solidFill>
                <a:latin typeface="游ゴシック"/>
                <a:ea typeface="游ゴシック"/>
              </a:rPr>
              <a:t> </a:t>
            </a:r>
            <a:r>
              <a:rPr kumimoji="1" lang="ja-JP" altLang="en-US" sz="1100" b="1" kern="1200" spc="100" dirty="0">
                <a:solidFill>
                  <a:schemeClr val="tx1">
                    <a:lumMod val="90000"/>
                    <a:lumOff val="10000"/>
                  </a:schemeClr>
                </a:solidFill>
                <a:latin typeface="游ゴシック"/>
                <a:ea typeface="游ゴシック"/>
                <a:cs typeface="+mn-cs"/>
              </a:rPr>
              <a:t>グロス</a:t>
            </a:r>
            <a:r>
              <a:rPr kumimoji="1" lang="en-US" altLang="ja-JP"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100</a:t>
            </a:r>
            <a:r>
              <a:rPr kumimoji="1" lang="ja-JP" altLang="en-US"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万円 </a:t>
            </a:r>
            <a:r>
              <a:rPr kumimoji="1" lang="en-US" altLang="ja-JP"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a:t>
            </a:r>
            <a:r>
              <a:rPr lang="ja-JP" altLang="en-US" sz="1100" b="1" spc="100" dirty="0">
                <a:solidFill>
                  <a:schemeClr val="tx1">
                    <a:lumMod val="90000"/>
                    <a:lumOff val="10000"/>
                  </a:schemeClr>
                </a:solidFill>
                <a:latin typeface="游ゴシック"/>
                <a:ea typeface="游ゴシック"/>
              </a:rPr>
              <a:t> </a:t>
            </a:r>
            <a:r>
              <a:rPr kumimoji="1" lang="ja-JP" altLang="en-US"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rPr>
              <a:t>その他</a:t>
            </a:r>
            <a:endParaRPr kumimoji="1" lang="en-US" altLang="ja-JP" sz="1100" b="1" i="0" u="none" strike="noStrike" kern="1200" cap="none" spc="100" normalizeH="0" baseline="0" noProof="0" dirty="0">
              <a:ln>
                <a:noFill/>
              </a:ln>
              <a:solidFill>
                <a:schemeClr val="tx1">
                  <a:lumMod val="90000"/>
                  <a:lumOff val="10000"/>
                </a:schemeClr>
              </a:solidFill>
              <a:effectLst/>
              <a:uLnTx/>
              <a:uFillTx/>
              <a:latin typeface="游ゴシック"/>
              <a:ea typeface="游ゴシック"/>
              <a:cs typeface="+mn-cs"/>
            </a:endParaRPr>
          </a:p>
          <a:p>
            <a:pPr lvl="0" algn="just">
              <a:spcAft>
                <a:spcPts val="600"/>
              </a:spcAft>
              <a:buClrTx/>
              <a:defRPr/>
            </a:pPr>
            <a:r>
              <a:rPr kumimoji="1" lang="en-US" altLang="ja-JP" sz="1100" b="1" kern="1200" spc="100" dirty="0">
                <a:solidFill>
                  <a:srgbClr val="C00000"/>
                </a:solidFill>
                <a:latin typeface="游ゴシック"/>
                <a:ea typeface="游ゴシック"/>
                <a:cs typeface="+mn-cs"/>
              </a:rPr>
              <a:t>3. WEB</a:t>
            </a:r>
            <a:r>
              <a:rPr kumimoji="1" lang="ja-JP" altLang="en-US" sz="1100" b="1" kern="1200" spc="100" dirty="0">
                <a:solidFill>
                  <a:srgbClr val="C00000"/>
                </a:solidFill>
                <a:latin typeface="游ゴシック"/>
                <a:ea typeface="游ゴシック"/>
                <a:cs typeface="+mn-cs"/>
              </a:rPr>
              <a:t>配信日数： </a:t>
            </a:r>
            <a:r>
              <a:rPr kumimoji="1" lang="en-US" altLang="ja-JP" sz="1100" b="1" kern="1200" spc="100" dirty="0">
                <a:solidFill>
                  <a:schemeClr val="tx1">
                    <a:lumMod val="90000"/>
                    <a:lumOff val="10000"/>
                  </a:schemeClr>
                </a:solidFill>
                <a:latin typeface="游ゴシック"/>
                <a:ea typeface="游ゴシック"/>
                <a:cs typeface="+mn-cs"/>
              </a:rPr>
              <a:t>7</a:t>
            </a:r>
            <a:r>
              <a:rPr kumimoji="1" lang="ja-JP" altLang="en-US" sz="1100" b="1" kern="1200" spc="100" dirty="0">
                <a:solidFill>
                  <a:schemeClr val="tx1">
                    <a:lumMod val="90000"/>
                    <a:lumOff val="10000"/>
                  </a:schemeClr>
                </a:solidFill>
                <a:latin typeface="游ゴシック"/>
                <a:ea typeface="游ゴシック"/>
                <a:cs typeface="+mn-cs"/>
              </a:rPr>
              <a:t>日間 </a:t>
            </a:r>
            <a:r>
              <a:rPr kumimoji="1" lang="en-US" altLang="ja-JP" sz="1100" b="1" kern="1200" spc="100" dirty="0">
                <a:solidFill>
                  <a:schemeClr val="tx1">
                    <a:lumMod val="90000"/>
                    <a:lumOff val="10000"/>
                  </a:schemeClr>
                </a:solidFill>
                <a:latin typeface="游ゴシック"/>
                <a:ea typeface="游ゴシック"/>
                <a:cs typeface="+mn-cs"/>
              </a:rPr>
              <a:t>/</a:t>
            </a:r>
            <a:r>
              <a:rPr lang="ja-JP" altLang="en-US" sz="1100" b="1" spc="100" dirty="0">
                <a:solidFill>
                  <a:schemeClr val="tx1">
                    <a:lumMod val="90000"/>
                    <a:lumOff val="10000"/>
                  </a:schemeClr>
                </a:solidFill>
                <a:latin typeface="游ゴシック"/>
                <a:ea typeface="游ゴシック"/>
              </a:rPr>
              <a:t> </a:t>
            </a:r>
            <a:r>
              <a:rPr kumimoji="1" lang="ja-JP" altLang="en-US" sz="1100" b="1" kern="1200" spc="100" dirty="0">
                <a:solidFill>
                  <a:schemeClr val="tx1">
                    <a:lumMod val="90000"/>
                    <a:lumOff val="10000"/>
                  </a:schemeClr>
                </a:solidFill>
                <a:latin typeface="游ゴシック"/>
                <a:ea typeface="游ゴシック"/>
                <a:cs typeface="+mn-cs"/>
              </a:rPr>
              <a:t>その他</a:t>
            </a:r>
            <a:endParaRPr kumimoji="1" lang="en-US" altLang="ja-JP" sz="1100" b="1" i="0" u="none" strike="noStrike" kern="1200" cap="none" spc="100" normalizeH="0" baseline="0" noProof="0" dirty="0">
              <a:ln>
                <a:noFill/>
              </a:ln>
              <a:solidFill>
                <a:srgbClr val="212121"/>
              </a:solidFill>
              <a:effectLst/>
              <a:uLnTx/>
              <a:uFillTx/>
              <a:latin typeface="游ゴシック"/>
              <a:ea typeface="游ゴシック"/>
              <a:cs typeface="+mn-cs"/>
            </a:endParaRPr>
          </a:p>
        </p:txBody>
      </p:sp>
      <p:sp>
        <p:nvSpPr>
          <p:cNvPr id="252" name="正方形/長方形 251">
            <a:extLst>
              <a:ext uri="{FF2B5EF4-FFF2-40B4-BE49-F238E27FC236}">
                <a16:creationId xmlns:a16="http://schemas.microsoft.com/office/drawing/2014/main" id="{91DCC25B-5C48-FAE4-4E66-BE97EF8E76D2}"/>
              </a:ext>
            </a:extLst>
          </p:cNvPr>
          <p:cNvSpPr/>
          <p:nvPr/>
        </p:nvSpPr>
        <p:spPr>
          <a:xfrm>
            <a:off x="2636604" y="800697"/>
            <a:ext cx="8972867"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lvl="0" algn="just">
              <a:lnSpc>
                <a:spcPct val="130000"/>
              </a:lnSpc>
              <a:defRPr/>
            </a:pPr>
            <a:r>
              <a:rPr lang="ja-JP" altLang="en-US" sz="1200" b="1" dirty="0">
                <a:solidFill>
                  <a:srgbClr val="212121"/>
                </a:solidFill>
                <a:latin typeface="游ゴシック"/>
              </a:rPr>
              <a:t>朝日新聞広告に出稿時、朝日新聞デジタル版にも同じ広告クリエイティブをセットで掲載します</a:t>
            </a:r>
            <a:r>
              <a:rPr lang="ja-JP" altLang="en-US" sz="1200" b="1" dirty="0">
                <a:solidFill>
                  <a:prstClr val="black"/>
                </a:solidFill>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9821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70F3-CE59-64F9-F30A-D6AD9CEFFE7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3A26C70-F9A4-7861-5CA1-C2964CA32F83}"/>
              </a:ext>
            </a:extLst>
          </p:cNvPr>
          <p:cNvSpPr>
            <a:spLocks noGrp="1"/>
          </p:cNvSpPr>
          <p:nvPr>
            <p:ph type="title"/>
          </p:nvPr>
        </p:nvSpPr>
        <p:spPr>
          <a:xfrm>
            <a:off x="533401" y="255643"/>
            <a:ext cx="9105900" cy="425395"/>
          </a:xfrm>
        </p:spPr>
        <p:txBody>
          <a:bodyPr/>
          <a:lstStyle/>
          <a:p>
            <a:r>
              <a:rPr lang="ja-JP" altLang="en-US" spc="100" dirty="0"/>
              <a:t>朝日新聞 カミバズ</a:t>
            </a:r>
            <a:r>
              <a:rPr lang="ja-JP" altLang="en-US" sz="2000" spc="100" dirty="0"/>
              <a:t>（新聞紙面連動）</a:t>
            </a:r>
            <a:endParaRPr lang="ja-JP" altLang="en-US" spc="100" dirty="0"/>
          </a:p>
        </p:txBody>
      </p:sp>
      <p:sp>
        <p:nvSpPr>
          <p:cNvPr id="190" name="スライド番号プレースホルダー 3">
            <a:extLst>
              <a:ext uri="{FF2B5EF4-FFF2-40B4-BE49-F238E27FC236}">
                <a16:creationId xmlns:a16="http://schemas.microsoft.com/office/drawing/2014/main" id="{EF6B2381-B782-05D0-E4E7-E7E00F2F794B}"/>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4</a:t>
            </a:fld>
            <a:endParaRPr lang="ja-JP" altLang="en-US" dirty="0"/>
          </a:p>
        </p:txBody>
      </p:sp>
      <p:sp>
        <p:nvSpPr>
          <p:cNvPr id="2" name="テキスト プレースホルダー 1">
            <a:extLst>
              <a:ext uri="{FF2B5EF4-FFF2-40B4-BE49-F238E27FC236}">
                <a16:creationId xmlns:a16="http://schemas.microsoft.com/office/drawing/2014/main" id="{E5B3E3FF-D7ED-DA8B-D732-74DCB02C47A5}"/>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3" name="テキスト プレースホルダー 1">
            <a:extLst>
              <a:ext uri="{FF2B5EF4-FFF2-40B4-BE49-F238E27FC236}">
                <a16:creationId xmlns:a16="http://schemas.microsoft.com/office/drawing/2014/main" id="{02D4638E-E61E-BC43-0314-3A1193B1CE40}"/>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F8388928-F64F-53B2-4800-99CF903492FD}"/>
              </a:ext>
            </a:extLst>
          </p:cNvPr>
          <p:cNvSpPr/>
          <p:nvPr/>
        </p:nvSpPr>
        <p:spPr>
          <a:xfrm>
            <a:off x="564005" y="1744971"/>
            <a:ext cx="3377264" cy="43797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カミバズ</a:t>
            </a:r>
          </a:p>
        </p:txBody>
      </p:sp>
      <p:sp>
        <p:nvSpPr>
          <p:cNvPr id="14" name="正方形/長方形 13">
            <a:extLst>
              <a:ext uri="{FF2B5EF4-FFF2-40B4-BE49-F238E27FC236}">
                <a16:creationId xmlns:a16="http://schemas.microsoft.com/office/drawing/2014/main" id="{DD2BC68A-4F9F-89B6-27F7-A9D0AFAB42A1}"/>
              </a:ext>
            </a:extLst>
          </p:cNvPr>
          <p:cNvSpPr/>
          <p:nvPr/>
        </p:nvSpPr>
        <p:spPr>
          <a:xfrm>
            <a:off x="1453896" y="800697"/>
            <a:ext cx="1015557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lvl="0" algn="just">
              <a:lnSpc>
                <a:spcPct val="130000"/>
              </a:lnSpc>
              <a:defRPr/>
            </a:pPr>
            <a:r>
              <a:rPr lang="ja-JP" altLang="en-US" sz="1200" b="1" dirty="0">
                <a:solidFill>
                  <a:srgbClr val="212121"/>
                </a:solidFill>
                <a:latin typeface="游ゴシック"/>
              </a:rPr>
              <a:t>朝日新聞の新聞広告と</a:t>
            </a:r>
            <a:r>
              <a:rPr lang="en-US" altLang="ja-JP" sz="1200" b="1" dirty="0">
                <a:solidFill>
                  <a:srgbClr val="212121"/>
                </a:solidFill>
                <a:latin typeface="游ゴシック"/>
              </a:rPr>
              <a:t>X</a:t>
            </a:r>
            <a:r>
              <a:rPr lang="ja-JP" altLang="en-US" sz="1200" b="1" dirty="0">
                <a:solidFill>
                  <a:srgbClr val="212121"/>
                </a:solidFill>
                <a:latin typeface="游ゴシック"/>
              </a:rPr>
              <a:t> </a:t>
            </a:r>
            <a:r>
              <a:rPr lang="en-US" altLang="ja-JP" sz="1200" b="1" dirty="0">
                <a:solidFill>
                  <a:srgbClr val="212121"/>
                </a:solidFill>
                <a:latin typeface="游ゴシック"/>
              </a:rPr>
              <a:t>Amplify</a:t>
            </a:r>
            <a:r>
              <a:rPr lang="ja-JP" altLang="en-US" sz="1200" b="1" dirty="0">
                <a:solidFill>
                  <a:srgbClr val="212121"/>
                </a:solidFill>
                <a:latin typeface="游ゴシック"/>
              </a:rPr>
              <a:t>スポンサーシップのパッケージメニューです。新聞広告のクリエイティブを</a:t>
            </a:r>
            <a:r>
              <a:rPr lang="en-US" altLang="ja-JP" sz="1200" b="1" dirty="0">
                <a:solidFill>
                  <a:srgbClr val="212121"/>
                </a:solidFill>
                <a:latin typeface="游ゴシック"/>
              </a:rPr>
              <a:t>X</a:t>
            </a:r>
            <a:r>
              <a:rPr lang="ja-JP" altLang="en-US" sz="1200" b="1" dirty="0">
                <a:solidFill>
                  <a:srgbClr val="212121"/>
                </a:solidFill>
                <a:latin typeface="游ゴシック"/>
              </a:rPr>
              <a:t>広告として配信することで、紙面読者だけではなく、</a:t>
            </a:r>
            <a:r>
              <a:rPr lang="en-US" altLang="ja-JP" sz="1200" b="1" dirty="0">
                <a:solidFill>
                  <a:srgbClr val="212121"/>
                </a:solidFill>
                <a:latin typeface="游ゴシック"/>
              </a:rPr>
              <a:t>X</a:t>
            </a:r>
            <a:r>
              <a:rPr lang="ja-JP" altLang="en-US" sz="1200" b="1" dirty="0">
                <a:solidFill>
                  <a:srgbClr val="212121"/>
                </a:solidFill>
                <a:latin typeface="游ゴシック"/>
              </a:rPr>
              <a:t>上での拡散も期待できます。スペシャル（</a:t>
            </a:r>
            <a:r>
              <a:rPr lang="en-US" altLang="ja-JP" sz="1200" b="1" dirty="0">
                <a:solidFill>
                  <a:srgbClr val="212121"/>
                </a:solidFill>
                <a:latin typeface="游ゴシック"/>
              </a:rPr>
              <a:t>imp</a:t>
            </a:r>
            <a:r>
              <a:rPr lang="ja-JP" altLang="en-US" sz="1200" b="1" dirty="0">
                <a:solidFill>
                  <a:srgbClr val="212121"/>
                </a:solidFill>
                <a:latin typeface="游ゴシック"/>
              </a:rPr>
              <a:t>２倍）とスタンダード（</a:t>
            </a:r>
            <a:r>
              <a:rPr lang="en-US" altLang="ja-JP" sz="1200" b="1" dirty="0">
                <a:solidFill>
                  <a:srgbClr val="212121"/>
                </a:solidFill>
                <a:latin typeface="游ゴシック"/>
              </a:rPr>
              <a:t>imp1.5</a:t>
            </a:r>
            <a:r>
              <a:rPr lang="ja-JP" altLang="en-US" sz="1200" b="1" dirty="0">
                <a:solidFill>
                  <a:srgbClr val="212121"/>
                </a:solidFill>
                <a:latin typeface="游ゴシック"/>
              </a:rPr>
              <a:t>倍）の２種類をご用意。</a:t>
            </a:r>
            <a:endParaRPr lang="ja-JP" altLang="en-US" sz="1200" b="1" dirty="0">
              <a:solidFill>
                <a:prstClr val="black"/>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6B6366CA-5F32-E0AB-ED63-ADB01EFC569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5894" y="979083"/>
            <a:ext cx="442852" cy="454207"/>
          </a:xfrm>
          <a:prstGeom prst="rect">
            <a:avLst/>
          </a:prstGeom>
        </p:spPr>
      </p:pic>
      <p:sp>
        <p:nvSpPr>
          <p:cNvPr id="161" name="正方形/長方形 160">
            <a:extLst>
              <a:ext uri="{FF2B5EF4-FFF2-40B4-BE49-F238E27FC236}">
                <a16:creationId xmlns:a16="http://schemas.microsoft.com/office/drawing/2014/main" id="{093265BA-1155-E742-A518-CE870DA34E2A}"/>
              </a:ext>
            </a:extLst>
          </p:cNvPr>
          <p:cNvSpPr/>
          <p:nvPr/>
        </p:nvSpPr>
        <p:spPr>
          <a:xfrm>
            <a:off x="564005" y="5655935"/>
            <a:ext cx="3879980" cy="479006"/>
          </a:xfrm>
          <a:prstGeom prst="rect">
            <a:avLst/>
          </a:prstGeom>
          <a:solidFill>
            <a:schemeClr val="bg1"/>
          </a:solidFill>
          <a:ln>
            <a:solidFill>
              <a:srgbClr val="EB0083"/>
            </a:solidFill>
          </a:ln>
        </p:spPr>
        <p:txBody>
          <a:bodyPr wrap="none" anchor="ctr" anchorCtr="0">
            <a:noAutofit/>
          </a:bodyPr>
          <a:lstStyle/>
          <a:p>
            <a:pPr algn="ctr"/>
            <a:r>
              <a:rPr lang="ja-JP" altLang="en-US" sz="1200" b="1" spc="100" dirty="0">
                <a:solidFill>
                  <a:srgbClr val="C00000"/>
                </a:solidFill>
                <a:latin typeface="+mn-ea"/>
              </a:rPr>
              <a:t>新聞広告の</a:t>
            </a:r>
            <a:r>
              <a:rPr lang="en-US" altLang="ja-JP" sz="1200" b="1" spc="100" dirty="0">
                <a:solidFill>
                  <a:srgbClr val="C00000"/>
                </a:solidFill>
                <a:latin typeface="+mn-ea"/>
              </a:rPr>
              <a:t>X</a:t>
            </a:r>
            <a:r>
              <a:rPr lang="ja-JP" altLang="en-US" sz="1200" b="1" spc="100" dirty="0">
                <a:solidFill>
                  <a:srgbClr val="C00000"/>
                </a:solidFill>
                <a:latin typeface="+mn-ea"/>
              </a:rPr>
              <a:t>拡散 </a:t>
            </a:r>
            <a:r>
              <a:rPr lang="en-US" altLang="ja-JP" sz="1200" b="1" spc="100" dirty="0">
                <a:solidFill>
                  <a:srgbClr val="C00000"/>
                </a:solidFill>
                <a:latin typeface="+mn-ea"/>
              </a:rPr>
              <a:t>(</a:t>
            </a:r>
            <a:r>
              <a:rPr lang="ja-JP" altLang="en-US" sz="1200" b="1" spc="100" dirty="0">
                <a:solidFill>
                  <a:srgbClr val="C00000"/>
                </a:solidFill>
                <a:latin typeface="+mn-ea"/>
              </a:rPr>
              <a:t>カミバズ</a:t>
            </a:r>
            <a:r>
              <a:rPr lang="en-US" altLang="ja-JP" sz="1200" b="1" spc="100" dirty="0">
                <a:solidFill>
                  <a:srgbClr val="C00000"/>
                </a:solidFill>
                <a:latin typeface="+mn-ea"/>
              </a:rPr>
              <a:t>)</a:t>
            </a:r>
            <a:endParaRPr lang="ja-JP" altLang="en-US" sz="1200" b="1" spc="100" dirty="0">
              <a:solidFill>
                <a:srgbClr val="C00000"/>
              </a:solidFill>
              <a:latin typeface="+mn-ea"/>
            </a:endParaRPr>
          </a:p>
        </p:txBody>
      </p:sp>
      <p:grpSp>
        <p:nvGrpSpPr>
          <p:cNvPr id="178" name="グループ化 177">
            <a:extLst>
              <a:ext uri="{FF2B5EF4-FFF2-40B4-BE49-F238E27FC236}">
                <a16:creationId xmlns:a16="http://schemas.microsoft.com/office/drawing/2014/main" id="{6173CAB9-1E0C-F047-F45A-D4470AEBC3FD}"/>
              </a:ext>
            </a:extLst>
          </p:cNvPr>
          <p:cNvGrpSpPr/>
          <p:nvPr/>
        </p:nvGrpSpPr>
        <p:grpSpPr>
          <a:xfrm>
            <a:off x="564005" y="2315699"/>
            <a:ext cx="3879980" cy="3215277"/>
            <a:chOff x="564005" y="2344274"/>
            <a:chExt cx="3879980" cy="3215277"/>
          </a:xfrm>
        </p:grpSpPr>
        <p:sp>
          <p:nvSpPr>
            <p:cNvPr id="17" name="四角形: 角を丸くする 16">
              <a:extLst>
                <a:ext uri="{FF2B5EF4-FFF2-40B4-BE49-F238E27FC236}">
                  <a16:creationId xmlns:a16="http://schemas.microsoft.com/office/drawing/2014/main" id="{29F85606-E46D-94E4-C48B-9511EC84CA81}"/>
                </a:ext>
              </a:extLst>
            </p:cNvPr>
            <p:cNvSpPr/>
            <p:nvPr/>
          </p:nvSpPr>
          <p:spPr bwMode="auto">
            <a:xfrm>
              <a:off x="564005" y="2344274"/>
              <a:ext cx="3879980" cy="3215277"/>
            </a:xfrm>
            <a:prstGeom prst="roundRect">
              <a:avLst>
                <a:gd name="adj" fmla="val 0"/>
              </a:avLst>
            </a:prstGeom>
            <a:solidFill>
              <a:srgbClr val="FFD8D7">
                <a:alpha val="20000"/>
              </a:srgbClr>
            </a:solidFill>
            <a:ln w="9525">
              <a:solidFill>
                <a:srgbClr val="EB0083"/>
              </a:solidFill>
            </a:ln>
            <a:effectLst/>
          </p:spPr>
          <p:txBody>
            <a:bodyPr wrap="square" lIns="180000" tIns="72000" rIns="180000" bIns="72000" rtlCol="0" anchor="ctr" anchorCtr="0">
              <a:noAutofit/>
            </a:bodyPr>
            <a:lstStyle/>
            <a:p>
              <a:pPr algn="ctr">
                <a:lnSpc>
                  <a:spcPct val="110000"/>
                </a:lnSpc>
              </a:pPr>
              <a:endParaRPr kumimoji="1" lang="ja-JP" altLang="en-US" sz="1000" b="1" dirty="0">
                <a:latin typeface="+mn-ea"/>
                <a:cs typeface="メイリオ" pitchFamily="50" charset="-128"/>
              </a:endParaRPr>
            </a:p>
          </p:txBody>
        </p:sp>
        <p:pic>
          <p:nvPicPr>
            <p:cNvPr id="162" name="Picture 2" descr="画像">
              <a:extLst>
                <a:ext uri="{FF2B5EF4-FFF2-40B4-BE49-F238E27FC236}">
                  <a16:creationId xmlns:a16="http://schemas.microsoft.com/office/drawing/2014/main" id="{6F47AE8F-E77B-E436-126F-A2F7251F429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0888" y="3139591"/>
              <a:ext cx="1592563" cy="2194535"/>
            </a:xfrm>
            <a:prstGeom prst="rect">
              <a:avLst/>
            </a:prstGeom>
            <a:noFill/>
            <a:ln w="6350">
              <a:solidFill>
                <a:schemeClr val="bg1">
                  <a:lumMod val="75000"/>
                </a:schemeClr>
              </a:solidFill>
            </a:ln>
            <a:extLst>
              <a:ext uri="{909E8E84-426E-40DD-AFC4-6F175D3DCCD1}">
                <a14:hiddenFill xmlns:a14="http://schemas.microsoft.com/office/drawing/2010/main">
                  <a:solidFill>
                    <a:srgbClr val="FFFFFF"/>
                  </a:solidFill>
                </a14:hiddenFill>
              </a:ext>
            </a:extLst>
          </p:spPr>
        </p:pic>
        <p:cxnSp>
          <p:nvCxnSpPr>
            <p:cNvPr id="163" name="直線矢印コネクタ 162">
              <a:extLst>
                <a:ext uri="{FF2B5EF4-FFF2-40B4-BE49-F238E27FC236}">
                  <a16:creationId xmlns:a16="http://schemas.microsoft.com/office/drawing/2014/main" id="{F834F25C-7A32-0BE1-AC56-95D8494393F9}"/>
                </a:ext>
              </a:extLst>
            </p:cNvPr>
            <p:cNvCxnSpPr>
              <a:cxnSpLocks/>
            </p:cNvCxnSpPr>
            <p:nvPr/>
          </p:nvCxnSpPr>
          <p:spPr>
            <a:xfrm>
              <a:off x="2526792" y="4160242"/>
              <a:ext cx="493215" cy="0"/>
            </a:xfrm>
            <a:prstGeom prst="straightConnector1">
              <a:avLst/>
            </a:prstGeom>
            <a:ln>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164" name="グラフィックス 163">
              <a:extLst>
                <a:ext uri="{FF2B5EF4-FFF2-40B4-BE49-F238E27FC236}">
                  <a16:creationId xmlns:a16="http://schemas.microsoft.com/office/drawing/2014/main" id="{F7CFB7C5-79C6-6C60-072D-536C14643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0007" y="3145089"/>
              <a:ext cx="1098928" cy="2189037"/>
            </a:xfrm>
            <a:prstGeom prst="rect">
              <a:avLst/>
            </a:prstGeom>
          </p:spPr>
        </p:pic>
        <p:pic>
          <p:nvPicPr>
            <p:cNvPr id="165" name="図 164">
              <a:extLst>
                <a:ext uri="{FF2B5EF4-FFF2-40B4-BE49-F238E27FC236}">
                  <a16:creationId xmlns:a16="http://schemas.microsoft.com/office/drawing/2014/main" id="{D78F1A07-62A0-0AA6-497D-639BB249537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13626" y="3254196"/>
              <a:ext cx="911687" cy="1970824"/>
            </a:xfrm>
            <a:prstGeom prst="rect">
              <a:avLst/>
            </a:prstGeom>
            <a:ln w="6350">
              <a:noFill/>
            </a:ln>
          </p:spPr>
        </p:pic>
        <p:sp>
          <p:nvSpPr>
            <p:cNvPr id="170" name="正方形/長方形 169">
              <a:extLst>
                <a:ext uri="{FF2B5EF4-FFF2-40B4-BE49-F238E27FC236}">
                  <a16:creationId xmlns:a16="http://schemas.microsoft.com/office/drawing/2014/main" id="{FAE46ACC-434E-1ACC-7657-279110AEE286}"/>
                </a:ext>
              </a:extLst>
            </p:cNvPr>
            <p:cNvSpPr/>
            <p:nvPr/>
          </p:nvSpPr>
          <p:spPr>
            <a:xfrm>
              <a:off x="880888" y="2840061"/>
              <a:ext cx="1592563" cy="201505"/>
            </a:xfrm>
            <a:prstGeom prst="rect">
              <a:avLst/>
            </a:prstGeom>
            <a:solidFill>
              <a:srgbClr val="EB0083"/>
            </a:solidFill>
            <a:ln>
              <a:solidFill>
                <a:srgbClr val="ED1123"/>
              </a:solidFill>
            </a:ln>
          </p:spPr>
          <p:txBody>
            <a:bodyPr wrap="none" anchor="ctr" anchorCtr="0">
              <a:noAutofit/>
            </a:bodyPr>
            <a:lstStyle/>
            <a:p>
              <a:pPr algn="ctr"/>
              <a:r>
                <a:rPr lang="ja-JP" altLang="en-US" sz="1100" b="1" spc="100" dirty="0">
                  <a:solidFill>
                    <a:schemeClr val="bg1"/>
                  </a:solidFill>
                  <a:latin typeface="+mn-ea"/>
                </a:rPr>
                <a:t>新聞紙面</a:t>
              </a:r>
            </a:p>
          </p:txBody>
        </p:sp>
        <p:sp>
          <p:nvSpPr>
            <p:cNvPr id="172" name="正方形/長方形 171">
              <a:extLst>
                <a:ext uri="{FF2B5EF4-FFF2-40B4-BE49-F238E27FC236}">
                  <a16:creationId xmlns:a16="http://schemas.microsoft.com/office/drawing/2014/main" id="{06A47D73-1D66-EAD1-C1C2-7EBB1C5481E6}"/>
                </a:ext>
              </a:extLst>
            </p:cNvPr>
            <p:cNvSpPr/>
            <p:nvPr/>
          </p:nvSpPr>
          <p:spPr>
            <a:xfrm>
              <a:off x="3052571" y="2847200"/>
              <a:ext cx="1061505" cy="201505"/>
            </a:xfrm>
            <a:prstGeom prst="rect">
              <a:avLst/>
            </a:prstGeom>
            <a:solidFill>
              <a:srgbClr val="EB0083"/>
            </a:solidFill>
            <a:ln>
              <a:solidFill>
                <a:srgbClr val="ED1123"/>
              </a:solidFill>
            </a:ln>
          </p:spPr>
          <p:txBody>
            <a:bodyPr wrap="none" anchor="ctr" anchorCtr="0">
              <a:noAutofit/>
            </a:bodyPr>
            <a:lstStyle/>
            <a:p>
              <a:pPr algn="ctr"/>
              <a:r>
                <a:rPr lang="en-US" altLang="ja-JP" sz="1100" b="1" spc="100" dirty="0">
                  <a:solidFill>
                    <a:schemeClr val="bg1"/>
                  </a:solidFill>
                  <a:latin typeface="+mn-ea"/>
                </a:rPr>
                <a:t>X</a:t>
              </a:r>
              <a:r>
                <a:rPr lang="ja-JP" altLang="en-US" sz="1100" b="1" spc="100" dirty="0">
                  <a:solidFill>
                    <a:schemeClr val="bg1"/>
                  </a:solidFill>
                  <a:latin typeface="+mn-ea"/>
                </a:rPr>
                <a:t>広告</a:t>
              </a:r>
            </a:p>
          </p:txBody>
        </p:sp>
        <p:pic>
          <p:nvPicPr>
            <p:cNvPr id="175" name="図 174" descr="図形&#10;&#10;AI によって生成されたコンテンツは間違っている可能性があります。">
              <a:extLst>
                <a:ext uri="{FF2B5EF4-FFF2-40B4-BE49-F238E27FC236}">
                  <a16:creationId xmlns:a16="http://schemas.microsoft.com/office/drawing/2014/main" id="{D50A6CE2-6006-9429-CEA2-E8051A9E8F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85522" y="2475315"/>
              <a:ext cx="968498" cy="260193"/>
            </a:xfrm>
            <a:prstGeom prst="rect">
              <a:avLst/>
            </a:prstGeom>
          </p:spPr>
        </p:pic>
        <p:pic>
          <p:nvPicPr>
            <p:cNvPr id="176" name="図 175">
              <a:extLst>
                <a:ext uri="{FF2B5EF4-FFF2-40B4-BE49-F238E27FC236}">
                  <a16:creationId xmlns:a16="http://schemas.microsoft.com/office/drawing/2014/main" id="{980DE047-3668-DBCD-6DF9-E129441AD05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64285" y="2506148"/>
              <a:ext cx="196467" cy="201505"/>
            </a:xfrm>
            <a:prstGeom prst="rect">
              <a:avLst/>
            </a:prstGeom>
          </p:spPr>
        </p:pic>
      </p:grpSp>
      <p:sp>
        <p:nvSpPr>
          <p:cNvPr id="6" name="テキスト プレースホルダー 1">
            <a:extLst>
              <a:ext uri="{FF2B5EF4-FFF2-40B4-BE49-F238E27FC236}">
                <a16:creationId xmlns:a16="http://schemas.microsoft.com/office/drawing/2014/main" id="{474FBBD6-6D8D-CCDB-BE13-56E02A450F5A}"/>
              </a:ext>
            </a:extLst>
          </p:cNvPr>
          <p:cNvSpPr txBox="1">
            <a:spLocks/>
          </p:cNvSpPr>
          <p:nvPr/>
        </p:nvSpPr>
        <p:spPr>
          <a:xfrm>
            <a:off x="6837590" y="5751095"/>
            <a:ext cx="4738948"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新聞広告費 </a:t>
            </a:r>
            <a:r>
              <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 G</a:t>
            </a:r>
            <a:r>
              <a:rPr lang="en-US" altLang="ja-JP" sz="2400" b="1" spc="200" dirty="0">
                <a:solidFill>
                  <a:schemeClr val="tx1">
                    <a:lumMod val="90000"/>
                    <a:lumOff val="10000"/>
                  </a:schemeClr>
                </a:solidFill>
                <a:latin typeface="游ゴシック" panose="020B0400000000000000" pitchFamily="50" charset="-128"/>
                <a:ea typeface="游ゴシック" panose="020B0400000000000000" pitchFamily="50" charset="-128"/>
              </a:rPr>
              <a:t>300</a:t>
            </a: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万円</a:t>
            </a:r>
            <a:r>
              <a:rPr lang="ja-JP" altLang="en-US" sz="1400" b="1" spc="200" dirty="0">
                <a:solidFill>
                  <a:schemeClr val="tx1">
                    <a:lumMod val="90000"/>
                    <a:lumOff val="10000"/>
                  </a:schemeClr>
                </a:solidFill>
                <a:latin typeface="游ゴシック" panose="020B0400000000000000" pitchFamily="50" charset="-128"/>
                <a:ea typeface="游ゴシック" panose="020B0400000000000000" pitchFamily="50" charset="-128"/>
              </a:rPr>
              <a:t>～</a:t>
            </a:r>
            <a:endParaRPr lang="en-US" altLang="ja-JP" sz="1400" b="1" spc="200" dirty="0">
              <a:solidFill>
                <a:schemeClr val="tx1">
                  <a:lumMod val="90000"/>
                  <a:lumOff val="10000"/>
                </a:schemeClr>
              </a:solidFill>
              <a:latin typeface="游ゴシック" panose="020B0400000000000000" pitchFamily="50" charset="-128"/>
              <a:ea typeface="游ゴシック" panose="020B0400000000000000" pitchFamily="50" charset="-128"/>
            </a:endParaRPr>
          </a:p>
          <a:p>
            <a:pPr algn="ctr" defTabSz="914358">
              <a:lnSpc>
                <a:spcPct val="120000"/>
              </a:lnSpc>
              <a:defRPr/>
            </a:pP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11D20207-E784-F478-B125-15F1D681619A}"/>
              </a:ext>
            </a:extLst>
          </p:cNvPr>
          <p:cNvCxnSpPr>
            <a:cxnSpLocks/>
          </p:cNvCxnSpPr>
          <p:nvPr/>
        </p:nvCxnSpPr>
        <p:spPr>
          <a:xfrm>
            <a:off x="6775822" y="6174357"/>
            <a:ext cx="4862485" cy="0"/>
          </a:xfrm>
          <a:prstGeom prst="line">
            <a:avLst/>
          </a:prstGeom>
          <a:ln w="6350"/>
        </p:spPr>
        <p:style>
          <a:lnRef idx="1">
            <a:schemeClr val="accent1"/>
          </a:lnRef>
          <a:fillRef idx="0">
            <a:schemeClr val="accent1"/>
          </a:fillRef>
          <a:effectRef idx="0">
            <a:schemeClr val="accent1"/>
          </a:effectRef>
          <a:fontRef idx="minor">
            <a:schemeClr val="tx1"/>
          </a:fontRef>
        </p:style>
      </p:cxnSp>
      <p:graphicFrame>
        <p:nvGraphicFramePr>
          <p:cNvPr id="8" name="Group 55">
            <a:extLst>
              <a:ext uri="{FF2B5EF4-FFF2-40B4-BE49-F238E27FC236}">
                <a16:creationId xmlns:a16="http://schemas.microsoft.com/office/drawing/2014/main" id="{2EA1A661-DB00-9419-A259-E856AD7DFC6F}"/>
              </a:ext>
            </a:extLst>
          </p:cNvPr>
          <p:cNvGraphicFramePr>
            <a:graphicFrameLocks noGrp="1"/>
          </p:cNvGraphicFramePr>
          <p:nvPr>
            <p:extLst>
              <p:ext uri="{D42A27DB-BD31-4B8C-83A1-F6EECF244321}">
                <p14:modId xmlns:p14="http://schemas.microsoft.com/office/powerpoint/2010/main" val="3646572302"/>
              </p:ext>
            </p:extLst>
          </p:nvPr>
        </p:nvGraphicFramePr>
        <p:xfrm>
          <a:off x="4760868" y="4993546"/>
          <a:ext cx="5214772" cy="232744"/>
        </p:xfrm>
        <a:graphic>
          <a:graphicData uri="http://schemas.openxmlformats.org/drawingml/2006/table">
            <a:tbl>
              <a:tblPr/>
              <a:tblGrid>
                <a:gridCol w="5214772">
                  <a:extLst>
                    <a:ext uri="{9D8B030D-6E8A-4147-A177-3AD203B41FA5}">
                      <a16:colId xmlns:a16="http://schemas.microsoft.com/office/drawing/2014/main" val="20001"/>
                    </a:ext>
                  </a:extLst>
                </a:gridCol>
              </a:tblGrid>
              <a:tr h="232744">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mj-ea"/>
                          <a:ea typeface="+mj-ea"/>
                          <a:cs typeface="メイリオ" pitchFamily="50" charset="-128"/>
                        </a:rPr>
                        <a:t>配信メニュー料金</a:t>
                      </a:r>
                      <a:endParaRPr kumimoji="1" lang="en-US" altLang="ja-JP" sz="1200" b="1" i="0" u="none" strike="noStrike" kern="1200" cap="none" spc="0" normalizeH="0" baseline="0" noProof="0" dirty="0">
                        <a:ln>
                          <a:noFill/>
                        </a:ln>
                        <a:solidFill>
                          <a:srgbClr val="C00000"/>
                        </a:solidFill>
                        <a:effectLst/>
                        <a:uLnTx/>
                        <a:uFillTx/>
                        <a:latin typeface="+mj-ea"/>
                        <a:ea typeface="+mj-ea"/>
                        <a:cs typeface="メイリオ" pitchFamily="50" charset="-128"/>
                      </a:endParaRPr>
                    </a:p>
                  </a:txBody>
                  <a:tcPr marL="108000" marR="0" marT="0" marB="0"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テキスト プレースホルダー 1">
            <a:extLst>
              <a:ext uri="{FF2B5EF4-FFF2-40B4-BE49-F238E27FC236}">
                <a16:creationId xmlns:a16="http://schemas.microsoft.com/office/drawing/2014/main" id="{4686D71D-E0A6-4000-C364-BF15049A0F1F}"/>
              </a:ext>
            </a:extLst>
          </p:cNvPr>
          <p:cNvSpPr txBox="1">
            <a:spLocks/>
          </p:cNvSpPr>
          <p:nvPr/>
        </p:nvSpPr>
        <p:spPr>
          <a:xfrm>
            <a:off x="1322391" y="6351220"/>
            <a:ext cx="10486726" cy="322147"/>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950" dirty="0">
                <a:latin typeface="+mn-ea"/>
                <a:ea typeface="+mn-ea"/>
              </a:rPr>
              <a:t>・</a:t>
            </a:r>
            <a:r>
              <a:rPr lang="en-US" altLang="ja-JP" sz="950" dirty="0">
                <a:latin typeface="+mn-ea"/>
                <a:ea typeface="+mn-ea"/>
              </a:rPr>
              <a:t>X</a:t>
            </a:r>
            <a:r>
              <a:rPr lang="ja-JP" altLang="en-US" sz="950" dirty="0">
                <a:latin typeface="+mn-ea"/>
                <a:ea typeface="+mn-ea"/>
              </a:rPr>
              <a:t>社への事前の可否確認や広告主様の</a:t>
            </a:r>
            <a:r>
              <a:rPr lang="en-US" altLang="ja-JP" sz="950" dirty="0">
                <a:latin typeface="+mn-ea"/>
                <a:ea typeface="+mn-ea"/>
              </a:rPr>
              <a:t>X</a:t>
            </a:r>
            <a:r>
              <a:rPr lang="ja-JP" altLang="en-US" sz="950" dirty="0">
                <a:latin typeface="+mn-ea"/>
                <a:ea typeface="+mn-ea"/>
              </a:rPr>
              <a:t>アカウント保有などの注意事項がありますので、ご検討される場合は事前にお問合せください。</a:t>
            </a:r>
            <a:endParaRPr lang="en-US" altLang="ja-JP" sz="950" dirty="0">
              <a:latin typeface="+mn-ea"/>
              <a:ea typeface="+mn-ea"/>
            </a:endParaRPr>
          </a:p>
          <a:p>
            <a:pPr defTabSz="914358">
              <a:defRPr/>
            </a:pPr>
            <a:r>
              <a:rPr lang="ja-JP" altLang="en-US" sz="950" dirty="0">
                <a:latin typeface="+mn-ea"/>
                <a:ea typeface="+mn-ea"/>
              </a:rPr>
              <a:t>・</a:t>
            </a:r>
            <a:r>
              <a:rPr lang="en-US" altLang="ja-JP" sz="950" dirty="0">
                <a:latin typeface="+mn-ea"/>
                <a:ea typeface="+mn-ea"/>
              </a:rPr>
              <a:t>X</a:t>
            </a:r>
            <a:r>
              <a:rPr lang="ja-JP" altLang="en-US" sz="950" dirty="0">
                <a:latin typeface="+mn-ea"/>
                <a:ea typeface="+mn-ea"/>
              </a:rPr>
              <a:t>広告は投稿にハッシュタグは使用できません（</a:t>
            </a:r>
            <a:r>
              <a:rPr lang="en-US" altLang="ja-JP" sz="950" dirty="0">
                <a:latin typeface="+mn-ea"/>
                <a:ea typeface="+mn-ea"/>
              </a:rPr>
              <a:t>PR</a:t>
            </a:r>
            <a:r>
              <a:rPr lang="ja-JP" altLang="en-US" sz="950" dirty="0">
                <a:latin typeface="+mn-ea"/>
                <a:ea typeface="+mn-ea"/>
              </a:rPr>
              <a:t>表記は</a:t>
            </a:r>
            <a:r>
              <a:rPr lang="en-US" altLang="ja-JP" sz="950" dirty="0">
                <a:latin typeface="+mn-ea"/>
                <a:ea typeface="+mn-ea"/>
              </a:rPr>
              <a:t>【PR】</a:t>
            </a:r>
            <a:r>
              <a:rPr lang="ja-JP" altLang="en-US" sz="950" dirty="0">
                <a:latin typeface="+mn-ea"/>
                <a:ea typeface="+mn-ea"/>
              </a:rPr>
              <a:t>となります）。投稿にリンクを設定する場合、ウェブサイトカード形式（縦横比 </a:t>
            </a:r>
            <a:r>
              <a:rPr lang="en-US" altLang="ja-JP" sz="950" dirty="0">
                <a:latin typeface="+mn-ea"/>
                <a:ea typeface="+mn-ea"/>
              </a:rPr>
              <a:t>1:1</a:t>
            </a:r>
            <a:r>
              <a:rPr lang="ja-JP" altLang="en-US" sz="950" dirty="0">
                <a:latin typeface="+mn-ea"/>
                <a:ea typeface="+mn-ea"/>
              </a:rPr>
              <a:t> もしくは </a:t>
            </a:r>
            <a:r>
              <a:rPr lang="en-US" altLang="ja-JP" sz="950" dirty="0">
                <a:latin typeface="+mn-ea"/>
                <a:ea typeface="+mn-ea"/>
              </a:rPr>
              <a:t>1.91:</a:t>
            </a:r>
            <a:r>
              <a:rPr lang="ja-JP" altLang="en-US" sz="950" dirty="0">
                <a:latin typeface="+mn-ea"/>
                <a:ea typeface="+mn-ea"/>
              </a:rPr>
              <a:t>１）になります</a:t>
            </a:r>
            <a:endParaRPr lang="en-US" altLang="ja-JP" sz="950" dirty="0">
              <a:latin typeface="+mn-ea"/>
              <a:ea typeface="+mn-ea"/>
            </a:endParaRPr>
          </a:p>
        </p:txBody>
      </p:sp>
      <p:sp>
        <p:nvSpPr>
          <p:cNvPr id="12" name="テキスト ボックス 11">
            <a:extLst>
              <a:ext uri="{FF2B5EF4-FFF2-40B4-BE49-F238E27FC236}">
                <a16:creationId xmlns:a16="http://schemas.microsoft.com/office/drawing/2014/main" id="{92CAF78F-DF67-6918-04B0-E76FF0036140}"/>
              </a:ext>
            </a:extLst>
          </p:cNvPr>
          <p:cNvSpPr txBox="1"/>
          <p:nvPr/>
        </p:nvSpPr>
        <p:spPr>
          <a:xfrm>
            <a:off x="464464" y="6378999"/>
            <a:ext cx="857927" cy="208248"/>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sp>
        <p:nvSpPr>
          <p:cNvPr id="13" name="四角形: 角を丸くする 12">
            <a:extLst>
              <a:ext uri="{FF2B5EF4-FFF2-40B4-BE49-F238E27FC236}">
                <a16:creationId xmlns:a16="http://schemas.microsoft.com/office/drawing/2014/main" id="{3B99A85B-6495-A818-2586-351CB65AFCE6}"/>
              </a:ext>
            </a:extLst>
          </p:cNvPr>
          <p:cNvSpPr/>
          <p:nvPr/>
        </p:nvSpPr>
        <p:spPr bwMode="auto">
          <a:xfrm>
            <a:off x="4760868" y="5859334"/>
            <a:ext cx="1868532" cy="232744"/>
          </a:xfrm>
          <a:prstGeom prst="roundRect">
            <a:avLst>
              <a:gd name="adj" fmla="val 50000"/>
            </a:avLst>
          </a:prstGeom>
          <a:solidFill>
            <a:schemeClr val="accent3">
              <a:lumMod val="20000"/>
              <a:lumOff val="80000"/>
            </a:schemeClr>
          </a:solidFill>
          <a:ln w="6350">
            <a:solidFill>
              <a:srgbClr val="EB0083"/>
            </a:solidFill>
          </a:ln>
          <a:effectLst/>
        </p:spPr>
        <p:txBody>
          <a:bodyPr wrap="square" lIns="0" tIns="0" rIns="0" bIns="0" rtlCol="0" anchor="ctr" anchorCtr="0">
            <a:noAutofit/>
          </a:bodyPr>
          <a:lstStyle/>
          <a:p>
            <a:pPr algn="ctr">
              <a:lnSpc>
                <a:spcPct val="110000"/>
              </a:lnSpc>
            </a:pPr>
            <a:r>
              <a:rPr kumimoji="1" lang="ja-JP" altLang="en-US" sz="1100" b="1" dirty="0">
                <a:solidFill>
                  <a:srgbClr val="EB0083"/>
                </a:solidFill>
                <a:latin typeface="+mn-ea"/>
                <a:cs typeface="メイリオ" pitchFamily="50" charset="-128"/>
              </a:rPr>
              <a:t>スペシャル</a:t>
            </a:r>
          </a:p>
        </p:txBody>
      </p:sp>
      <p:sp>
        <p:nvSpPr>
          <p:cNvPr id="16" name="テキスト プレースホルダー 1">
            <a:extLst>
              <a:ext uri="{FF2B5EF4-FFF2-40B4-BE49-F238E27FC236}">
                <a16:creationId xmlns:a16="http://schemas.microsoft.com/office/drawing/2014/main" id="{D0DC1BF5-0646-6D70-017F-E0526675D861}"/>
              </a:ext>
            </a:extLst>
          </p:cNvPr>
          <p:cNvSpPr txBox="1">
            <a:spLocks/>
          </p:cNvSpPr>
          <p:nvPr/>
        </p:nvSpPr>
        <p:spPr>
          <a:xfrm>
            <a:off x="6802519" y="5252155"/>
            <a:ext cx="4738948"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新聞広告費 </a:t>
            </a:r>
            <a:r>
              <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 G</a:t>
            </a:r>
            <a:r>
              <a:rPr lang="en-US" altLang="ja-JP" sz="2400" b="1" spc="200" dirty="0">
                <a:solidFill>
                  <a:schemeClr val="tx1">
                    <a:lumMod val="90000"/>
                    <a:lumOff val="10000"/>
                  </a:schemeClr>
                </a:solidFill>
                <a:latin typeface="游ゴシック" panose="020B0400000000000000" pitchFamily="50" charset="-128"/>
                <a:ea typeface="游ゴシック" panose="020B0400000000000000" pitchFamily="50" charset="-128"/>
              </a:rPr>
              <a:t>165</a:t>
            </a: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万円</a:t>
            </a:r>
            <a:r>
              <a:rPr lang="ja-JP" altLang="en-US" sz="1400" b="1" spc="200" dirty="0">
                <a:solidFill>
                  <a:schemeClr val="tx1">
                    <a:lumMod val="90000"/>
                    <a:lumOff val="10000"/>
                  </a:schemeClr>
                </a:solidFill>
                <a:latin typeface="游ゴシック" panose="020B0400000000000000" pitchFamily="50" charset="-128"/>
                <a:ea typeface="游ゴシック" panose="020B0400000000000000" pitchFamily="50" charset="-128"/>
              </a:rPr>
              <a:t>～</a:t>
            </a:r>
            <a:endParaRPr lang="en-US" altLang="ja-JP" sz="1400" b="1" spc="200" dirty="0">
              <a:solidFill>
                <a:schemeClr val="tx1">
                  <a:lumMod val="90000"/>
                  <a:lumOff val="10000"/>
                </a:schemeClr>
              </a:solidFill>
              <a:latin typeface="游ゴシック" panose="020B0400000000000000" pitchFamily="50" charset="-128"/>
              <a:ea typeface="游ゴシック" panose="020B0400000000000000" pitchFamily="50" charset="-128"/>
            </a:endParaRPr>
          </a:p>
          <a:p>
            <a:pPr algn="ctr" defTabSz="914358">
              <a:lnSpc>
                <a:spcPct val="120000"/>
              </a:lnSpc>
              <a:defRPr/>
            </a:pP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18" name="直線コネクタ 17">
            <a:extLst>
              <a:ext uri="{FF2B5EF4-FFF2-40B4-BE49-F238E27FC236}">
                <a16:creationId xmlns:a16="http://schemas.microsoft.com/office/drawing/2014/main" id="{B9C23CEF-6355-6BC3-D877-4511C01593A3}"/>
              </a:ext>
            </a:extLst>
          </p:cNvPr>
          <p:cNvCxnSpPr>
            <a:cxnSpLocks/>
          </p:cNvCxnSpPr>
          <p:nvPr/>
        </p:nvCxnSpPr>
        <p:spPr>
          <a:xfrm>
            <a:off x="6775822" y="5695194"/>
            <a:ext cx="4862485"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D6378950-B4DC-4851-6DDC-DB48121D2490}"/>
              </a:ext>
            </a:extLst>
          </p:cNvPr>
          <p:cNvSpPr/>
          <p:nvPr/>
        </p:nvSpPr>
        <p:spPr bwMode="auto">
          <a:xfrm>
            <a:off x="4760868" y="5354533"/>
            <a:ext cx="1868532" cy="232744"/>
          </a:xfrm>
          <a:prstGeom prst="roundRect">
            <a:avLst>
              <a:gd name="adj" fmla="val 50000"/>
            </a:avLst>
          </a:prstGeom>
          <a:solidFill>
            <a:srgbClr val="C3D5EC">
              <a:alpha val="50196"/>
            </a:srgbClr>
          </a:solidFill>
          <a:ln w="6350">
            <a:solidFill>
              <a:srgbClr val="0070C0"/>
            </a:solidFill>
          </a:ln>
          <a:effectLst/>
        </p:spPr>
        <p:txBody>
          <a:bodyPr wrap="square" lIns="0" tIns="0" rIns="0" bIns="0" rtlCol="0" anchor="ctr" anchorCtr="0">
            <a:noAutofit/>
          </a:bodyPr>
          <a:lstStyle/>
          <a:p>
            <a:pPr algn="ctr">
              <a:lnSpc>
                <a:spcPct val="110000"/>
              </a:lnSpc>
            </a:pPr>
            <a:r>
              <a:rPr kumimoji="1" lang="ja-JP" altLang="en-US" sz="1100" b="1" dirty="0">
                <a:solidFill>
                  <a:srgbClr val="0070C0"/>
                </a:solidFill>
                <a:latin typeface="+mn-ea"/>
                <a:cs typeface="メイリオ" pitchFamily="50" charset="-128"/>
              </a:rPr>
              <a:t>スタンダード</a:t>
            </a:r>
          </a:p>
        </p:txBody>
      </p:sp>
      <p:graphicFrame>
        <p:nvGraphicFramePr>
          <p:cNvPr id="26" name="表 25">
            <a:extLst>
              <a:ext uri="{FF2B5EF4-FFF2-40B4-BE49-F238E27FC236}">
                <a16:creationId xmlns:a16="http://schemas.microsoft.com/office/drawing/2014/main" id="{83FDB2B4-8603-167F-B5BC-5C9397D64311}"/>
              </a:ext>
            </a:extLst>
          </p:cNvPr>
          <p:cNvGraphicFramePr>
            <a:graphicFrameLocks noGrp="1"/>
          </p:cNvGraphicFramePr>
          <p:nvPr>
            <p:extLst>
              <p:ext uri="{D42A27DB-BD31-4B8C-83A1-F6EECF244321}">
                <p14:modId xmlns:p14="http://schemas.microsoft.com/office/powerpoint/2010/main" val="4002851314"/>
              </p:ext>
            </p:extLst>
          </p:nvPr>
        </p:nvGraphicFramePr>
        <p:xfrm>
          <a:off x="4795082" y="2583511"/>
          <a:ext cx="6814390" cy="2180815"/>
        </p:xfrm>
        <a:graphic>
          <a:graphicData uri="http://schemas.openxmlformats.org/drawingml/2006/table">
            <a:tbl>
              <a:tblPr firstRow="1" bandRow="1">
                <a:tableStyleId>{5C22544A-7EE6-4342-B048-85BDC9FD1C3A}</a:tableStyleId>
              </a:tblPr>
              <a:tblGrid>
                <a:gridCol w="1412288">
                  <a:extLst>
                    <a:ext uri="{9D8B030D-6E8A-4147-A177-3AD203B41FA5}">
                      <a16:colId xmlns:a16="http://schemas.microsoft.com/office/drawing/2014/main" val="2737045972"/>
                    </a:ext>
                  </a:extLst>
                </a:gridCol>
                <a:gridCol w="2630253">
                  <a:extLst>
                    <a:ext uri="{9D8B030D-6E8A-4147-A177-3AD203B41FA5}">
                      <a16:colId xmlns:a16="http://schemas.microsoft.com/office/drawing/2014/main" val="4165176971"/>
                    </a:ext>
                  </a:extLst>
                </a:gridCol>
                <a:gridCol w="2771849">
                  <a:extLst>
                    <a:ext uri="{9D8B030D-6E8A-4147-A177-3AD203B41FA5}">
                      <a16:colId xmlns:a16="http://schemas.microsoft.com/office/drawing/2014/main" val="817549519"/>
                    </a:ext>
                  </a:extLst>
                </a:gridCol>
              </a:tblGrid>
              <a:tr h="281609">
                <a:tc>
                  <a:txBody>
                    <a:bodyPr/>
                    <a:lstStyle/>
                    <a:p>
                      <a:pPr algn="ctr"/>
                      <a:r>
                        <a:rPr kumimoji="1" lang="ja-JP" altLang="en-US" sz="1200" spc="0" dirty="0"/>
                        <a:t>メニュー</a:t>
                      </a:r>
                    </a:p>
                  </a:txBody>
                  <a:tcPr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spc="0" baseline="0" dirty="0"/>
                        <a:t>スペシャル</a:t>
                      </a:r>
                    </a:p>
                  </a:txBody>
                  <a:tcPr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B008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spc="0" baseline="0" dirty="0"/>
                        <a:t>スタンダード</a:t>
                      </a:r>
                    </a:p>
                  </a:txBody>
                  <a:tcPr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2081066889"/>
                  </a:ext>
                </a:extLst>
              </a:tr>
              <a:tr h="371625">
                <a:tc>
                  <a:txBody>
                    <a:bodyPr/>
                    <a:lstStyle/>
                    <a:p>
                      <a:r>
                        <a:rPr kumimoji="1" lang="ja-JP" altLang="en-US" sz="1200" b="1" spc="0" baseline="0" dirty="0"/>
                        <a:t>ご出稿金額</a:t>
                      </a:r>
                      <a:endParaRPr kumimoji="1" lang="ja-JP" altLang="en-US" sz="1200" spc="0" baseline="0" dirty="0"/>
                    </a:p>
                  </a:txBody>
                  <a:tcPr marL="18000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algn="ctr"/>
                      <a:r>
                        <a:rPr kumimoji="1" lang="en-US" altLang="ja-JP" sz="1200" b="1" spc="0" baseline="0" dirty="0"/>
                        <a:t>G300</a:t>
                      </a:r>
                      <a:r>
                        <a:rPr kumimoji="1" lang="ja-JP" altLang="en-US" sz="1200" b="1" spc="0" baseline="0" dirty="0"/>
                        <a:t>万円（</a:t>
                      </a:r>
                      <a:r>
                        <a:rPr kumimoji="1" lang="en-US" altLang="ja-JP" sz="1200" b="1" spc="0" baseline="0" dirty="0"/>
                        <a:t>N255</a:t>
                      </a:r>
                      <a:r>
                        <a:rPr kumimoji="1" lang="ja-JP" altLang="en-US" sz="1200" b="1" spc="0" baseline="0" dirty="0"/>
                        <a:t>万円</a:t>
                      </a:r>
                      <a:r>
                        <a:rPr kumimoji="1" lang="en-US" altLang="ja-JP" sz="1200" b="1" spc="0" baseline="0" dirty="0"/>
                        <a:t>)</a:t>
                      </a:r>
                      <a:r>
                        <a:rPr kumimoji="1" lang="ja-JP" altLang="en-US" sz="1200" b="1" spc="0" baseline="0" dirty="0"/>
                        <a:t>～</a:t>
                      </a:r>
                      <a:endParaRPr kumimoji="1" lang="ja-JP" altLang="en-US" sz="1200" spc="0" baseline="0" dirty="0"/>
                    </a:p>
                  </a:txBody>
                  <a:tcPr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F0F1"/>
                    </a:solidFill>
                  </a:tcPr>
                </a:tc>
                <a:tc>
                  <a:txBody>
                    <a:bodyPr/>
                    <a:lstStyle/>
                    <a:p>
                      <a:pPr algn="ctr"/>
                      <a:r>
                        <a:rPr kumimoji="1" lang="en-US" altLang="ja-JP" sz="1200" b="1" spc="0" baseline="0" dirty="0"/>
                        <a:t>G165</a:t>
                      </a:r>
                      <a:r>
                        <a:rPr kumimoji="1" lang="ja-JP" altLang="en-US" sz="1200" b="1" spc="0" baseline="0" dirty="0"/>
                        <a:t>万円（</a:t>
                      </a:r>
                      <a:r>
                        <a:rPr kumimoji="1" lang="en-US" altLang="ja-JP" sz="1200" b="1" spc="0" baseline="0" dirty="0"/>
                        <a:t>N140</a:t>
                      </a:r>
                      <a:r>
                        <a:rPr kumimoji="1" lang="ja-JP" altLang="en-US" sz="1200" b="1" spc="0" baseline="0" dirty="0"/>
                        <a:t>万円）～</a:t>
                      </a:r>
                      <a:endParaRPr kumimoji="1" lang="en-US" altLang="ja-JP" sz="1200" b="1" spc="0" baseline="0" dirty="0"/>
                    </a:p>
                  </a:txBody>
                  <a:tcPr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3F3FD"/>
                    </a:solidFill>
                  </a:tcPr>
                </a:tc>
                <a:extLst>
                  <a:ext uri="{0D108BD9-81ED-4DB2-BD59-A6C34878D82A}">
                    <a16:rowId xmlns:a16="http://schemas.microsoft.com/office/drawing/2014/main" val="3205128801"/>
                  </a:ext>
                </a:extLst>
              </a:tr>
              <a:tr h="536791">
                <a:tc>
                  <a:txBody>
                    <a:bodyPr/>
                    <a:lstStyle/>
                    <a:p>
                      <a:r>
                        <a:rPr kumimoji="1" lang="ja-JP" altLang="en-US" sz="1200" b="1" spc="0" baseline="0" dirty="0"/>
                        <a:t>メリット</a:t>
                      </a:r>
                    </a:p>
                  </a:txBody>
                  <a:tcPr marL="18000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algn="ctr"/>
                      <a:r>
                        <a:rPr kumimoji="1" lang="ja-JP" altLang="en-US" sz="1200" b="1" spc="0" baseline="0" dirty="0">
                          <a:solidFill>
                            <a:schemeClr val="accent2"/>
                          </a:solidFill>
                        </a:rPr>
                        <a:t>約２倍の配信量</a:t>
                      </a:r>
                      <a:r>
                        <a:rPr kumimoji="1" lang="ja-JP" altLang="en-US" sz="1000" b="1" spc="0" baseline="0" dirty="0">
                          <a:solidFill>
                            <a:schemeClr val="accent2"/>
                          </a:solidFill>
                        </a:rPr>
                        <a:t>（当社比）</a:t>
                      </a:r>
                      <a:endParaRPr kumimoji="1" lang="ja-JP" altLang="en-US" sz="1200" b="1" spc="0" baseline="0" dirty="0">
                        <a:solidFill>
                          <a:schemeClr val="accent2"/>
                        </a:solidFill>
                      </a:endParaRPr>
                    </a:p>
                  </a:txBody>
                  <a:tcPr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F0F1"/>
                    </a:solidFill>
                  </a:tcPr>
                </a:tc>
                <a:tc>
                  <a:txBody>
                    <a:bodyPr/>
                    <a:lstStyle/>
                    <a:p>
                      <a:pPr algn="ctr"/>
                      <a:r>
                        <a:rPr kumimoji="1" lang="ja-JP" altLang="en-US" sz="1200" b="1" spc="0" baseline="0" dirty="0">
                          <a:solidFill>
                            <a:schemeClr val="accent2"/>
                          </a:solidFill>
                        </a:rPr>
                        <a:t>広告主様の</a:t>
                      </a:r>
                      <a:r>
                        <a:rPr kumimoji="1" lang="en-US" altLang="ja-JP" sz="1200" b="1" spc="0" baseline="0" dirty="0">
                          <a:solidFill>
                            <a:schemeClr val="accent2"/>
                          </a:solidFill>
                        </a:rPr>
                        <a:t>X</a:t>
                      </a:r>
                      <a:r>
                        <a:rPr kumimoji="1" lang="ja-JP" altLang="en-US" sz="1200" b="1" spc="0" baseline="0" dirty="0">
                          <a:solidFill>
                            <a:schemeClr val="accent2"/>
                          </a:solidFill>
                        </a:rPr>
                        <a:t>アカウントがなくても可</a:t>
                      </a:r>
                      <a:endParaRPr kumimoji="1" lang="en-US" altLang="ja-JP" sz="1200" b="1" spc="0" baseline="0" dirty="0">
                        <a:solidFill>
                          <a:schemeClr val="accent2"/>
                        </a:solidFill>
                      </a:endParaRPr>
                    </a:p>
                    <a:p>
                      <a:pPr algn="ctr"/>
                      <a:r>
                        <a:rPr kumimoji="1" lang="ja-JP" altLang="en-US" sz="1200" b="1" spc="0" baseline="0" dirty="0">
                          <a:solidFill>
                            <a:schemeClr val="accent2"/>
                          </a:solidFill>
                        </a:rPr>
                        <a:t>約</a:t>
                      </a:r>
                      <a:r>
                        <a:rPr kumimoji="1" lang="en-US" altLang="ja-JP" sz="1200" b="1" spc="0" baseline="0" dirty="0">
                          <a:solidFill>
                            <a:schemeClr val="accent2"/>
                          </a:solidFill>
                        </a:rPr>
                        <a:t>1.5</a:t>
                      </a:r>
                      <a:r>
                        <a:rPr kumimoji="1" lang="ja-JP" altLang="en-US" sz="1200" b="1" spc="0" baseline="0" dirty="0">
                          <a:solidFill>
                            <a:schemeClr val="accent2"/>
                          </a:solidFill>
                        </a:rPr>
                        <a:t>倍の配信料</a:t>
                      </a:r>
                      <a:r>
                        <a:rPr kumimoji="1" lang="ja-JP" altLang="en-US" sz="1000" b="1" spc="0" baseline="0" dirty="0">
                          <a:solidFill>
                            <a:schemeClr val="accent2"/>
                          </a:solidFill>
                        </a:rPr>
                        <a:t>（当社比）</a:t>
                      </a:r>
                      <a:endParaRPr kumimoji="1" lang="en-US" altLang="ja-JP" sz="1050" b="1" spc="0" baseline="0" dirty="0">
                        <a:solidFill>
                          <a:schemeClr val="accent2"/>
                        </a:solidFill>
                      </a:endParaRPr>
                    </a:p>
                  </a:txBody>
                  <a:tcPr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3F3FD"/>
                    </a:solidFill>
                  </a:tcPr>
                </a:tc>
                <a:extLst>
                  <a:ext uri="{0D108BD9-81ED-4DB2-BD59-A6C34878D82A}">
                    <a16:rowId xmlns:a16="http://schemas.microsoft.com/office/drawing/2014/main" val="1970223630"/>
                  </a:ext>
                </a:extLst>
              </a:tr>
              <a:tr h="467599">
                <a:tc>
                  <a:txBody>
                    <a:bodyPr/>
                    <a:lstStyle/>
                    <a:p>
                      <a:r>
                        <a:rPr kumimoji="1" lang="ja-JP" altLang="en-US" sz="1200" b="1" spc="0" baseline="0" dirty="0"/>
                        <a:t>配信アカウント</a:t>
                      </a:r>
                      <a:endParaRPr kumimoji="1" lang="ja-JP" altLang="en-US" sz="1200" spc="0" baseline="0" dirty="0"/>
                    </a:p>
                  </a:txBody>
                  <a:tcPr marL="18000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algn="ctr"/>
                      <a:r>
                        <a:rPr kumimoji="1" lang="ja-JP" altLang="en-US" sz="1200" b="1" spc="0" baseline="0" dirty="0"/>
                        <a:t>朝日新聞社運営アカウント</a:t>
                      </a:r>
                      <a:endParaRPr kumimoji="1" lang="en-US" altLang="ja-JP" sz="1200" b="1" spc="0" baseline="0" dirty="0"/>
                    </a:p>
                    <a:p>
                      <a:pPr algn="ctr"/>
                      <a:r>
                        <a:rPr kumimoji="1" lang="ja-JP" altLang="en-US" sz="1200" b="1" spc="0" baseline="0" dirty="0"/>
                        <a:t>または</a:t>
                      </a:r>
                      <a:r>
                        <a:rPr kumimoji="1" lang="en-US" altLang="ja-JP" sz="1200" b="1" spc="0" baseline="0" dirty="0"/>
                        <a:t> </a:t>
                      </a:r>
                      <a:r>
                        <a:rPr kumimoji="1" lang="ja-JP" altLang="en-US" sz="1200" b="1" spc="0" baseline="0" dirty="0"/>
                        <a:t>広告主アカウント</a:t>
                      </a:r>
                      <a:endParaRPr kumimoji="1" lang="ja-JP" altLang="en-US" sz="1200" spc="0" baseline="0" dirty="0"/>
                    </a:p>
                  </a:txBody>
                  <a:tcPr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F0F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00" b="1" spc="0" baseline="0" dirty="0"/>
                        <a:t>朝日新聞社運営アカウントのみ</a:t>
                      </a:r>
                      <a:endParaRPr kumimoji="1" lang="en-US" altLang="ja-JP" sz="1200" b="1" spc="0" baseline="0" dirty="0"/>
                    </a:p>
                  </a:txBody>
                  <a:tcPr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3F3FD"/>
                    </a:solidFill>
                  </a:tcPr>
                </a:tc>
                <a:extLst>
                  <a:ext uri="{0D108BD9-81ED-4DB2-BD59-A6C34878D82A}">
                    <a16:rowId xmlns:a16="http://schemas.microsoft.com/office/drawing/2014/main" val="530068819"/>
                  </a:ext>
                </a:extLst>
              </a:tr>
              <a:tr h="523191">
                <a:tc>
                  <a:txBody>
                    <a:bodyPr/>
                    <a:lstStyle/>
                    <a:p>
                      <a:r>
                        <a:rPr kumimoji="1" lang="ja-JP" altLang="en-US" sz="1200" b="1" spc="0" baseline="0" dirty="0"/>
                        <a:t>アカウント連携</a:t>
                      </a:r>
                      <a:endParaRPr kumimoji="1" lang="ja-JP" altLang="en-US" sz="1200" spc="0" baseline="0" dirty="0"/>
                    </a:p>
                  </a:txBody>
                  <a:tcPr marL="180000"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algn="ctr"/>
                      <a:r>
                        <a:rPr kumimoji="1" lang="ja-JP" altLang="en-US" sz="1200" b="1" spc="0" baseline="0" dirty="0"/>
                        <a:t>認証バッチ付きの広告主アカウントとの連携作業が必須</a:t>
                      </a:r>
                      <a:endParaRPr kumimoji="1" lang="ja-JP" altLang="en-US" sz="1200" spc="0" baseline="0" dirty="0"/>
                    </a:p>
                  </a:txBody>
                  <a:tcPr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F0F1"/>
                    </a:solidFill>
                  </a:tcPr>
                </a:tc>
                <a:tc>
                  <a:txBody>
                    <a:bodyPr/>
                    <a:lstStyle/>
                    <a:p>
                      <a:pPr algn="ctr"/>
                      <a:r>
                        <a:rPr kumimoji="1" lang="ja-JP" altLang="en-US" sz="1200" spc="0" baseline="0" dirty="0"/>
                        <a:t>ー</a:t>
                      </a:r>
                    </a:p>
                  </a:txBody>
                  <a:tcPr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3F3FD"/>
                    </a:solidFill>
                  </a:tcPr>
                </a:tc>
                <a:extLst>
                  <a:ext uri="{0D108BD9-81ED-4DB2-BD59-A6C34878D82A}">
                    <a16:rowId xmlns:a16="http://schemas.microsoft.com/office/drawing/2014/main" val="3658932668"/>
                  </a:ext>
                </a:extLst>
              </a:tr>
            </a:tbl>
          </a:graphicData>
        </a:graphic>
      </p:graphicFrame>
      <p:graphicFrame>
        <p:nvGraphicFramePr>
          <p:cNvPr id="29" name="Group 55">
            <a:extLst>
              <a:ext uri="{FF2B5EF4-FFF2-40B4-BE49-F238E27FC236}">
                <a16:creationId xmlns:a16="http://schemas.microsoft.com/office/drawing/2014/main" id="{247DA7C6-5386-EDBE-A660-47C2FCBF4613}"/>
              </a:ext>
            </a:extLst>
          </p:cNvPr>
          <p:cNvGraphicFramePr>
            <a:graphicFrameLocks noGrp="1"/>
          </p:cNvGraphicFramePr>
          <p:nvPr>
            <p:extLst>
              <p:ext uri="{D42A27DB-BD31-4B8C-83A1-F6EECF244321}">
                <p14:modId xmlns:p14="http://schemas.microsoft.com/office/powerpoint/2010/main" val="3845619248"/>
              </p:ext>
            </p:extLst>
          </p:nvPr>
        </p:nvGraphicFramePr>
        <p:xfrm>
          <a:off x="4760868" y="1765292"/>
          <a:ext cx="6815670" cy="649336"/>
        </p:xfrm>
        <a:graphic>
          <a:graphicData uri="http://schemas.openxmlformats.org/drawingml/2006/table">
            <a:tbl>
              <a:tblPr/>
              <a:tblGrid>
                <a:gridCol w="6815670">
                  <a:extLst>
                    <a:ext uri="{9D8B030D-6E8A-4147-A177-3AD203B41FA5}">
                      <a16:colId xmlns:a16="http://schemas.microsoft.com/office/drawing/2014/main" val="20001"/>
                    </a:ext>
                  </a:extLst>
                </a:gridCol>
              </a:tblGrid>
              <a:tr h="64933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accent2"/>
                          </a:solidFill>
                          <a:effectLst/>
                          <a:uLnTx/>
                          <a:uFillTx/>
                          <a:latin typeface="+mj-ea"/>
                          <a:ea typeface="+mj-ea"/>
                          <a:cs typeface="メイリオ" pitchFamily="50" charset="-128"/>
                        </a:rPr>
                        <a:t>特徴</a:t>
                      </a:r>
                      <a:endParaRPr kumimoji="1" lang="en-US" altLang="ja-JP" sz="1200" b="1" i="0" u="none" strike="noStrike" kern="1200" cap="none" spc="0" normalizeH="0" baseline="0" noProof="0" dirty="0">
                        <a:ln>
                          <a:noFill/>
                        </a:ln>
                        <a:solidFill>
                          <a:schemeClr val="accent2"/>
                        </a:solidFill>
                        <a:effectLst/>
                        <a:uLnTx/>
                        <a:uFillTx/>
                        <a:latin typeface="+mj-ea"/>
                        <a:ea typeface="+mj-ea"/>
                        <a:cs typeface="メイリオ" pitchFamily="50" charset="-128"/>
                      </a:endParaRPr>
                    </a:p>
                    <a:p>
                      <a:pPr>
                        <a:lnSpc>
                          <a:spcPts val="1600"/>
                        </a:lnSpc>
                      </a:pPr>
                      <a:r>
                        <a:rPr lang="ja-JP" altLang="en-US" sz="1200" b="1" dirty="0">
                          <a:latin typeface="+mn-ea"/>
                        </a:rPr>
                        <a:t>新聞広告のクリエイティブを</a:t>
                      </a:r>
                      <a:r>
                        <a:rPr lang="en-US" altLang="ja-JP" sz="1200" b="1" dirty="0">
                          <a:latin typeface="+mn-ea"/>
                        </a:rPr>
                        <a:t>X</a:t>
                      </a:r>
                      <a:r>
                        <a:rPr lang="ja-JP" altLang="en-US" sz="1200" b="1" dirty="0">
                          <a:latin typeface="+mn-ea"/>
                        </a:rPr>
                        <a:t>で拡散させます。</a:t>
                      </a:r>
                      <a:endParaRPr lang="en-US" altLang="ja-JP" sz="1200" b="1" dirty="0">
                        <a:latin typeface="+mn-ea"/>
                      </a:endParaRPr>
                    </a:p>
                    <a:p>
                      <a:pPr>
                        <a:lnSpc>
                          <a:spcPts val="1600"/>
                        </a:lnSpc>
                      </a:pPr>
                      <a:r>
                        <a:rPr lang="ja-JP" altLang="en-US" sz="1200" b="1" dirty="0">
                          <a:latin typeface="+mn-ea"/>
                        </a:rPr>
                        <a:t>朝日新聞社の運営する「朝日新聞 </a:t>
                      </a:r>
                      <a:r>
                        <a:rPr lang="en-US" altLang="ja-JP" sz="1200" b="1" dirty="0">
                          <a:latin typeface="+mn-ea"/>
                        </a:rPr>
                        <a:t>Business Hub</a:t>
                      </a:r>
                      <a:r>
                        <a:rPr lang="ja-JP" altLang="en-US" sz="1200" b="1" dirty="0">
                          <a:latin typeface="+mn-ea"/>
                        </a:rPr>
                        <a:t>」アカウントから投稿します。</a:t>
                      </a:r>
                      <a:endParaRPr lang="en-US" altLang="ja-JP" sz="1050" b="1" dirty="0">
                        <a:latin typeface="+mn-ea"/>
                      </a:endParaRPr>
                    </a:p>
                  </a:txBody>
                  <a:tcPr marL="108000" marR="0" marT="0" marB="0"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389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6ED6-5BD8-C9CF-F946-B2E6160AD772}"/>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6391E55-27EB-CCB8-9BE5-318566AB8250}"/>
              </a:ext>
            </a:extLst>
          </p:cNvPr>
          <p:cNvSpPr/>
          <p:nvPr/>
        </p:nvSpPr>
        <p:spPr>
          <a:xfrm>
            <a:off x="1793631" y="800697"/>
            <a:ext cx="9815840"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marL="0" marR="0" lvl="0" indent="0" algn="just" defTabSz="91440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1" lang="ja-JP" altLang="en-US" sz="1200" b="1" i="0" u="none" strike="noStrike" kern="1200" cap="none" spc="0" normalizeH="0" baseline="0" noProof="0" dirty="0">
                <a:ln>
                  <a:noFill/>
                </a:ln>
                <a:solidFill>
                  <a:srgbClr val="212121"/>
                </a:solidFill>
                <a:effectLst/>
                <a:uLnTx/>
                <a:uFillTx/>
                <a:latin typeface="游ゴシック"/>
                <a:ea typeface="游ゴシック"/>
                <a:cs typeface="+mn-cs"/>
              </a:rPr>
              <a:t>媒体社の編集力による質の高い</a:t>
            </a:r>
            <a:r>
              <a:rPr kumimoji="1" lang="en-US" altLang="ja-JP" sz="1200" b="1" i="0" u="none" strike="noStrike" kern="1200" cap="none" spc="0" normalizeH="0" baseline="0" noProof="0" dirty="0">
                <a:ln>
                  <a:noFill/>
                </a:ln>
                <a:solidFill>
                  <a:srgbClr val="212121"/>
                </a:solidFill>
                <a:effectLst/>
                <a:uLnTx/>
                <a:uFillTx/>
                <a:latin typeface="游ゴシック"/>
                <a:ea typeface="游ゴシック"/>
                <a:cs typeface="+mn-cs"/>
              </a:rPr>
              <a:t>SNS</a:t>
            </a:r>
            <a:r>
              <a:rPr kumimoji="1" lang="ja-JP" altLang="en-US" sz="1200" b="1" i="0" u="none" strike="noStrike" kern="1200" cap="none" spc="0" normalizeH="0" baseline="0" noProof="0" dirty="0">
                <a:ln>
                  <a:noFill/>
                </a:ln>
                <a:solidFill>
                  <a:srgbClr val="212121"/>
                </a:solidFill>
                <a:effectLst/>
                <a:uLnTx/>
                <a:uFillTx/>
                <a:latin typeface="游ゴシック"/>
                <a:ea typeface="游ゴシック"/>
                <a:cs typeface="+mn-cs"/>
              </a:rPr>
              <a:t>カルーセル投稿を朝日新聞運営のインスタもしくは</a:t>
            </a:r>
            <a:r>
              <a:rPr kumimoji="1" lang="en-US" altLang="ja-JP" sz="1200" b="1" i="0" u="none" strike="noStrike" kern="1200" cap="none" spc="0" normalizeH="0" baseline="0" noProof="0" dirty="0">
                <a:ln>
                  <a:noFill/>
                </a:ln>
                <a:solidFill>
                  <a:srgbClr val="212121"/>
                </a:solidFill>
                <a:effectLst/>
                <a:uLnTx/>
                <a:uFillTx/>
                <a:latin typeface="游ゴシック"/>
                <a:ea typeface="游ゴシック"/>
                <a:cs typeface="+mn-cs"/>
              </a:rPr>
              <a:t>X</a:t>
            </a:r>
            <a:r>
              <a:rPr kumimoji="1" lang="ja-JP" altLang="en-US" sz="1200" b="1" i="0" u="none" strike="noStrike" kern="1200" cap="none" spc="0" normalizeH="0" baseline="0" noProof="0" dirty="0">
                <a:ln>
                  <a:noFill/>
                </a:ln>
                <a:solidFill>
                  <a:srgbClr val="212121"/>
                </a:solidFill>
                <a:effectLst/>
                <a:uLnTx/>
                <a:uFillTx/>
                <a:latin typeface="游ゴシック"/>
                <a:ea typeface="游ゴシック"/>
                <a:cs typeface="+mn-cs"/>
              </a:rPr>
              <a:t>アカウントから発信します</a:t>
            </a:r>
            <a:r>
              <a:rPr lang="ja-JP" altLang="en-US" sz="1200" b="1" dirty="0">
                <a:solidFill>
                  <a:prstClr val="black"/>
                </a:solidFill>
                <a:latin typeface="游ゴシック" panose="020B0400000000000000" pitchFamily="50" charset="-128"/>
                <a:ea typeface="游ゴシック" panose="020B0400000000000000" pitchFamily="50" charset="-128"/>
              </a:rPr>
              <a:t>。</a:t>
            </a:r>
          </a:p>
        </p:txBody>
      </p:sp>
      <p:sp>
        <p:nvSpPr>
          <p:cNvPr id="5" name="タイトル 4">
            <a:extLst>
              <a:ext uri="{FF2B5EF4-FFF2-40B4-BE49-F238E27FC236}">
                <a16:creationId xmlns:a16="http://schemas.microsoft.com/office/drawing/2014/main" id="{B14C9338-8DC5-ED35-5F42-7018680B456D}"/>
              </a:ext>
            </a:extLst>
          </p:cNvPr>
          <p:cNvSpPr>
            <a:spLocks noGrp="1"/>
          </p:cNvSpPr>
          <p:nvPr>
            <p:ph type="title"/>
          </p:nvPr>
        </p:nvSpPr>
        <p:spPr>
          <a:xfrm>
            <a:off x="533401" y="255643"/>
            <a:ext cx="9105900" cy="425395"/>
          </a:xfrm>
        </p:spPr>
        <p:txBody>
          <a:bodyPr/>
          <a:lstStyle/>
          <a:p>
            <a:r>
              <a:rPr lang="ja-JP" altLang="en-US" spc="100" dirty="0"/>
              <a:t>朝日新聞 </a:t>
            </a:r>
            <a:r>
              <a:rPr lang="en-US" altLang="ja-JP" spc="100" dirty="0"/>
              <a:t>SNS</a:t>
            </a:r>
            <a:r>
              <a:rPr lang="ja-JP" altLang="en-US" spc="100" dirty="0"/>
              <a:t>タイアップ企画</a:t>
            </a:r>
            <a:r>
              <a:rPr lang="ja-JP" altLang="en-US" sz="2000" spc="100" dirty="0"/>
              <a:t>（</a:t>
            </a:r>
            <a:r>
              <a:rPr lang="en-US" altLang="ja-JP" sz="2000" spc="100" dirty="0"/>
              <a:t>Instagram/X</a:t>
            </a:r>
            <a:r>
              <a:rPr lang="ja-JP" altLang="en-US" sz="2000" spc="100" dirty="0"/>
              <a:t>）</a:t>
            </a:r>
            <a:endParaRPr lang="ja-JP" altLang="en-US" spc="100" dirty="0"/>
          </a:p>
        </p:txBody>
      </p:sp>
      <p:grpSp>
        <p:nvGrpSpPr>
          <p:cNvPr id="13" name="グループ化 12">
            <a:extLst>
              <a:ext uri="{FF2B5EF4-FFF2-40B4-BE49-F238E27FC236}">
                <a16:creationId xmlns:a16="http://schemas.microsoft.com/office/drawing/2014/main" id="{AB18C447-FA8D-9823-FDE3-53409D6416B5}"/>
              </a:ext>
            </a:extLst>
          </p:cNvPr>
          <p:cNvGrpSpPr/>
          <p:nvPr/>
        </p:nvGrpSpPr>
        <p:grpSpPr>
          <a:xfrm>
            <a:off x="464464" y="6378989"/>
            <a:ext cx="11344653" cy="343800"/>
            <a:chOff x="573456" y="5134563"/>
            <a:chExt cx="11345449" cy="419222"/>
          </a:xfrm>
        </p:grpSpPr>
        <p:sp>
          <p:nvSpPr>
            <p:cNvPr id="14" name="テキスト プレースホルダー 1">
              <a:extLst>
                <a:ext uri="{FF2B5EF4-FFF2-40B4-BE49-F238E27FC236}">
                  <a16:creationId xmlns:a16="http://schemas.microsoft.com/office/drawing/2014/main" id="{5C62957B-FD90-8439-9CAA-263AB1B2F840}"/>
                </a:ext>
              </a:extLst>
            </p:cNvPr>
            <p:cNvSpPr txBox="1">
              <a:spLocks/>
            </p:cNvSpPr>
            <p:nvPr/>
          </p:nvSpPr>
          <p:spPr>
            <a:xfrm>
              <a:off x="1431443" y="5160967"/>
              <a:ext cx="10487462"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広告の場合、</a:t>
              </a: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社への事前の可否確認や広告主様の</a:t>
              </a: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アカウント保有などの注意事項がありますので、ご提案前に弊社担当者にお問い合わせください。</a:t>
              </a:r>
            </a:p>
          </p:txBody>
        </p:sp>
        <p:sp>
          <p:nvSpPr>
            <p:cNvPr id="15" name="テキスト ボックス 14">
              <a:extLst>
                <a:ext uri="{FF2B5EF4-FFF2-40B4-BE49-F238E27FC236}">
                  <a16:creationId xmlns:a16="http://schemas.microsoft.com/office/drawing/2014/main" id="{B4720297-49ED-E6EB-7BE1-C83618A377AE}"/>
                </a:ext>
              </a:extLst>
            </p:cNvPr>
            <p:cNvSpPr txBox="1"/>
            <p:nvPr/>
          </p:nvSpPr>
          <p:spPr>
            <a:xfrm>
              <a:off x="573456" y="5134563"/>
              <a:ext cx="857987" cy="253933"/>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grpSp>
      <p:sp>
        <p:nvSpPr>
          <p:cNvPr id="171" name="テキスト プレースホルダー 1">
            <a:extLst>
              <a:ext uri="{FF2B5EF4-FFF2-40B4-BE49-F238E27FC236}">
                <a16:creationId xmlns:a16="http://schemas.microsoft.com/office/drawing/2014/main" id="{401A1884-B72D-65EB-1449-B5BCA997AB97}"/>
              </a:ext>
            </a:extLst>
          </p:cNvPr>
          <p:cNvSpPr txBox="1">
            <a:spLocks/>
          </p:cNvSpPr>
          <p:nvPr/>
        </p:nvSpPr>
        <p:spPr>
          <a:xfrm>
            <a:off x="2526827" y="861385"/>
            <a:ext cx="860872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pic>
        <p:nvPicPr>
          <p:cNvPr id="35" name="Picture 14" descr="X（旧Twitter）アプリのおすすめ人気ランキング【2025年】 | マイベスト">
            <a:extLst>
              <a:ext uri="{FF2B5EF4-FFF2-40B4-BE49-F238E27FC236}">
                <a16:creationId xmlns:a16="http://schemas.microsoft.com/office/drawing/2014/main" id="{0675F924-5BB4-3EBB-E25E-684C76F69E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4" y="939422"/>
            <a:ext cx="494198" cy="494197"/>
          </a:xfrm>
          <a:prstGeom prst="rect">
            <a:avLst/>
          </a:prstGeom>
        </p:spPr>
      </p:pic>
      <p:pic>
        <p:nvPicPr>
          <p:cNvPr id="38" name="Picture 4">
            <a:extLst>
              <a:ext uri="{FF2B5EF4-FFF2-40B4-BE49-F238E27FC236}">
                <a16:creationId xmlns:a16="http://schemas.microsoft.com/office/drawing/2014/main" id="{8ABD578C-4DC7-B650-82F0-95230793017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9094" y="956546"/>
            <a:ext cx="459789" cy="459789"/>
          </a:xfrm>
          <a:prstGeom prst="rect">
            <a:avLst/>
          </a:prstGeom>
          <a:noFill/>
          <a:extLst>
            <a:ext uri="{909E8E84-426E-40DD-AFC4-6F175D3DCCD1}">
              <a14:hiddenFill xmlns:a14="http://schemas.microsoft.com/office/drawing/2010/main">
                <a:solidFill>
                  <a:srgbClr val="FFFFFF"/>
                </a:solidFill>
              </a14:hiddenFill>
            </a:ext>
          </a:extLst>
        </p:spPr>
      </p:pic>
      <p:grpSp>
        <p:nvGrpSpPr>
          <p:cNvPr id="172" name="グループ化 171">
            <a:extLst>
              <a:ext uri="{FF2B5EF4-FFF2-40B4-BE49-F238E27FC236}">
                <a16:creationId xmlns:a16="http://schemas.microsoft.com/office/drawing/2014/main" id="{90B36AA1-118A-E6F9-28D7-47057751B89B}"/>
              </a:ext>
            </a:extLst>
          </p:cNvPr>
          <p:cNvGrpSpPr/>
          <p:nvPr/>
        </p:nvGrpSpPr>
        <p:grpSpPr>
          <a:xfrm>
            <a:off x="559094" y="2316485"/>
            <a:ext cx="4287356" cy="2730002"/>
            <a:chOff x="523925" y="1890205"/>
            <a:chExt cx="3534080" cy="2250348"/>
          </a:xfrm>
        </p:grpSpPr>
        <p:sp>
          <p:nvSpPr>
            <p:cNvPr id="39" name="四角形: 角を丸くする 38">
              <a:extLst>
                <a:ext uri="{FF2B5EF4-FFF2-40B4-BE49-F238E27FC236}">
                  <a16:creationId xmlns:a16="http://schemas.microsoft.com/office/drawing/2014/main" id="{DD7CEC21-1186-2E22-75D7-8520BBC726C3}"/>
                </a:ext>
              </a:extLst>
            </p:cNvPr>
            <p:cNvSpPr/>
            <p:nvPr/>
          </p:nvSpPr>
          <p:spPr bwMode="auto">
            <a:xfrm>
              <a:off x="523925" y="1890205"/>
              <a:ext cx="3534080" cy="2250348"/>
            </a:xfrm>
            <a:prstGeom prst="roundRect">
              <a:avLst>
                <a:gd name="adj" fmla="val 0"/>
              </a:avLst>
            </a:prstGeom>
            <a:solidFill>
              <a:srgbClr val="FFD8D7">
                <a:alpha val="20000"/>
              </a:srgbClr>
            </a:solidFill>
            <a:ln w="9525">
              <a:solidFill>
                <a:srgbClr val="EB0083"/>
              </a:solidFill>
            </a:ln>
            <a:effectLst/>
          </p:spPr>
          <p:txBody>
            <a:bodyPr wrap="square" lIns="180000" tIns="72000" rIns="180000" bIns="72000" rtlCol="0" anchor="ctr" anchorCtr="0">
              <a:noAutofit/>
            </a:bodyPr>
            <a:lstStyle/>
            <a:p>
              <a:pPr algn="ctr">
                <a:lnSpc>
                  <a:spcPct val="110000"/>
                </a:lnSpc>
              </a:pPr>
              <a:endParaRPr kumimoji="1" lang="ja-JP" altLang="en-US" sz="1000" b="1" dirty="0">
                <a:latin typeface="+mn-ea"/>
                <a:cs typeface="メイリオ" pitchFamily="50" charset="-128"/>
              </a:endParaRPr>
            </a:p>
          </p:txBody>
        </p:sp>
        <p:grpSp>
          <p:nvGrpSpPr>
            <p:cNvPr id="58" name="グループ化 57">
              <a:extLst>
                <a:ext uri="{FF2B5EF4-FFF2-40B4-BE49-F238E27FC236}">
                  <a16:creationId xmlns:a16="http://schemas.microsoft.com/office/drawing/2014/main" id="{FDFD5CF2-0B93-C5D7-B0C7-DF4532D380D4}"/>
                </a:ext>
              </a:extLst>
            </p:cNvPr>
            <p:cNvGrpSpPr/>
            <p:nvPr/>
          </p:nvGrpSpPr>
          <p:grpSpPr>
            <a:xfrm>
              <a:off x="704406" y="2030801"/>
              <a:ext cx="3249501" cy="1983533"/>
              <a:chOff x="752973" y="2710703"/>
              <a:chExt cx="3249501" cy="1983533"/>
            </a:xfrm>
          </p:grpSpPr>
          <p:sp>
            <p:nvSpPr>
              <p:cNvPr id="59" name="四角形: 角を丸くする 58">
                <a:extLst>
                  <a:ext uri="{FF2B5EF4-FFF2-40B4-BE49-F238E27FC236}">
                    <a16:creationId xmlns:a16="http://schemas.microsoft.com/office/drawing/2014/main" id="{F8F5F21F-FD7D-098E-7C76-F9C0CE793940}"/>
                  </a:ext>
                </a:extLst>
              </p:cNvPr>
              <p:cNvSpPr/>
              <p:nvPr/>
            </p:nvSpPr>
            <p:spPr bwMode="auto">
              <a:xfrm>
                <a:off x="788069" y="2710703"/>
                <a:ext cx="965226" cy="1983533"/>
              </a:xfrm>
              <a:prstGeom prst="roundRect">
                <a:avLst/>
              </a:prstGeom>
              <a:solidFill>
                <a:schemeClr val="bg1"/>
              </a:solidFill>
              <a:ln w="6350">
                <a:noFill/>
              </a:ln>
              <a:effectLst/>
            </p:spPr>
            <p:txBody>
              <a:bodyPr wrap="square" lIns="180000" tIns="72000" rIns="180000" bIns="72000" rtlCol="0" anchor="ctr" anchorCtr="0">
                <a:noAutofit/>
              </a:bodyPr>
              <a:lstStyle/>
              <a:p>
                <a:pPr algn="ctr">
                  <a:lnSpc>
                    <a:spcPct val="110000"/>
                  </a:lnSpc>
                </a:pPr>
                <a:endParaRPr kumimoji="1" lang="ja-JP" altLang="en-US" sz="1000" b="1" dirty="0">
                  <a:solidFill>
                    <a:schemeClr val="bg1"/>
                  </a:solidFill>
                  <a:latin typeface="+mn-ea"/>
                  <a:cs typeface="メイリオ" pitchFamily="50" charset="-128"/>
                </a:endParaRPr>
              </a:p>
            </p:txBody>
          </p:sp>
          <p:grpSp>
            <p:nvGrpSpPr>
              <p:cNvPr id="60" name="グループ化 59">
                <a:extLst>
                  <a:ext uri="{FF2B5EF4-FFF2-40B4-BE49-F238E27FC236}">
                    <a16:creationId xmlns:a16="http://schemas.microsoft.com/office/drawing/2014/main" id="{BB957008-3C21-373D-0F2E-AA41CE0D11A8}"/>
                  </a:ext>
                </a:extLst>
              </p:cNvPr>
              <p:cNvGrpSpPr/>
              <p:nvPr/>
            </p:nvGrpSpPr>
            <p:grpSpPr>
              <a:xfrm>
                <a:off x="752973" y="2710703"/>
                <a:ext cx="3249501" cy="1983533"/>
                <a:chOff x="599260" y="2573513"/>
                <a:chExt cx="2902291" cy="1771592"/>
              </a:xfrm>
            </p:grpSpPr>
            <p:sp>
              <p:nvSpPr>
                <p:cNvPr id="61" name="正方形/長方形 60">
                  <a:extLst>
                    <a:ext uri="{FF2B5EF4-FFF2-40B4-BE49-F238E27FC236}">
                      <a16:creationId xmlns:a16="http://schemas.microsoft.com/office/drawing/2014/main" id="{A2D93568-B370-6D4F-06DB-D906CAC4D4B0}"/>
                    </a:ext>
                  </a:extLst>
                </p:cNvPr>
                <p:cNvSpPr/>
                <p:nvPr/>
              </p:nvSpPr>
              <p:spPr>
                <a:xfrm>
                  <a:off x="669412" y="2979722"/>
                  <a:ext cx="2832139" cy="6994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62" name="正方形/長方形 61">
                  <a:extLst>
                    <a:ext uri="{FF2B5EF4-FFF2-40B4-BE49-F238E27FC236}">
                      <a16:creationId xmlns:a16="http://schemas.microsoft.com/office/drawing/2014/main" id="{A6C8DC23-FF49-2544-D41B-DC0871B05D0E}"/>
                    </a:ext>
                  </a:extLst>
                </p:cNvPr>
                <p:cNvSpPr/>
                <p:nvPr/>
              </p:nvSpPr>
              <p:spPr>
                <a:xfrm>
                  <a:off x="1402906" y="3032207"/>
                  <a:ext cx="637072" cy="591674"/>
                </a:xfrm>
                <a:prstGeom prst="rect">
                  <a:avLst/>
                </a:prstGeom>
                <a:solidFill>
                  <a:srgbClr val="EB0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❷</a:t>
                  </a:r>
                </a:p>
              </p:txBody>
            </p:sp>
            <p:grpSp>
              <p:nvGrpSpPr>
                <p:cNvPr id="63" name="グループ化 62">
                  <a:extLst>
                    <a:ext uri="{FF2B5EF4-FFF2-40B4-BE49-F238E27FC236}">
                      <a16:creationId xmlns:a16="http://schemas.microsoft.com/office/drawing/2014/main" id="{EF9DCBF1-F5DF-82FA-C88C-98AF02EB22BC}"/>
                    </a:ext>
                  </a:extLst>
                </p:cNvPr>
                <p:cNvGrpSpPr/>
                <p:nvPr/>
              </p:nvGrpSpPr>
              <p:grpSpPr>
                <a:xfrm>
                  <a:off x="599260" y="2573513"/>
                  <a:ext cx="893437" cy="1771592"/>
                  <a:chOff x="5424432" y="3305078"/>
                  <a:chExt cx="1476264" cy="2927280"/>
                </a:xfrm>
              </p:grpSpPr>
              <p:sp>
                <p:nvSpPr>
                  <p:cNvPr id="102" name="角丸四角形 296">
                    <a:extLst>
                      <a:ext uri="{FF2B5EF4-FFF2-40B4-BE49-F238E27FC236}">
                        <a16:creationId xmlns:a16="http://schemas.microsoft.com/office/drawing/2014/main" id="{0CCE35CE-5EE0-25D5-2E8A-2E346F0A9A09}"/>
                      </a:ext>
                    </a:extLst>
                  </p:cNvPr>
                  <p:cNvSpPr/>
                  <p:nvPr/>
                </p:nvSpPr>
                <p:spPr>
                  <a:xfrm>
                    <a:off x="5476227" y="3395202"/>
                    <a:ext cx="1372677" cy="2747030"/>
                  </a:xfrm>
                  <a:prstGeom prst="roundRect">
                    <a:avLst>
                      <a:gd name="adj" fmla="val 757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nvGrpSpPr>
                  <p:cNvPr id="103" name="グループ化 102">
                    <a:extLst>
                      <a:ext uri="{FF2B5EF4-FFF2-40B4-BE49-F238E27FC236}">
                        <a16:creationId xmlns:a16="http://schemas.microsoft.com/office/drawing/2014/main" id="{C9BA88B9-7678-4565-6288-E03E9984C590}"/>
                      </a:ext>
                    </a:extLst>
                  </p:cNvPr>
                  <p:cNvGrpSpPr/>
                  <p:nvPr/>
                </p:nvGrpSpPr>
                <p:grpSpPr>
                  <a:xfrm>
                    <a:off x="5583361" y="3640358"/>
                    <a:ext cx="1165074" cy="2386168"/>
                    <a:chOff x="5583361" y="3552559"/>
                    <a:chExt cx="1165074" cy="2386168"/>
                  </a:xfrm>
                </p:grpSpPr>
                <p:sp>
                  <p:nvSpPr>
                    <p:cNvPr id="105" name="フリーフォーム 299">
                      <a:extLst>
                        <a:ext uri="{FF2B5EF4-FFF2-40B4-BE49-F238E27FC236}">
                          <a16:creationId xmlns:a16="http://schemas.microsoft.com/office/drawing/2014/main" id="{48E71505-E7D9-004C-4690-4DE299C0935B}"/>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nvGrpSpPr>
                    <p:cNvPr id="106" name="グループ化 105">
                      <a:extLst>
                        <a:ext uri="{FF2B5EF4-FFF2-40B4-BE49-F238E27FC236}">
                          <a16:creationId xmlns:a16="http://schemas.microsoft.com/office/drawing/2014/main" id="{6392EDF1-7608-9F8E-7474-88905593BC64}"/>
                        </a:ext>
                      </a:extLst>
                    </p:cNvPr>
                    <p:cNvGrpSpPr/>
                    <p:nvPr/>
                  </p:nvGrpSpPr>
                  <p:grpSpPr>
                    <a:xfrm>
                      <a:off x="5583361" y="5701414"/>
                      <a:ext cx="1165074" cy="237313"/>
                      <a:chOff x="725858" y="4832000"/>
                      <a:chExt cx="1440000" cy="285936"/>
                    </a:xfrm>
                    <a:solidFill>
                      <a:schemeClr val="bg1">
                        <a:lumMod val="85000"/>
                      </a:schemeClr>
                    </a:solidFill>
                  </p:grpSpPr>
                  <p:sp>
                    <p:nvSpPr>
                      <p:cNvPr id="160" name="正方形/長方形 159">
                        <a:extLst>
                          <a:ext uri="{FF2B5EF4-FFF2-40B4-BE49-F238E27FC236}">
                            <a16:creationId xmlns:a16="http://schemas.microsoft.com/office/drawing/2014/main" id="{A12278C5-EDC7-F951-CF6E-A69B8213D0BA}"/>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dirty="0">
                          <a:solidFill>
                            <a:prstClr val="white"/>
                          </a:solidFill>
                          <a:latin typeface="游ゴシック" panose="020B0400000000000000" pitchFamily="50" charset="-128"/>
                          <a:ea typeface="游ゴシック" panose="020B0400000000000000" pitchFamily="50" charset="-128"/>
                        </a:endParaRPr>
                      </a:p>
                    </p:txBody>
                  </p:sp>
                  <p:sp>
                    <p:nvSpPr>
                      <p:cNvPr id="163" name="正方形/長方形 162">
                        <a:extLst>
                          <a:ext uri="{FF2B5EF4-FFF2-40B4-BE49-F238E27FC236}">
                            <a16:creationId xmlns:a16="http://schemas.microsoft.com/office/drawing/2014/main" id="{39A51F07-6D54-F486-6FC8-575D750369BA}"/>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sp>
                    <p:nvSpPr>
                      <p:cNvPr id="164" name="正方形/長方形 163">
                        <a:extLst>
                          <a:ext uri="{FF2B5EF4-FFF2-40B4-BE49-F238E27FC236}">
                            <a16:creationId xmlns:a16="http://schemas.microsoft.com/office/drawing/2014/main" id="{AF71CDDF-D04A-684E-02C1-5DD322C24924}"/>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sp>
                  <p:nvSpPr>
                    <p:cNvPr id="107" name="角丸四角形 301">
                      <a:extLst>
                        <a:ext uri="{FF2B5EF4-FFF2-40B4-BE49-F238E27FC236}">
                          <a16:creationId xmlns:a16="http://schemas.microsoft.com/office/drawing/2014/main" id="{E96DB9ED-3433-7938-5794-FBA9FF8C5001}"/>
                        </a:ext>
                      </a:extLst>
                    </p:cNvPr>
                    <p:cNvSpPr/>
                    <p:nvPr/>
                  </p:nvSpPr>
                  <p:spPr>
                    <a:xfrm>
                      <a:off x="5593092" y="3780029"/>
                      <a:ext cx="1137561" cy="1836569"/>
                    </a:xfrm>
                    <a:prstGeom prst="roundRect">
                      <a:avLst>
                        <a:gd name="adj" fmla="val 0"/>
                      </a:avLst>
                    </a:prstGeom>
                    <a:no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nvGrpSpPr>
                    <p:cNvPr id="108" name="グループ化 107">
                      <a:extLst>
                        <a:ext uri="{FF2B5EF4-FFF2-40B4-BE49-F238E27FC236}">
                          <a16:creationId xmlns:a16="http://schemas.microsoft.com/office/drawing/2014/main" id="{CF97D8D1-ADAF-6C4D-9D8A-0776CBFC5AA4}"/>
                        </a:ext>
                      </a:extLst>
                    </p:cNvPr>
                    <p:cNvGrpSpPr/>
                    <p:nvPr/>
                  </p:nvGrpSpPr>
                  <p:grpSpPr>
                    <a:xfrm>
                      <a:off x="6583680" y="3552559"/>
                      <a:ext cx="146973" cy="144734"/>
                      <a:chOff x="5618772" y="1633827"/>
                      <a:chExt cx="180000" cy="165940"/>
                    </a:xfrm>
                    <a:solidFill>
                      <a:schemeClr val="bg1">
                        <a:lumMod val="85000"/>
                      </a:schemeClr>
                    </a:solidFill>
                  </p:grpSpPr>
                  <p:sp>
                    <p:nvSpPr>
                      <p:cNvPr id="125" name="正方形/長方形 124">
                        <a:extLst>
                          <a:ext uri="{FF2B5EF4-FFF2-40B4-BE49-F238E27FC236}">
                            <a16:creationId xmlns:a16="http://schemas.microsoft.com/office/drawing/2014/main" id="{F16DD1F6-0748-BFE1-4D08-55304146CC85}"/>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7F607099-9B6B-E46A-627D-1719F7D359F9}"/>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sp>
                    <p:nvSpPr>
                      <p:cNvPr id="127" name="正方形/長方形 126">
                        <a:extLst>
                          <a:ext uri="{FF2B5EF4-FFF2-40B4-BE49-F238E27FC236}">
                            <a16:creationId xmlns:a16="http://schemas.microsoft.com/office/drawing/2014/main" id="{CDA139BE-8846-0B46-D6A2-71ACC84FB4F9}"/>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grpSp>
                  <p:nvGrpSpPr>
                    <p:cNvPr id="109" name="グループ化 108">
                      <a:extLst>
                        <a:ext uri="{FF2B5EF4-FFF2-40B4-BE49-F238E27FC236}">
                          <a16:creationId xmlns:a16="http://schemas.microsoft.com/office/drawing/2014/main" id="{2DD24DE2-334F-8B8F-15FF-171D506B0D65}"/>
                        </a:ext>
                      </a:extLst>
                    </p:cNvPr>
                    <p:cNvGrpSpPr/>
                    <p:nvPr/>
                  </p:nvGrpSpPr>
                  <p:grpSpPr>
                    <a:xfrm>
                      <a:off x="5831845" y="5480719"/>
                      <a:ext cx="660054" cy="57186"/>
                      <a:chOff x="2512794" y="5250138"/>
                      <a:chExt cx="918554" cy="79582"/>
                    </a:xfrm>
                  </p:grpSpPr>
                  <p:sp>
                    <p:nvSpPr>
                      <p:cNvPr id="117" name="円/楕円 312">
                        <a:extLst>
                          <a:ext uri="{FF2B5EF4-FFF2-40B4-BE49-F238E27FC236}">
                            <a16:creationId xmlns:a16="http://schemas.microsoft.com/office/drawing/2014/main" id="{069C674B-27E2-016F-5C19-F78E858CD576}"/>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18" name="円/楕円 313">
                        <a:extLst>
                          <a:ext uri="{FF2B5EF4-FFF2-40B4-BE49-F238E27FC236}">
                            <a16:creationId xmlns:a16="http://schemas.microsoft.com/office/drawing/2014/main" id="{B3752CE3-A37B-5882-3EB3-DB39816B97D2}"/>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19" name="円/楕円 314">
                        <a:extLst>
                          <a:ext uri="{FF2B5EF4-FFF2-40B4-BE49-F238E27FC236}">
                            <a16:creationId xmlns:a16="http://schemas.microsoft.com/office/drawing/2014/main" id="{F8DF66B7-C220-05DA-ACAD-B0B2375846FB}"/>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20" name="円/楕円 315">
                        <a:extLst>
                          <a:ext uri="{FF2B5EF4-FFF2-40B4-BE49-F238E27FC236}">
                            <a16:creationId xmlns:a16="http://schemas.microsoft.com/office/drawing/2014/main" id="{F6023C61-2765-F642-5A05-927A6E7246D4}"/>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21" name="円/楕円 316">
                        <a:extLst>
                          <a:ext uri="{FF2B5EF4-FFF2-40B4-BE49-F238E27FC236}">
                            <a16:creationId xmlns:a16="http://schemas.microsoft.com/office/drawing/2014/main" id="{24A0AA68-BCDE-D425-0FAA-B9774D01C863}"/>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22" name="円/楕円 317">
                        <a:extLst>
                          <a:ext uri="{FF2B5EF4-FFF2-40B4-BE49-F238E27FC236}">
                            <a16:creationId xmlns:a16="http://schemas.microsoft.com/office/drawing/2014/main" id="{2A574165-D092-D2B1-325E-EB755A073415}"/>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23" name="フリーフォーム 318">
                        <a:extLst>
                          <a:ext uri="{FF2B5EF4-FFF2-40B4-BE49-F238E27FC236}">
                            <a16:creationId xmlns:a16="http://schemas.microsoft.com/office/drawing/2014/main" id="{42C677D1-75A3-74DD-86D7-5C6A1E6AA585}"/>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sp>
                    <p:nvSpPr>
                      <p:cNvPr id="124" name="フリーフォーム 319">
                        <a:extLst>
                          <a:ext uri="{FF2B5EF4-FFF2-40B4-BE49-F238E27FC236}">
                            <a16:creationId xmlns:a16="http://schemas.microsoft.com/office/drawing/2014/main" id="{0D99036E-B535-6553-5FD2-58CD979DB915}"/>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kern="1200">
                          <a:solidFill>
                            <a:prstClr val="white"/>
                          </a:solidFill>
                          <a:latin typeface="游ゴシック" panose="020B0400000000000000" pitchFamily="50" charset="-128"/>
                          <a:ea typeface="游ゴシック" panose="020B0400000000000000" pitchFamily="50" charset="-128"/>
                        </a:endParaRPr>
                      </a:p>
                    </p:txBody>
                  </p:sp>
                </p:grpSp>
                <p:grpSp>
                  <p:nvGrpSpPr>
                    <p:cNvPr id="110" name="グループ化 109">
                      <a:extLst>
                        <a:ext uri="{FF2B5EF4-FFF2-40B4-BE49-F238E27FC236}">
                          <a16:creationId xmlns:a16="http://schemas.microsoft.com/office/drawing/2014/main" id="{6FCF6487-D674-66BF-4F88-0F5AD76E4E4A}"/>
                        </a:ext>
                      </a:extLst>
                    </p:cNvPr>
                    <p:cNvGrpSpPr/>
                    <p:nvPr/>
                  </p:nvGrpSpPr>
                  <p:grpSpPr>
                    <a:xfrm>
                      <a:off x="5677991" y="3977781"/>
                      <a:ext cx="967762" cy="1310419"/>
                      <a:chOff x="5676967" y="3977781"/>
                      <a:chExt cx="967762" cy="1310419"/>
                    </a:xfrm>
                  </p:grpSpPr>
                  <p:grpSp>
                    <p:nvGrpSpPr>
                      <p:cNvPr id="111" name="グループ化 110">
                        <a:extLst>
                          <a:ext uri="{FF2B5EF4-FFF2-40B4-BE49-F238E27FC236}">
                            <a16:creationId xmlns:a16="http://schemas.microsoft.com/office/drawing/2014/main" id="{56526956-1FEB-40D5-8EEE-CF584DAC1E43}"/>
                          </a:ext>
                        </a:extLst>
                      </p:cNvPr>
                      <p:cNvGrpSpPr/>
                      <p:nvPr/>
                    </p:nvGrpSpPr>
                    <p:grpSpPr>
                      <a:xfrm>
                        <a:off x="5676967" y="3977781"/>
                        <a:ext cx="640022" cy="606192"/>
                        <a:chOff x="1075829" y="3395202"/>
                        <a:chExt cx="979386" cy="927618"/>
                      </a:xfrm>
                    </p:grpSpPr>
                    <p:cxnSp>
                      <p:nvCxnSpPr>
                        <p:cNvPr id="115" name="直線コネクタ 114">
                          <a:extLst>
                            <a:ext uri="{FF2B5EF4-FFF2-40B4-BE49-F238E27FC236}">
                              <a16:creationId xmlns:a16="http://schemas.microsoft.com/office/drawing/2014/main" id="{A88F3F2E-6AD5-9AB6-2C58-985551527FDC}"/>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35C13C9-B33C-1ACC-FB4B-8543D46C4150}"/>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2" name="グループ化 111">
                        <a:extLst>
                          <a:ext uri="{FF2B5EF4-FFF2-40B4-BE49-F238E27FC236}">
                            <a16:creationId xmlns:a16="http://schemas.microsoft.com/office/drawing/2014/main" id="{5010429C-DA0A-B04A-A3BE-4FB803FE57B7}"/>
                          </a:ext>
                        </a:extLst>
                      </p:cNvPr>
                      <p:cNvGrpSpPr/>
                      <p:nvPr/>
                    </p:nvGrpSpPr>
                    <p:grpSpPr>
                      <a:xfrm flipH="1" flipV="1">
                        <a:off x="6004707" y="4682008"/>
                        <a:ext cx="640022" cy="606192"/>
                        <a:chOff x="1075829" y="3395202"/>
                        <a:chExt cx="979386" cy="927618"/>
                      </a:xfrm>
                    </p:grpSpPr>
                    <p:cxnSp>
                      <p:nvCxnSpPr>
                        <p:cNvPr id="113" name="直線コネクタ 112">
                          <a:extLst>
                            <a:ext uri="{FF2B5EF4-FFF2-40B4-BE49-F238E27FC236}">
                              <a16:creationId xmlns:a16="http://schemas.microsoft.com/office/drawing/2014/main" id="{1DB235BC-9377-ED75-0C1E-7499FC201F84}"/>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5CF0CEF4-326B-8ECE-2DD5-298E097508FB}"/>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04" name="フリーフォーム 298">
                    <a:extLst>
                      <a:ext uri="{FF2B5EF4-FFF2-40B4-BE49-F238E27FC236}">
                        <a16:creationId xmlns:a16="http://schemas.microsoft.com/office/drawing/2014/main" id="{41EC4E66-E793-483A-5B84-6F956EC516D9}"/>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lumMod val="95000"/>
                    </a:schemeClr>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sp>
              <p:nvSpPr>
                <p:cNvPr id="96" name="正方形/長方形 95">
                  <a:extLst>
                    <a:ext uri="{FF2B5EF4-FFF2-40B4-BE49-F238E27FC236}">
                      <a16:creationId xmlns:a16="http://schemas.microsoft.com/office/drawing/2014/main" id="{7525663C-9914-21D7-59EA-7CA580AB3A3E}"/>
                    </a:ext>
                  </a:extLst>
                </p:cNvPr>
                <p:cNvSpPr/>
                <p:nvPr/>
              </p:nvSpPr>
              <p:spPr>
                <a:xfrm>
                  <a:off x="732443" y="3032207"/>
                  <a:ext cx="637072" cy="591674"/>
                </a:xfrm>
                <a:prstGeom prst="rect">
                  <a:avLst/>
                </a:prstGeom>
                <a:solidFill>
                  <a:srgbClr val="EB0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❶</a:t>
                  </a:r>
                </a:p>
              </p:txBody>
            </p:sp>
            <p:sp>
              <p:nvSpPr>
                <p:cNvPr id="97" name="正方形/長方形 96">
                  <a:extLst>
                    <a:ext uri="{FF2B5EF4-FFF2-40B4-BE49-F238E27FC236}">
                      <a16:creationId xmlns:a16="http://schemas.microsoft.com/office/drawing/2014/main" id="{89381711-2145-E3D3-90A8-612B4885661A}"/>
                    </a:ext>
                  </a:extLst>
                </p:cNvPr>
                <p:cNvSpPr/>
                <p:nvPr/>
              </p:nvSpPr>
              <p:spPr>
                <a:xfrm>
                  <a:off x="2087682" y="3032207"/>
                  <a:ext cx="637072" cy="591674"/>
                </a:xfrm>
                <a:prstGeom prst="rect">
                  <a:avLst/>
                </a:prstGeom>
                <a:solidFill>
                  <a:srgbClr val="EB0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❸</a:t>
                  </a:r>
                </a:p>
              </p:txBody>
            </p:sp>
            <p:sp>
              <p:nvSpPr>
                <p:cNvPr id="99" name="正方形/長方形 98">
                  <a:extLst>
                    <a:ext uri="{FF2B5EF4-FFF2-40B4-BE49-F238E27FC236}">
                      <a16:creationId xmlns:a16="http://schemas.microsoft.com/office/drawing/2014/main" id="{7C925C2F-45B9-6242-2A40-5FA13CBAE614}"/>
                    </a:ext>
                  </a:extLst>
                </p:cNvPr>
                <p:cNvSpPr/>
                <p:nvPr/>
              </p:nvSpPr>
              <p:spPr>
                <a:xfrm>
                  <a:off x="2772459" y="3032207"/>
                  <a:ext cx="637072" cy="591674"/>
                </a:xfrm>
                <a:prstGeom prst="rect">
                  <a:avLst/>
                </a:prstGeom>
                <a:solidFill>
                  <a:srgbClr val="EB0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❹</a:t>
                  </a:r>
                </a:p>
              </p:txBody>
            </p:sp>
            <p:sp>
              <p:nvSpPr>
                <p:cNvPr id="100" name="楕円 99">
                  <a:extLst>
                    <a:ext uri="{FF2B5EF4-FFF2-40B4-BE49-F238E27FC236}">
                      <a16:creationId xmlns:a16="http://schemas.microsoft.com/office/drawing/2014/main" id="{B4057DEA-D06A-1561-A586-500163475672}"/>
                    </a:ext>
                  </a:extLst>
                </p:cNvPr>
                <p:cNvSpPr/>
                <p:nvPr/>
              </p:nvSpPr>
              <p:spPr>
                <a:xfrm>
                  <a:off x="732443" y="2772099"/>
                  <a:ext cx="90660" cy="90660"/>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01" name="正方形/長方形 100">
                  <a:extLst>
                    <a:ext uri="{FF2B5EF4-FFF2-40B4-BE49-F238E27FC236}">
                      <a16:creationId xmlns:a16="http://schemas.microsoft.com/office/drawing/2014/main" id="{9F1A3A32-845C-FEB7-5CFE-127524B4A34E}"/>
                    </a:ext>
                  </a:extLst>
                </p:cNvPr>
                <p:cNvSpPr/>
                <p:nvPr/>
              </p:nvSpPr>
              <p:spPr>
                <a:xfrm flipV="1">
                  <a:off x="853863" y="2785065"/>
                  <a:ext cx="286193" cy="248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00" kern="1200">
                    <a:solidFill>
                      <a:prstClr val="white"/>
                    </a:solidFill>
                    <a:latin typeface="游ゴシック" panose="020B0400000000000000" pitchFamily="50" charset="-128"/>
                    <a:ea typeface="游ゴシック" panose="020B0400000000000000" pitchFamily="50" charset="-128"/>
                  </a:endParaRPr>
                </a:p>
              </p:txBody>
            </p:sp>
          </p:grpSp>
        </p:grpSp>
        <p:pic>
          <p:nvPicPr>
            <p:cNvPr id="165" name="Picture 14" descr="X（旧Twitter）アプリのおすすめ人気ランキング【2025年】 | マイベスト">
              <a:extLst>
                <a:ext uri="{FF2B5EF4-FFF2-40B4-BE49-F238E27FC236}">
                  <a16:creationId xmlns:a16="http://schemas.microsoft.com/office/drawing/2014/main" id="{95562FE6-2329-53E1-F0B0-69DE0B34752D}"/>
                </a:ext>
              </a:extLst>
            </p:cNvPr>
            <p:cNvPicPr>
              <a:picLocks noChangeAspect="1"/>
            </p:cNvPicPr>
            <p:nvPr/>
          </p:nvPicPr>
          <p:blipFill>
            <a:blip r:embed="rId3" cstate="print">
              <a:extLst>
                <a:ext uri="{28A0092B-C50C-407E-A947-70E740481C1C}">
                  <a14:useLocalDpi xmlns:a14="http://schemas.microsoft.com/office/drawing/2010/main"/>
                </a:ext>
              </a:extLst>
            </a:blip>
            <a:srcRect l="4194" t="5423" r="4771" b="2998"/>
            <a:stretch>
              <a:fillRect/>
            </a:stretch>
          </p:blipFill>
          <p:spPr>
            <a:xfrm>
              <a:off x="3541754" y="2032018"/>
              <a:ext cx="283944" cy="285644"/>
            </a:xfrm>
            <a:prstGeom prst="roundRect">
              <a:avLst/>
            </a:prstGeom>
          </p:spPr>
        </p:pic>
        <p:pic>
          <p:nvPicPr>
            <p:cNvPr id="166" name="Picture 4">
              <a:extLst>
                <a:ext uri="{FF2B5EF4-FFF2-40B4-BE49-F238E27FC236}">
                  <a16:creationId xmlns:a16="http://schemas.microsoft.com/office/drawing/2014/main" id="{56558BA7-CD2B-50F8-F9F5-ABFA6CDBF2D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37591" y="2023130"/>
              <a:ext cx="283944" cy="283944"/>
            </a:xfrm>
            <a:prstGeom prst="rect">
              <a:avLst/>
            </a:prstGeom>
            <a:noFill/>
            <a:extLst>
              <a:ext uri="{909E8E84-426E-40DD-AFC4-6F175D3DCCD1}">
                <a14:hiddenFill xmlns:a14="http://schemas.microsoft.com/office/drawing/2010/main">
                  <a:solidFill>
                    <a:srgbClr val="FFFFFF"/>
                  </a:solidFill>
                </a14:hiddenFill>
              </a:ext>
            </a:extLst>
          </p:spPr>
        </p:pic>
        <p:cxnSp>
          <p:nvCxnSpPr>
            <p:cNvPr id="167" name="直線コネクタ 166">
              <a:extLst>
                <a:ext uri="{FF2B5EF4-FFF2-40B4-BE49-F238E27FC236}">
                  <a16:creationId xmlns:a16="http://schemas.microsoft.com/office/drawing/2014/main" id="{BCFA0AF9-3406-56F8-2AAD-E169B72400BE}"/>
                </a:ext>
              </a:extLst>
            </p:cNvPr>
            <p:cNvCxnSpPr>
              <a:cxnSpLocks/>
            </p:cNvCxnSpPr>
            <p:nvPr/>
          </p:nvCxnSpPr>
          <p:spPr>
            <a:xfrm flipV="1">
              <a:off x="1704728" y="2127958"/>
              <a:ext cx="1288573" cy="213817"/>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B1F47DD3-0F19-AC85-ECFA-60C82652DA6B}"/>
                </a:ext>
              </a:extLst>
            </p:cNvPr>
            <p:cNvCxnSpPr>
              <a:cxnSpLocks/>
            </p:cNvCxnSpPr>
            <p:nvPr/>
          </p:nvCxnSpPr>
          <p:spPr>
            <a:xfrm flipH="1">
              <a:off x="2993301" y="2051156"/>
              <a:ext cx="1" cy="259874"/>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69" name="楕円 168">
              <a:extLst>
                <a:ext uri="{FF2B5EF4-FFF2-40B4-BE49-F238E27FC236}">
                  <a16:creationId xmlns:a16="http://schemas.microsoft.com/office/drawing/2014/main" id="{50900AE0-C84B-A7A8-2D09-1C8153CFDC62}"/>
                </a:ext>
              </a:extLst>
            </p:cNvPr>
            <p:cNvSpPr/>
            <p:nvPr/>
          </p:nvSpPr>
          <p:spPr>
            <a:xfrm>
              <a:off x="1407187" y="3501002"/>
              <a:ext cx="101506" cy="101506"/>
            </a:xfrm>
            <a:prstGeom prst="ellipse">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0" name="四角形: 角を丸くする 169">
              <a:extLst>
                <a:ext uri="{FF2B5EF4-FFF2-40B4-BE49-F238E27FC236}">
                  <a16:creationId xmlns:a16="http://schemas.microsoft.com/office/drawing/2014/main" id="{DF998A43-FB33-8792-BA67-77B2B9FD3221}"/>
                </a:ext>
              </a:extLst>
            </p:cNvPr>
            <p:cNvSpPr/>
            <p:nvPr/>
          </p:nvSpPr>
          <p:spPr bwMode="auto">
            <a:xfrm>
              <a:off x="2370893" y="3327465"/>
              <a:ext cx="1495177" cy="275043"/>
            </a:xfrm>
            <a:prstGeom prst="roundRect">
              <a:avLst>
                <a:gd name="adj" fmla="val 50000"/>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kumimoji="1" lang="ja-JP" altLang="en-US" sz="1100" b="1" dirty="0">
                  <a:solidFill>
                    <a:srgbClr val="D54773"/>
                  </a:solidFill>
                  <a:latin typeface="+mn-ea"/>
                  <a:cs typeface="メイリオ" pitchFamily="50" charset="-128"/>
                </a:rPr>
                <a:t>２～６枚程度の画像</a:t>
              </a:r>
            </a:p>
          </p:txBody>
        </p:sp>
      </p:grpSp>
      <p:sp>
        <p:nvSpPr>
          <p:cNvPr id="173" name="四角形: 角を丸くする 172">
            <a:extLst>
              <a:ext uri="{FF2B5EF4-FFF2-40B4-BE49-F238E27FC236}">
                <a16:creationId xmlns:a16="http://schemas.microsoft.com/office/drawing/2014/main" id="{A4A402FE-8E9C-51B5-1B40-DC4A722AEE06}"/>
              </a:ext>
            </a:extLst>
          </p:cNvPr>
          <p:cNvSpPr/>
          <p:nvPr/>
        </p:nvSpPr>
        <p:spPr>
          <a:xfrm>
            <a:off x="564005" y="1744971"/>
            <a:ext cx="3377264" cy="43797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SNS</a:t>
            </a:r>
            <a:r>
              <a:rPr kumimoji="1" lang="ja-JP" altLang="en-US" b="1" dirty="0"/>
              <a:t>タイアップ企画</a:t>
            </a:r>
          </a:p>
        </p:txBody>
      </p:sp>
      <p:cxnSp>
        <p:nvCxnSpPr>
          <p:cNvPr id="174" name="直線コネクタ 173">
            <a:extLst>
              <a:ext uri="{FF2B5EF4-FFF2-40B4-BE49-F238E27FC236}">
                <a16:creationId xmlns:a16="http://schemas.microsoft.com/office/drawing/2014/main" id="{E0ED78E1-D7A7-03F1-06F0-DB53896B1566}"/>
              </a:ext>
            </a:extLst>
          </p:cNvPr>
          <p:cNvCxnSpPr>
            <a:cxnSpLocks/>
          </p:cNvCxnSpPr>
          <p:nvPr/>
        </p:nvCxnSpPr>
        <p:spPr>
          <a:xfrm>
            <a:off x="5063798" y="6209525"/>
            <a:ext cx="287837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75" name="テキスト プレースホルダー 1">
            <a:extLst>
              <a:ext uri="{FF2B5EF4-FFF2-40B4-BE49-F238E27FC236}">
                <a16:creationId xmlns:a16="http://schemas.microsoft.com/office/drawing/2014/main" id="{FFB47B50-4887-6695-FDDD-5218B0A051B8}"/>
              </a:ext>
            </a:extLst>
          </p:cNvPr>
          <p:cNvSpPr txBox="1">
            <a:spLocks/>
          </p:cNvSpPr>
          <p:nvPr/>
        </p:nvSpPr>
        <p:spPr>
          <a:xfrm>
            <a:off x="5303766" y="5756046"/>
            <a:ext cx="2570866"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100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r>
              <a:rPr lang="ja-JP" altLang="en-US" b="1" spc="200" dirty="0">
                <a:solidFill>
                  <a:prstClr val="black"/>
                </a:solidFill>
                <a:latin typeface="游ゴシック" panose="020B0400000000000000" pitchFamily="50" charset="-128"/>
                <a:ea typeface="游ゴシック" panose="020B0400000000000000" pitchFamily="50" charset="-128"/>
              </a:rPr>
              <a:t>～</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sp>
        <p:nvSpPr>
          <p:cNvPr id="177" name="テキスト プレースホルダー 1">
            <a:extLst>
              <a:ext uri="{FF2B5EF4-FFF2-40B4-BE49-F238E27FC236}">
                <a16:creationId xmlns:a16="http://schemas.microsoft.com/office/drawing/2014/main" id="{3441FEAE-F4A3-BCB3-2EAA-0468A0A2F972}"/>
              </a:ext>
            </a:extLst>
          </p:cNvPr>
          <p:cNvSpPr txBox="1">
            <a:spLocks/>
          </p:cNvSpPr>
          <p:nvPr/>
        </p:nvSpPr>
        <p:spPr>
          <a:xfrm>
            <a:off x="8224781" y="5764837"/>
            <a:ext cx="1726497"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50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r>
              <a:rPr lang="ja-JP" altLang="en-US" b="1" spc="200" dirty="0">
                <a:solidFill>
                  <a:prstClr val="black"/>
                </a:solidFill>
                <a:latin typeface="游ゴシック" panose="020B0400000000000000" pitchFamily="50" charset="-128"/>
                <a:ea typeface="游ゴシック" panose="020B0400000000000000" pitchFamily="50" charset="-128"/>
              </a:rPr>
              <a:t>～</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180" name="直線コネクタ 179">
            <a:extLst>
              <a:ext uri="{FF2B5EF4-FFF2-40B4-BE49-F238E27FC236}">
                <a16:creationId xmlns:a16="http://schemas.microsoft.com/office/drawing/2014/main" id="{181BD8FB-0D2A-272B-D846-7000D76E8B1E}"/>
              </a:ext>
            </a:extLst>
          </p:cNvPr>
          <p:cNvCxnSpPr>
            <a:cxnSpLocks/>
          </p:cNvCxnSpPr>
          <p:nvPr/>
        </p:nvCxnSpPr>
        <p:spPr>
          <a:xfrm>
            <a:off x="8224781" y="6209525"/>
            <a:ext cx="160742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81" name="四角形: 角を丸くする 180">
            <a:extLst>
              <a:ext uri="{FF2B5EF4-FFF2-40B4-BE49-F238E27FC236}">
                <a16:creationId xmlns:a16="http://schemas.microsoft.com/office/drawing/2014/main" id="{DCA5518F-0998-68EC-AEB7-16C4618CD58C}"/>
              </a:ext>
            </a:extLst>
          </p:cNvPr>
          <p:cNvSpPr/>
          <p:nvPr/>
        </p:nvSpPr>
        <p:spPr bwMode="auto">
          <a:xfrm>
            <a:off x="5063797" y="5204360"/>
            <a:ext cx="2878373" cy="296678"/>
          </a:xfrm>
          <a:prstGeom prst="roundRect">
            <a:avLst>
              <a:gd name="adj" fmla="val 50000"/>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kumimoji="1" lang="ja-JP" altLang="en-US" sz="1100" b="1" dirty="0">
                <a:solidFill>
                  <a:srgbClr val="D54773"/>
                </a:solidFill>
                <a:latin typeface="+mn-ea"/>
                <a:cs typeface="メイリオ" pitchFamily="50" charset="-128"/>
              </a:rPr>
              <a:t>制作費</a:t>
            </a:r>
          </a:p>
        </p:txBody>
      </p:sp>
      <p:sp>
        <p:nvSpPr>
          <p:cNvPr id="182" name="四角形: 角を丸くする 181">
            <a:extLst>
              <a:ext uri="{FF2B5EF4-FFF2-40B4-BE49-F238E27FC236}">
                <a16:creationId xmlns:a16="http://schemas.microsoft.com/office/drawing/2014/main" id="{84BB96A6-008F-CF38-7B81-7E62FB34CD8B}"/>
              </a:ext>
            </a:extLst>
          </p:cNvPr>
          <p:cNvSpPr/>
          <p:nvPr/>
        </p:nvSpPr>
        <p:spPr bwMode="auto">
          <a:xfrm>
            <a:off x="8150469" y="5204360"/>
            <a:ext cx="3360934" cy="296678"/>
          </a:xfrm>
          <a:prstGeom prst="roundRect">
            <a:avLst>
              <a:gd name="adj" fmla="val 50000"/>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kumimoji="1" lang="ja-JP" altLang="en-US" sz="1100" b="1" dirty="0">
                <a:solidFill>
                  <a:srgbClr val="D54773"/>
                </a:solidFill>
                <a:latin typeface="+mn-ea"/>
                <a:cs typeface="メイリオ" pitchFamily="50" charset="-128"/>
              </a:rPr>
              <a:t>広告ブースト費</a:t>
            </a:r>
          </a:p>
        </p:txBody>
      </p:sp>
      <p:sp>
        <p:nvSpPr>
          <p:cNvPr id="184" name="テキスト プレースホルダー 1">
            <a:extLst>
              <a:ext uri="{FF2B5EF4-FFF2-40B4-BE49-F238E27FC236}">
                <a16:creationId xmlns:a16="http://schemas.microsoft.com/office/drawing/2014/main" id="{3B1514E4-A20D-A0C8-2D83-62AB829F9833}"/>
              </a:ext>
            </a:extLst>
          </p:cNvPr>
          <p:cNvSpPr txBox="1">
            <a:spLocks/>
          </p:cNvSpPr>
          <p:nvPr/>
        </p:nvSpPr>
        <p:spPr>
          <a:xfrm>
            <a:off x="10025302" y="5764837"/>
            <a:ext cx="1619337"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140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r>
              <a:rPr lang="ja-JP" altLang="en-US" b="1" spc="200" dirty="0">
                <a:solidFill>
                  <a:prstClr val="black"/>
                </a:solidFill>
                <a:latin typeface="游ゴシック" panose="020B0400000000000000" pitchFamily="50" charset="-128"/>
                <a:ea typeface="游ゴシック" panose="020B0400000000000000" pitchFamily="50" charset="-128"/>
              </a:rPr>
              <a:t>～</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186" name="直線コネクタ 185">
            <a:extLst>
              <a:ext uri="{FF2B5EF4-FFF2-40B4-BE49-F238E27FC236}">
                <a16:creationId xmlns:a16="http://schemas.microsoft.com/office/drawing/2014/main" id="{6199BE87-58C5-A49E-EFD1-4C2167226E39}"/>
              </a:ext>
            </a:extLst>
          </p:cNvPr>
          <p:cNvCxnSpPr>
            <a:cxnSpLocks/>
          </p:cNvCxnSpPr>
          <p:nvPr/>
        </p:nvCxnSpPr>
        <p:spPr>
          <a:xfrm>
            <a:off x="10016510" y="6209525"/>
            <a:ext cx="1504089"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88" name="AutoShape 3">
            <a:extLst>
              <a:ext uri="{FF2B5EF4-FFF2-40B4-BE49-F238E27FC236}">
                <a16:creationId xmlns:a16="http://schemas.microsoft.com/office/drawing/2014/main" id="{81429312-6F5B-8EEA-9A10-CF5473481D8A}"/>
              </a:ext>
            </a:extLst>
          </p:cNvPr>
          <p:cNvSpPr>
            <a:spLocks noChangeArrowheads="1"/>
          </p:cNvSpPr>
          <p:nvPr/>
        </p:nvSpPr>
        <p:spPr bwMode="auto">
          <a:xfrm>
            <a:off x="8267109" y="5572345"/>
            <a:ext cx="1565094" cy="19165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gn="ctr">
              <a:lnSpc>
                <a:spcPct val="120000"/>
              </a:lnSpc>
            </a:pPr>
            <a:r>
              <a:rPr lang="ja-JP" altLang="en-US" sz="1100" b="1" dirty="0">
                <a:solidFill>
                  <a:schemeClr val="tx1">
                    <a:lumMod val="75000"/>
                    <a:lumOff val="25000"/>
                  </a:schemeClr>
                </a:solidFill>
                <a:latin typeface="+mj-ea"/>
                <a:ea typeface="+mj-ea"/>
                <a:cs typeface="メイリオ" pitchFamily="50" charset="-128"/>
              </a:rPr>
              <a:t>インスタ広告の場合</a:t>
            </a:r>
          </a:p>
        </p:txBody>
      </p:sp>
      <p:sp>
        <p:nvSpPr>
          <p:cNvPr id="189" name="AutoShape 3">
            <a:extLst>
              <a:ext uri="{FF2B5EF4-FFF2-40B4-BE49-F238E27FC236}">
                <a16:creationId xmlns:a16="http://schemas.microsoft.com/office/drawing/2014/main" id="{C5214BDB-E76B-40B0-5968-77DDD98BAA96}"/>
              </a:ext>
            </a:extLst>
          </p:cNvPr>
          <p:cNvSpPr>
            <a:spLocks noChangeArrowheads="1"/>
          </p:cNvSpPr>
          <p:nvPr/>
        </p:nvSpPr>
        <p:spPr bwMode="auto">
          <a:xfrm>
            <a:off x="10064267" y="5572345"/>
            <a:ext cx="1385712" cy="19165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gn="ctr">
              <a:lnSpc>
                <a:spcPct val="120000"/>
              </a:lnSpc>
            </a:pPr>
            <a:r>
              <a:rPr lang="en-US" altLang="ja-JP" sz="1100" b="1" dirty="0">
                <a:solidFill>
                  <a:schemeClr val="tx1">
                    <a:lumMod val="75000"/>
                    <a:lumOff val="25000"/>
                  </a:schemeClr>
                </a:solidFill>
                <a:latin typeface="+mj-ea"/>
                <a:ea typeface="+mj-ea"/>
                <a:cs typeface="メイリオ" pitchFamily="50" charset="-128"/>
              </a:rPr>
              <a:t>X</a:t>
            </a:r>
            <a:r>
              <a:rPr lang="ja-JP" altLang="en-US" sz="1100" b="1" dirty="0">
                <a:solidFill>
                  <a:schemeClr val="tx1">
                    <a:lumMod val="75000"/>
                    <a:lumOff val="25000"/>
                  </a:schemeClr>
                </a:solidFill>
                <a:latin typeface="+mj-ea"/>
                <a:ea typeface="+mj-ea"/>
                <a:cs typeface="メイリオ" pitchFamily="50" charset="-128"/>
              </a:rPr>
              <a:t>広告の場合</a:t>
            </a:r>
          </a:p>
        </p:txBody>
      </p:sp>
      <p:sp>
        <p:nvSpPr>
          <p:cNvPr id="190" name="スライド番号プレースホルダー 3">
            <a:extLst>
              <a:ext uri="{FF2B5EF4-FFF2-40B4-BE49-F238E27FC236}">
                <a16:creationId xmlns:a16="http://schemas.microsoft.com/office/drawing/2014/main" id="{DE2B41F3-21F8-FD29-4034-3DD5E6415A16}"/>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5</a:t>
            </a:fld>
            <a:endParaRPr lang="ja-JP" altLang="en-US" dirty="0"/>
          </a:p>
        </p:txBody>
      </p:sp>
      <p:pic>
        <p:nvPicPr>
          <p:cNvPr id="191" name="Picture 13">
            <a:extLst>
              <a:ext uri="{FF2B5EF4-FFF2-40B4-BE49-F238E27FC236}">
                <a16:creationId xmlns:a16="http://schemas.microsoft.com/office/drawing/2014/main" id="{ADC74852-FB59-B849-C962-C23C130A274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52720" y="5295754"/>
            <a:ext cx="922148" cy="866598"/>
          </a:xfrm>
          <a:prstGeom prst="rect">
            <a:avLst/>
          </a:prstGeom>
          <a:ln w="28575">
            <a:solidFill>
              <a:schemeClr val="bg1"/>
            </a:solidFill>
          </a:ln>
          <a:effectLst>
            <a:outerShdw blurRad="50800" dist="38100" dir="2700000" algn="tl" rotWithShape="0">
              <a:prstClr val="black">
                <a:alpha val="40000"/>
              </a:prstClr>
            </a:outerShdw>
          </a:effectLst>
        </p:spPr>
      </p:pic>
      <p:pic>
        <p:nvPicPr>
          <p:cNvPr id="192" name="Picture 18">
            <a:extLst>
              <a:ext uri="{FF2B5EF4-FFF2-40B4-BE49-F238E27FC236}">
                <a16:creationId xmlns:a16="http://schemas.microsoft.com/office/drawing/2014/main" id="{B9890C67-8E96-6040-5B28-76E8BA4DF3D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90347" y="5308514"/>
            <a:ext cx="922148" cy="866598"/>
          </a:xfrm>
          <a:prstGeom prst="rect">
            <a:avLst/>
          </a:prstGeom>
          <a:ln w="28575">
            <a:solidFill>
              <a:schemeClr val="bg1"/>
            </a:solidFill>
          </a:ln>
          <a:effectLst>
            <a:outerShdw blurRad="50800" dist="38100" dir="2700000" algn="tl" rotWithShape="0">
              <a:prstClr val="black">
                <a:alpha val="40000"/>
              </a:prstClr>
            </a:outerShdw>
          </a:effectLst>
        </p:spPr>
      </p:pic>
      <p:pic>
        <p:nvPicPr>
          <p:cNvPr id="193" name="Picture 19">
            <a:extLst>
              <a:ext uri="{FF2B5EF4-FFF2-40B4-BE49-F238E27FC236}">
                <a16:creationId xmlns:a16="http://schemas.microsoft.com/office/drawing/2014/main" id="{D189E457-9737-0860-544F-A2FB08BE78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2203" y="5308514"/>
            <a:ext cx="875039" cy="866598"/>
          </a:xfrm>
          <a:prstGeom prst="rect">
            <a:avLst/>
          </a:prstGeom>
          <a:ln w="28575">
            <a:solidFill>
              <a:schemeClr val="bg1"/>
            </a:solidFill>
          </a:ln>
          <a:effectLst>
            <a:outerShdw blurRad="50800" dist="38100" dir="2700000" algn="tl" rotWithShape="0">
              <a:prstClr val="black">
                <a:alpha val="40000"/>
              </a:prstClr>
            </a:outerShdw>
          </a:effectLst>
        </p:spPr>
      </p:pic>
      <p:sp>
        <p:nvSpPr>
          <p:cNvPr id="194" name="テキスト プレースホルダー 3">
            <a:extLst>
              <a:ext uri="{FF2B5EF4-FFF2-40B4-BE49-F238E27FC236}">
                <a16:creationId xmlns:a16="http://schemas.microsoft.com/office/drawing/2014/main" id="{59C5F519-7FA5-9B1F-C0D9-2CB57DE59BA9}"/>
              </a:ext>
            </a:extLst>
          </p:cNvPr>
          <p:cNvSpPr txBox="1">
            <a:spLocks/>
          </p:cNvSpPr>
          <p:nvPr/>
        </p:nvSpPr>
        <p:spPr>
          <a:xfrm>
            <a:off x="3856983" y="5295755"/>
            <a:ext cx="989467" cy="908122"/>
          </a:xfrm>
          <a:prstGeom prst="rect">
            <a:avLst/>
          </a:prstGeom>
          <a:solidFill>
            <a:schemeClr val="accent3">
              <a:lumMod val="20000"/>
              <a:lumOff val="80000"/>
              <a:alpha val="25000"/>
            </a:schemeClr>
          </a:solidFill>
        </p:spPr>
        <p:txBody>
          <a:bodyPr vert="horz" lIns="91440" tIns="45720" rIns="91440" bIns="45720" rtlCol="0" anchor="ctr" anchorCtr="0">
            <a:noAutofit/>
          </a:bodyPr>
          <a:lstStyle>
            <a:lvl1pPr marL="0" indent="0" algn="ctr" defTabSz="914400" rtl="0" eaLnBrk="1" latinLnBrk="0" hangingPunct="1">
              <a:lnSpc>
                <a:spcPct val="85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00000"/>
              </a:lnSpc>
            </a:pPr>
            <a:r>
              <a:rPr lang="ja-JP" altLang="en-US" sz="1000" dirty="0">
                <a:solidFill>
                  <a:srgbClr val="D54773"/>
                </a:solidFill>
                <a:latin typeface="+mn-ea"/>
              </a:rPr>
              <a:t>クリック遷移ではなく複数画像でストーリーを完結</a:t>
            </a:r>
          </a:p>
        </p:txBody>
      </p:sp>
      <p:sp>
        <p:nvSpPr>
          <p:cNvPr id="195" name="二等辺三角形 194">
            <a:extLst>
              <a:ext uri="{FF2B5EF4-FFF2-40B4-BE49-F238E27FC236}">
                <a16:creationId xmlns:a16="http://schemas.microsoft.com/office/drawing/2014/main" id="{96B5E5D4-BFA3-D56A-3EE9-6847DF0A0D93}"/>
              </a:ext>
            </a:extLst>
          </p:cNvPr>
          <p:cNvSpPr/>
          <p:nvPr/>
        </p:nvSpPr>
        <p:spPr bwMode="auto">
          <a:xfrm rot="5400000">
            <a:off x="1511846" y="5689886"/>
            <a:ext cx="134933" cy="94932"/>
          </a:xfrm>
          <a:prstGeom prst="triangle">
            <a:avLst/>
          </a:prstGeom>
          <a:solidFill>
            <a:srgbClr val="D54773"/>
          </a:solidFill>
          <a:ln w="6350">
            <a:noFill/>
          </a:ln>
          <a:effectLst/>
        </p:spPr>
        <p:txBody>
          <a:bodyPr wrap="square" lIns="180000" tIns="72000" rIns="180000" bIns="72000" rtlCol="0" anchor="ctr" anchorCtr="0">
            <a:noAutofit/>
          </a:bodyPr>
          <a:lstStyle/>
          <a:p>
            <a:pPr algn="ctr">
              <a:lnSpc>
                <a:spcPct val="110000"/>
              </a:lnSpc>
            </a:pPr>
            <a:endParaRPr kumimoji="1" lang="ja-JP" altLang="en-US" sz="1000" b="1" dirty="0">
              <a:solidFill>
                <a:schemeClr val="bg1"/>
              </a:solidFill>
              <a:latin typeface="+mn-ea"/>
              <a:cs typeface="メイリオ" pitchFamily="50" charset="-128"/>
            </a:endParaRPr>
          </a:p>
        </p:txBody>
      </p:sp>
      <p:sp>
        <p:nvSpPr>
          <p:cNvPr id="196" name="二等辺三角形 195">
            <a:extLst>
              <a:ext uri="{FF2B5EF4-FFF2-40B4-BE49-F238E27FC236}">
                <a16:creationId xmlns:a16="http://schemas.microsoft.com/office/drawing/2014/main" id="{838DDBE9-F0F3-F270-3FC9-9117CA6BF022}"/>
              </a:ext>
            </a:extLst>
          </p:cNvPr>
          <p:cNvSpPr/>
          <p:nvPr/>
        </p:nvSpPr>
        <p:spPr bwMode="auto">
          <a:xfrm rot="5400000">
            <a:off x="2642221" y="5689886"/>
            <a:ext cx="134933" cy="94932"/>
          </a:xfrm>
          <a:prstGeom prst="triangle">
            <a:avLst/>
          </a:prstGeom>
          <a:solidFill>
            <a:srgbClr val="D54773"/>
          </a:solidFill>
          <a:ln w="6350">
            <a:noFill/>
          </a:ln>
          <a:effectLst/>
        </p:spPr>
        <p:txBody>
          <a:bodyPr wrap="square" lIns="180000" tIns="72000" rIns="180000" bIns="72000" rtlCol="0" anchor="ctr" anchorCtr="0">
            <a:noAutofit/>
          </a:bodyPr>
          <a:lstStyle/>
          <a:p>
            <a:pPr algn="ctr">
              <a:lnSpc>
                <a:spcPct val="110000"/>
              </a:lnSpc>
            </a:pPr>
            <a:endParaRPr kumimoji="1" lang="ja-JP" altLang="en-US" sz="1000" b="1" dirty="0">
              <a:solidFill>
                <a:schemeClr val="bg1"/>
              </a:solidFill>
              <a:latin typeface="+mn-ea"/>
              <a:cs typeface="メイリオ" pitchFamily="50" charset="-128"/>
            </a:endParaRPr>
          </a:p>
        </p:txBody>
      </p:sp>
      <p:sp>
        <p:nvSpPr>
          <p:cNvPr id="197" name="テキスト プレースホルダー 3">
            <a:extLst>
              <a:ext uri="{FF2B5EF4-FFF2-40B4-BE49-F238E27FC236}">
                <a16:creationId xmlns:a16="http://schemas.microsoft.com/office/drawing/2014/main" id="{E9B43EBF-2600-D93F-FAE8-FE24081F4BCC}"/>
              </a:ext>
            </a:extLst>
          </p:cNvPr>
          <p:cNvSpPr txBox="1">
            <a:spLocks/>
          </p:cNvSpPr>
          <p:nvPr/>
        </p:nvSpPr>
        <p:spPr>
          <a:xfrm>
            <a:off x="5134472" y="2715280"/>
            <a:ext cx="4284417" cy="285229"/>
          </a:xfrm>
          <a:prstGeom prst="rect">
            <a:avLst/>
          </a:prstGeom>
        </p:spPr>
        <p:txBody>
          <a:bodyPr vert="horz" lIns="91440" tIns="45720" rIns="91440" bIns="45720" rtlCol="0" anchor="t">
            <a:noAutofit/>
          </a:bodyPr>
          <a:lstStyle>
            <a:lvl1pPr marL="0" indent="0" algn="ctr" defTabSz="914400" rtl="0" eaLnBrk="1" latinLnBrk="0" hangingPunct="1">
              <a:lnSpc>
                <a:spcPct val="85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pPr>
            <a:r>
              <a:rPr lang="ja-JP" altLang="en-US" sz="1000" b="0" dirty="0">
                <a:solidFill>
                  <a:schemeClr val="tx1">
                    <a:lumMod val="90000"/>
                    <a:lumOff val="10000"/>
                  </a:schemeClr>
                </a:solidFill>
                <a:latin typeface="+mn-ea"/>
              </a:rPr>
              <a:t>朝日新聞社の運営アカウントによる第三者が推奨している表現</a:t>
            </a:r>
          </a:p>
        </p:txBody>
      </p:sp>
      <p:sp>
        <p:nvSpPr>
          <p:cNvPr id="198" name="テキスト プレースホルダー 3">
            <a:extLst>
              <a:ext uri="{FF2B5EF4-FFF2-40B4-BE49-F238E27FC236}">
                <a16:creationId xmlns:a16="http://schemas.microsoft.com/office/drawing/2014/main" id="{9DACBC51-08F2-873F-9C2D-95671552695C}"/>
              </a:ext>
            </a:extLst>
          </p:cNvPr>
          <p:cNvSpPr txBox="1">
            <a:spLocks/>
          </p:cNvSpPr>
          <p:nvPr/>
        </p:nvSpPr>
        <p:spPr>
          <a:xfrm>
            <a:off x="5134472" y="4057197"/>
            <a:ext cx="4284417" cy="319161"/>
          </a:xfrm>
          <a:prstGeom prst="rect">
            <a:avLst/>
          </a:prstGeom>
        </p:spPr>
        <p:txBody>
          <a:bodyPr vert="horz" lIns="91440" tIns="45720" rIns="91440" bIns="45720" rtlCol="0" anchor="t">
            <a:noAutofit/>
          </a:bodyPr>
          <a:lstStyle>
            <a:lvl1pPr marL="0" indent="0" algn="ctr" defTabSz="914400" rtl="0" eaLnBrk="1" latinLnBrk="0" hangingPunct="1">
              <a:lnSpc>
                <a:spcPct val="85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pPr>
            <a:r>
              <a:rPr lang="en-US" altLang="ja-JP" sz="1000" b="0" dirty="0">
                <a:solidFill>
                  <a:schemeClr val="tx1">
                    <a:lumMod val="90000"/>
                    <a:lumOff val="10000"/>
                  </a:schemeClr>
                </a:solidFill>
                <a:latin typeface="+mn-ea"/>
              </a:rPr>
              <a:t>1</a:t>
            </a:r>
            <a:r>
              <a:rPr lang="ja-JP" altLang="en-US" sz="1000" b="0" dirty="0">
                <a:solidFill>
                  <a:schemeClr val="tx1">
                    <a:lumMod val="90000"/>
                    <a:lumOff val="10000"/>
                  </a:schemeClr>
                </a:solidFill>
                <a:latin typeface="+mn-ea"/>
              </a:rPr>
              <a:t>つの投稿内で複数画像（テキスト含む）で完結するストーリー表現</a:t>
            </a:r>
          </a:p>
        </p:txBody>
      </p:sp>
      <p:sp>
        <p:nvSpPr>
          <p:cNvPr id="199" name="テキスト プレースホルダー 3">
            <a:extLst>
              <a:ext uri="{FF2B5EF4-FFF2-40B4-BE49-F238E27FC236}">
                <a16:creationId xmlns:a16="http://schemas.microsoft.com/office/drawing/2014/main" id="{F6F2F248-ABF2-AC0D-7071-D0B27A2B50AD}"/>
              </a:ext>
            </a:extLst>
          </p:cNvPr>
          <p:cNvSpPr txBox="1">
            <a:spLocks/>
          </p:cNvSpPr>
          <p:nvPr/>
        </p:nvSpPr>
        <p:spPr>
          <a:xfrm>
            <a:off x="5134472" y="3387463"/>
            <a:ext cx="4119007" cy="276709"/>
          </a:xfrm>
          <a:prstGeom prst="rect">
            <a:avLst/>
          </a:prstGeom>
        </p:spPr>
        <p:txBody>
          <a:bodyPr vert="horz" lIns="91440" tIns="45720" rIns="91440" bIns="45720" rtlCol="0" anchor="t">
            <a:noAutofit/>
          </a:bodyPr>
          <a:lstStyle>
            <a:lvl1pPr marL="0" indent="0" algn="ctr" defTabSz="914400" rtl="0" eaLnBrk="1" latinLnBrk="0" hangingPunct="1">
              <a:lnSpc>
                <a:spcPct val="85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pPr>
            <a:r>
              <a:rPr lang="ja-JP" altLang="en-US" sz="1000" b="0" dirty="0">
                <a:solidFill>
                  <a:schemeClr val="tx1">
                    <a:lumMod val="90000"/>
                    <a:lumOff val="10000"/>
                  </a:schemeClr>
                </a:solidFill>
                <a:latin typeface="+mn-ea"/>
              </a:rPr>
              <a:t>朝日新聞社による制作表現（著名人アサイン等も可能）</a:t>
            </a:r>
          </a:p>
        </p:txBody>
      </p:sp>
      <p:sp>
        <p:nvSpPr>
          <p:cNvPr id="200" name="正方形/長方形 199">
            <a:extLst>
              <a:ext uri="{FF2B5EF4-FFF2-40B4-BE49-F238E27FC236}">
                <a16:creationId xmlns:a16="http://schemas.microsoft.com/office/drawing/2014/main" id="{EBED3461-8870-AA9F-05B6-37D6A7EEACBA}"/>
              </a:ext>
            </a:extLst>
          </p:cNvPr>
          <p:cNvSpPr/>
          <p:nvPr/>
        </p:nvSpPr>
        <p:spPr>
          <a:xfrm>
            <a:off x="5090825" y="2312861"/>
            <a:ext cx="4328064" cy="384206"/>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特徴１：新聞社からの投稿による第三者推奨感</a:t>
            </a:r>
          </a:p>
        </p:txBody>
      </p:sp>
      <p:sp>
        <p:nvSpPr>
          <p:cNvPr id="201" name="正方形/長方形 200">
            <a:extLst>
              <a:ext uri="{FF2B5EF4-FFF2-40B4-BE49-F238E27FC236}">
                <a16:creationId xmlns:a16="http://schemas.microsoft.com/office/drawing/2014/main" id="{7B48A492-439A-AE10-939E-78BD8C5A49BC}"/>
              </a:ext>
            </a:extLst>
          </p:cNvPr>
          <p:cNvSpPr/>
          <p:nvPr/>
        </p:nvSpPr>
        <p:spPr>
          <a:xfrm>
            <a:off x="5090825" y="2987555"/>
            <a:ext cx="4328064" cy="384206"/>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特徴２：朝日新聞社の質の高い編集力・制作力</a:t>
            </a:r>
          </a:p>
        </p:txBody>
      </p:sp>
      <p:sp>
        <p:nvSpPr>
          <p:cNvPr id="202" name="正方形/長方形 201">
            <a:extLst>
              <a:ext uri="{FF2B5EF4-FFF2-40B4-BE49-F238E27FC236}">
                <a16:creationId xmlns:a16="http://schemas.microsoft.com/office/drawing/2014/main" id="{7B29C821-7E3C-1EF5-BEC4-47434534CC70}"/>
              </a:ext>
            </a:extLst>
          </p:cNvPr>
          <p:cNvSpPr/>
          <p:nvPr/>
        </p:nvSpPr>
        <p:spPr>
          <a:xfrm>
            <a:off x="5090825" y="3662249"/>
            <a:ext cx="4328064" cy="384206"/>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特徴３：カルーセル型によるストーリー性</a:t>
            </a:r>
          </a:p>
        </p:txBody>
      </p:sp>
      <p:sp>
        <p:nvSpPr>
          <p:cNvPr id="205" name="テキスト プレースホルダー 3">
            <a:extLst>
              <a:ext uri="{FF2B5EF4-FFF2-40B4-BE49-F238E27FC236}">
                <a16:creationId xmlns:a16="http://schemas.microsoft.com/office/drawing/2014/main" id="{655D3559-BD6A-E506-79A2-0EDE923597B3}"/>
              </a:ext>
            </a:extLst>
          </p:cNvPr>
          <p:cNvSpPr txBox="1">
            <a:spLocks/>
          </p:cNvSpPr>
          <p:nvPr/>
        </p:nvSpPr>
        <p:spPr>
          <a:xfrm>
            <a:off x="5134472" y="4749510"/>
            <a:ext cx="4154489" cy="319161"/>
          </a:xfrm>
          <a:prstGeom prst="rect">
            <a:avLst/>
          </a:prstGeom>
        </p:spPr>
        <p:txBody>
          <a:bodyPr vert="horz" lIns="91440" tIns="45720" rIns="91440" bIns="45720" rtlCol="0" anchor="t">
            <a:noAutofit/>
          </a:bodyPr>
          <a:lstStyle>
            <a:lvl1pPr marL="0" indent="0" algn="ctr" defTabSz="914400" rtl="0" eaLnBrk="1" latinLnBrk="0" hangingPunct="1">
              <a:lnSpc>
                <a:spcPct val="85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pPr>
            <a:r>
              <a:rPr lang="ja-JP" altLang="en-US" sz="1000" b="0" dirty="0">
                <a:solidFill>
                  <a:schemeClr val="tx1">
                    <a:lumMod val="90000"/>
                    <a:lumOff val="10000"/>
                  </a:schemeClr>
                </a:solidFill>
                <a:latin typeface="+mn-ea"/>
              </a:rPr>
              <a:t>朝日新聞社の運用による</a:t>
            </a:r>
            <a:r>
              <a:rPr lang="en-US" altLang="ja-JP" sz="1000" b="0" dirty="0">
                <a:solidFill>
                  <a:schemeClr val="tx1">
                    <a:lumMod val="90000"/>
                    <a:lumOff val="10000"/>
                  </a:schemeClr>
                </a:solidFill>
                <a:latin typeface="+mn-ea"/>
              </a:rPr>
              <a:t>SNS</a:t>
            </a:r>
            <a:r>
              <a:rPr lang="ja-JP" altLang="en-US" sz="1000" b="0" dirty="0">
                <a:solidFill>
                  <a:schemeClr val="tx1">
                    <a:lumMod val="90000"/>
                    <a:lumOff val="10000"/>
                  </a:schemeClr>
                </a:solidFill>
                <a:latin typeface="+mn-ea"/>
              </a:rPr>
              <a:t>広告を活用したブースト</a:t>
            </a:r>
          </a:p>
        </p:txBody>
      </p:sp>
      <p:sp>
        <p:nvSpPr>
          <p:cNvPr id="206" name="正方形/長方形 205">
            <a:extLst>
              <a:ext uri="{FF2B5EF4-FFF2-40B4-BE49-F238E27FC236}">
                <a16:creationId xmlns:a16="http://schemas.microsoft.com/office/drawing/2014/main" id="{C49473A6-C7CC-B520-9392-926203F1EACB}"/>
              </a:ext>
            </a:extLst>
          </p:cNvPr>
          <p:cNvSpPr/>
          <p:nvPr/>
        </p:nvSpPr>
        <p:spPr>
          <a:xfrm>
            <a:off x="5090825" y="4336944"/>
            <a:ext cx="4328064" cy="384206"/>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特徴４：</a:t>
            </a:r>
            <a:r>
              <a:rPr lang="en-US" altLang="ja-JP" sz="1100" b="1" spc="100" dirty="0">
                <a:solidFill>
                  <a:srgbClr val="D54773"/>
                </a:solidFill>
                <a:latin typeface="+mn-ea"/>
              </a:rPr>
              <a:t>SNS</a:t>
            </a:r>
            <a:r>
              <a:rPr lang="ja-JP" altLang="en-US" sz="1100" b="1" spc="100" dirty="0">
                <a:solidFill>
                  <a:srgbClr val="D54773"/>
                </a:solidFill>
                <a:latin typeface="+mn-ea"/>
              </a:rPr>
              <a:t>広告ブーストによるリーチの拡散</a:t>
            </a:r>
          </a:p>
        </p:txBody>
      </p:sp>
      <p:cxnSp>
        <p:nvCxnSpPr>
          <p:cNvPr id="207" name="直線コネクタ 206">
            <a:extLst>
              <a:ext uri="{FF2B5EF4-FFF2-40B4-BE49-F238E27FC236}">
                <a16:creationId xmlns:a16="http://schemas.microsoft.com/office/drawing/2014/main" id="{424A2C02-2FEF-5FDF-2AF3-DCBD8CDAD482}"/>
              </a:ext>
            </a:extLst>
          </p:cNvPr>
          <p:cNvCxnSpPr>
            <a:cxnSpLocks/>
          </p:cNvCxnSpPr>
          <p:nvPr/>
        </p:nvCxnSpPr>
        <p:spPr>
          <a:xfrm>
            <a:off x="9644304" y="2179434"/>
            <a:ext cx="1870003" cy="0"/>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pic>
        <p:nvPicPr>
          <p:cNvPr id="209" name="Picture 12" descr="画像">
            <a:extLst>
              <a:ext uri="{FF2B5EF4-FFF2-40B4-BE49-F238E27FC236}">
                <a16:creationId xmlns:a16="http://schemas.microsoft.com/office/drawing/2014/main" id="{5CADC4A2-EF44-2F99-DB95-06EA1B8CE1E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793816" y="2494128"/>
            <a:ext cx="471487" cy="471487"/>
          </a:xfrm>
          <a:prstGeom prst="ellipse">
            <a:avLst/>
          </a:prstGeom>
          <a:noFill/>
          <a:extLst>
            <a:ext uri="{909E8E84-426E-40DD-AFC4-6F175D3DCCD1}">
              <a14:hiddenFill xmlns:a14="http://schemas.microsoft.com/office/drawing/2010/main">
                <a:solidFill>
                  <a:srgbClr val="FFFFFF"/>
                </a:solidFill>
              </a14:hiddenFill>
            </a:ext>
          </a:extLst>
        </p:spPr>
      </p:pic>
      <p:pic>
        <p:nvPicPr>
          <p:cNvPr id="210" name="図 209" descr="挿絵 が含まれている画像&#10;&#10;AI 生成コンテンツは誤りを含む可能性があります。">
            <a:extLst>
              <a:ext uri="{FF2B5EF4-FFF2-40B4-BE49-F238E27FC236}">
                <a16:creationId xmlns:a16="http://schemas.microsoft.com/office/drawing/2014/main" id="{D2218E32-E25B-F1F5-5BFF-34BC0B0120A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08153" y="3321006"/>
            <a:ext cx="465957" cy="163493"/>
          </a:xfrm>
          <a:prstGeom prst="rect">
            <a:avLst/>
          </a:prstGeom>
        </p:spPr>
      </p:pic>
      <p:pic>
        <p:nvPicPr>
          <p:cNvPr id="211" name="図 210" descr="テキスト&#10;&#10;AI 生成コンテンツは誤りを含む可能性があります。">
            <a:extLst>
              <a:ext uri="{FF2B5EF4-FFF2-40B4-BE49-F238E27FC236}">
                <a16:creationId xmlns:a16="http://schemas.microsoft.com/office/drawing/2014/main" id="{1CB59854-FD67-58B0-2FF7-49FE62B6B19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01436" y="3031784"/>
            <a:ext cx="490635" cy="129115"/>
          </a:xfrm>
          <a:prstGeom prst="rect">
            <a:avLst/>
          </a:prstGeom>
        </p:spPr>
      </p:pic>
      <p:pic>
        <p:nvPicPr>
          <p:cNvPr id="212" name="Picture 4" descr="画像">
            <a:extLst>
              <a:ext uri="{FF2B5EF4-FFF2-40B4-BE49-F238E27FC236}">
                <a16:creationId xmlns:a16="http://schemas.microsoft.com/office/drawing/2014/main" id="{BA1C26F0-C600-C366-99F2-FBF8544D34C9}"/>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809371" y="3172884"/>
            <a:ext cx="490635" cy="490635"/>
          </a:xfrm>
          <a:prstGeom prst="ellipse">
            <a:avLst/>
          </a:prstGeom>
          <a:noFill/>
          <a:extLst>
            <a:ext uri="{909E8E84-426E-40DD-AFC4-6F175D3DCCD1}">
              <a14:hiddenFill xmlns:a14="http://schemas.microsoft.com/office/drawing/2010/main">
                <a:solidFill>
                  <a:srgbClr val="FFFFFF"/>
                </a:solidFill>
              </a14:hiddenFill>
            </a:ext>
          </a:extLst>
        </p:spPr>
      </p:pic>
      <p:pic>
        <p:nvPicPr>
          <p:cNvPr id="213" name="Picture 6" descr="画像">
            <a:extLst>
              <a:ext uri="{FF2B5EF4-FFF2-40B4-BE49-F238E27FC236}">
                <a16:creationId xmlns:a16="http://schemas.microsoft.com/office/drawing/2014/main" id="{69E6DE23-BF3F-5293-D5B6-DFE506808F33}"/>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892456" y="2503865"/>
            <a:ext cx="381278" cy="381278"/>
          </a:xfrm>
          <a:prstGeom prst="ellipse">
            <a:avLst/>
          </a:prstGeom>
          <a:noFill/>
          <a:extLst>
            <a:ext uri="{909E8E84-426E-40DD-AFC4-6F175D3DCCD1}">
              <a14:hiddenFill xmlns:a14="http://schemas.microsoft.com/office/drawing/2010/main">
                <a:solidFill>
                  <a:srgbClr val="FFFFFF"/>
                </a:solidFill>
              </a14:hiddenFill>
            </a:ext>
          </a:extLst>
        </p:spPr>
      </p:pic>
      <p:sp>
        <p:nvSpPr>
          <p:cNvPr id="214" name="四角形: 角を丸くする 213">
            <a:extLst>
              <a:ext uri="{FF2B5EF4-FFF2-40B4-BE49-F238E27FC236}">
                <a16:creationId xmlns:a16="http://schemas.microsoft.com/office/drawing/2014/main" id="{F81BBD1B-E10A-BB85-24CF-17DB31EF16C2}"/>
              </a:ext>
            </a:extLst>
          </p:cNvPr>
          <p:cNvSpPr/>
          <p:nvPr/>
        </p:nvSpPr>
        <p:spPr>
          <a:xfrm>
            <a:off x="9644305" y="2296084"/>
            <a:ext cx="851871" cy="207379"/>
          </a:xfrm>
          <a:prstGeom prst="roundRect">
            <a:avLst>
              <a:gd name="adj" fmla="val 0"/>
            </a:avLst>
          </a:prstGeom>
          <a:solidFill>
            <a:schemeClr val="bg1">
              <a:lumMod val="5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tIns="36000" rtlCol="0" anchor="ctr"/>
          <a:lstStyle/>
          <a:p>
            <a:pPr algn="ctr"/>
            <a:r>
              <a:rPr kumimoji="1" lang="ja-JP" altLang="en-US" sz="1050" b="1" spc="100" dirty="0">
                <a:solidFill>
                  <a:schemeClr val="bg1"/>
                </a:solidFill>
                <a:latin typeface="+mn-ea"/>
              </a:rPr>
              <a:t>社会課題</a:t>
            </a:r>
          </a:p>
        </p:txBody>
      </p:sp>
      <p:sp>
        <p:nvSpPr>
          <p:cNvPr id="215" name="四角形: 角を丸くする 214">
            <a:extLst>
              <a:ext uri="{FF2B5EF4-FFF2-40B4-BE49-F238E27FC236}">
                <a16:creationId xmlns:a16="http://schemas.microsoft.com/office/drawing/2014/main" id="{4C14A046-F8FF-22A4-8322-998FD4214226}"/>
              </a:ext>
            </a:extLst>
          </p:cNvPr>
          <p:cNvSpPr/>
          <p:nvPr/>
        </p:nvSpPr>
        <p:spPr>
          <a:xfrm>
            <a:off x="10662437" y="2295760"/>
            <a:ext cx="851871" cy="207379"/>
          </a:xfrm>
          <a:prstGeom prst="roundRect">
            <a:avLst>
              <a:gd name="adj" fmla="val 0"/>
            </a:avLst>
          </a:prstGeom>
          <a:solidFill>
            <a:schemeClr val="bg1">
              <a:lumMod val="5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tIns="36000" rtlCol="0" anchor="ctr"/>
          <a:lstStyle/>
          <a:p>
            <a:pPr algn="ctr"/>
            <a:r>
              <a:rPr lang="ja-JP" altLang="en-US" sz="1050" b="1" spc="100" dirty="0">
                <a:solidFill>
                  <a:schemeClr val="bg1"/>
                </a:solidFill>
                <a:latin typeface="+mn-ea"/>
              </a:rPr>
              <a:t>生活</a:t>
            </a:r>
            <a:endParaRPr kumimoji="1" lang="ja-JP" altLang="en-US" sz="1050" b="1" spc="100" dirty="0">
              <a:solidFill>
                <a:schemeClr val="bg1"/>
              </a:solidFill>
              <a:latin typeface="+mn-ea"/>
            </a:endParaRPr>
          </a:p>
        </p:txBody>
      </p:sp>
      <p:pic>
        <p:nvPicPr>
          <p:cNvPr id="216" name="図 215" descr="テキスト が含まれている画像&#10;&#10;AI 生成コンテンツは誤りを含む可能性があります。">
            <a:extLst>
              <a:ext uri="{FF2B5EF4-FFF2-40B4-BE49-F238E27FC236}">
                <a16:creationId xmlns:a16="http://schemas.microsoft.com/office/drawing/2014/main" id="{20502AE2-EE8E-EFF1-3C6C-751F4B63DBAC}"/>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10851180" y="2919788"/>
            <a:ext cx="401718" cy="286422"/>
          </a:xfrm>
          <a:prstGeom prst="rect">
            <a:avLst/>
          </a:prstGeom>
        </p:spPr>
      </p:pic>
      <p:pic>
        <p:nvPicPr>
          <p:cNvPr id="217" name="Picture 8" descr="画像">
            <a:extLst>
              <a:ext uri="{FF2B5EF4-FFF2-40B4-BE49-F238E27FC236}">
                <a16:creationId xmlns:a16="http://schemas.microsoft.com/office/drawing/2014/main" id="{2D079490-C301-9326-8AC4-BEFF161BBE0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9734420" y="3824050"/>
            <a:ext cx="569288" cy="569288"/>
          </a:xfrm>
          <a:prstGeom prst="ellipse">
            <a:avLst/>
          </a:prstGeom>
          <a:noFill/>
          <a:extLst>
            <a:ext uri="{909E8E84-426E-40DD-AFC4-6F175D3DCCD1}">
              <a14:hiddenFill xmlns:a14="http://schemas.microsoft.com/office/drawing/2010/main">
                <a:solidFill>
                  <a:srgbClr val="FFFFFF"/>
                </a:solidFill>
              </a14:hiddenFill>
            </a:ext>
          </a:extLst>
        </p:spPr>
      </p:pic>
      <p:pic>
        <p:nvPicPr>
          <p:cNvPr id="218" name="図 217" descr="時計, メーター, 挿絵 が含まれている画像&#10;&#10;AI 生成コンテンツは誤りを含む可能性があります。">
            <a:extLst>
              <a:ext uri="{FF2B5EF4-FFF2-40B4-BE49-F238E27FC236}">
                <a16:creationId xmlns:a16="http://schemas.microsoft.com/office/drawing/2014/main" id="{54BBD87A-B89E-2838-70E8-00B3F3955A1D}"/>
              </a:ext>
            </a:extLst>
          </p:cNvPr>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a:xfrm>
            <a:off x="10826699" y="3964161"/>
            <a:ext cx="469131" cy="239509"/>
          </a:xfrm>
          <a:prstGeom prst="rect">
            <a:avLst/>
          </a:prstGeom>
        </p:spPr>
      </p:pic>
      <p:sp>
        <p:nvSpPr>
          <p:cNvPr id="219" name="四角形: 角を丸くする 218">
            <a:extLst>
              <a:ext uri="{FF2B5EF4-FFF2-40B4-BE49-F238E27FC236}">
                <a16:creationId xmlns:a16="http://schemas.microsoft.com/office/drawing/2014/main" id="{A6849D31-BE3C-FB43-3285-4BA5B7656331}"/>
              </a:ext>
            </a:extLst>
          </p:cNvPr>
          <p:cNvSpPr/>
          <p:nvPr/>
        </p:nvSpPr>
        <p:spPr>
          <a:xfrm>
            <a:off x="9644304" y="4353620"/>
            <a:ext cx="851871" cy="207379"/>
          </a:xfrm>
          <a:prstGeom prst="roundRect">
            <a:avLst>
              <a:gd name="adj" fmla="val 0"/>
            </a:avLst>
          </a:prstGeom>
          <a:solidFill>
            <a:schemeClr val="bg1">
              <a:lumMod val="5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tIns="36000" rtlCol="0" anchor="ctr"/>
          <a:lstStyle/>
          <a:p>
            <a:pPr algn="ctr"/>
            <a:r>
              <a:rPr kumimoji="1" lang="ja-JP" altLang="en-US" sz="1050" b="1" spc="100" dirty="0">
                <a:solidFill>
                  <a:schemeClr val="bg1"/>
                </a:solidFill>
                <a:latin typeface="+mn-ea"/>
              </a:rPr>
              <a:t>マーケ</a:t>
            </a:r>
          </a:p>
        </p:txBody>
      </p:sp>
      <p:pic>
        <p:nvPicPr>
          <p:cNvPr id="220" name="Picture 4" descr="画像">
            <a:extLst>
              <a:ext uri="{FF2B5EF4-FFF2-40B4-BE49-F238E27FC236}">
                <a16:creationId xmlns:a16="http://schemas.microsoft.com/office/drawing/2014/main" id="{AF22A531-1A46-F0ED-AAEA-293FE259D46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856217" y="4633369"/>
            <a:ext cx="351693" cy="351693"/>
          </a:xfrm>
          <a:prstGeom prst="ellipse">
            <a:avLst/>
          </a:prstGeom>
          <a:noFill/>
          <a:extLst>
            <a:ext uri="{909E8E84-426E-40DD-AFC4-6F175D3DCCD1}">
              <a14:hiddenFill xmlns:a14="http://schemas.microsoft.com/office/drawing/2010/main">
                <a:solidFill>
                  <a:srgbClr val="FFFFFF"/>
                </a:solidFill>
              </a14:hiddenFill>
            </a:ext>
          </a:extLst>
        </p:spPr>
      </p:pic>
      <p:sp>
        <p:nvSpPr>
          <p:cNvPr id="221" name="四角形: 角を丸くする 220">
            <a:extLst>
              <a:ext uri="{FF2B5EF4-FFF2-40B4-BE49-F238E27FC236}">
                <a16:creationId xmlns:a16="http://schemas.microsoft.com/office/drawing/2014/main" id="{C394FE49-80A5-C6EA-7262-C6362C18DB83}"/>
              </a:ext>
            </a:extLst>
          </p:cNvPr>
          <p:cNvSpPr/>
          <p:nvPr/>
        </p:nvSpPr>
        <p:spPr>
          <a:xfrm>
            <a:off x="10662436" y="4348726"/>
            <a:ext cx="851871" cy="207379"/>
          </a:xfrm>
          <a:prstGeom prst="roundRect">
            <a:avLst>
              <a:gd name="adj" fmla="val 0"/>
            </a:avLst>
          </a:prstGeom>
          <a:solidFill>
            <a:schemeClr val="bg1">
              <a:lumMod val="5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tIns="36000" rtlCol="0" anchor="ctr"/>
          <a:lstStyle/>
          <a:p>
            <a:pPr algn="ctr"/>
            <a:r>
              <a:rPr kumimoji="1" lang="ja-JP" altLang="en-US" sz="1050" b="1" spc="100" dirty="0">
                <a:solidFill>
                  <a:schemeClr val="bg1"/>
                </a:solidFill>
                <a:latin typeface="+mn-ea"/>
              </a:rPr>
              <a:t>スポーツ</a:t>
            </a:r>
          </a:p>
        </p:txBody>
      </p:sp>
      <p:pic>
        <p:nvPicPr>
          <p:cNvPr id="222" name="図 221" descr="図形&#10;&#10;AI 生成コンテンツは誤りを含む可能性があります。">
            <a:extLst>
              <a:ext uri="{FF2B5EF4-FFF2-40B4-BE49-F238E27FC236}">
                <a16:creationId xmlns:a16="http://schemas.microsoft.com/office/drawing/2014/main" id="{48A3B38B-3838-40BA-6CC9-FE78DE58469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774707" y="4722982"/>
            <a:ext cx="477225" cy="163917"/>
          </a:xfrm>
          <a:prstGeom prst="rect">
            <a:avLst/>
          </a:prstGeom>
        </p:spPr>
      </p:pic>
      <p:sp>
        <p:nvSpPr>
          <p:cNvPr id="223" name="四角形: 角を丸くする 222">
            <a:extLst>
              <a:ext uri="{FF2B5EF4-FFF2-40B4-BE49-F238E27FC236}">
                <a16:creationId xmlns:a16="http://schemas.microsoft.com/office/drawing/2014/main" id="{C2E1F3E9-6974-13AA-D1C5-F6E5A7F48644}"/>
              </a:ext>
            </a:extLst>
          </p:cNvPr>
          <p:cNvSpPr/>
          <p:nvPr/>
        </p:nvSpPr>
        <p:spPr>
          <a:xfrm>
            <a:off x="9644305" y="3625918"/>
            <a:ext cx="851871" cy="207379"/>
          </a:xfrm>
          <a:prstGeom prst="roundRect">
            <a:avLst>
              <a:gd name="adj" fmla="val 0"/>
            </a:avLst>
          </a:prstGeom>
          <a:solidFill>
            <a:schemeClr val="bg1">
              <a:lumMod val="5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tIns="36000" rtlCol="0" anchor="ctr"/>
          <a:lstStyle/>
          <a:p>
            <a:pPr algn="ctr"/>
            <a:r>
              <a:rPr kumimoji="1" lang="ja-JP" altLang="en-US" sz="1050" b="1" spc="100" dirty="0">
                <a:solidFill>
                  <a:schemeClr val="bg1"/>
                </a:solidFill>
                <a:latin typeface="+mn-ea"/>
              </a:rPr>
              <a:t>教育</a:t>
            </a:r>
          </a:p>
        </p:txBody>
      </p:sp>
      <p:sp>
        <p:nvSpPr>
          <p:cNvPr id="224" name="四角形: 角を丸くする 223">
            <a:extLst>
              <a:ext uri="{FF2B5EF4-FFF2-40B4-BE49-F238E27FC236}">
                <a16:creationId xmlns:a16="http://schemas.microsoft.com/office/drawing/2014/main" id="{42BAAD96-A02D-5909-86A2-72E3DA97A150}"/>
              </a:ext>
            </a:extLst>
          </p:cNvPr>
          <p:cNvSpPr/>
          <p:nvPr/>
        </p:nvSpPr>
        <p:spPr>
          <a:xfrm>
            <a:off x="10662437" y="3625594"/>
            <a:ext cx="851871" cy="207379"/>
          </a:xfrm>
          <a:prstGeom prst="roundRect">
            <a:avLst>
              <a:gd name="adj" fmla="val 0"/>
            </a:avLst>
          </a:prstGeom>
          <a:solidFill>
            <a:schemeClr val="bg1">
              <a:lumMod val="5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tIns="36000" rtlCol="0" anchor="ctr"/>
          <a:lstStyle/>
          <a:p>
            <a:pPr algn="ctr"/>
            <a:r>
              <a:rPr lang="ja-JP" altLang="en-US" sz="1050" b="1" spc="100" dirty="0">
                <a:solidFill>
                  <a:schemeClr val="bg1"/>
                </a:solidFill>
                <a:latin typeface="+mn-ea"/>
              </a:rPr>
              <a:t>シニア</a:t>
            </a:r>
            <a:endParaRPr kumimoji="1" lang="ja-JP" altLang="en-US" sz="1050" b="1" spc="100" dirty="0">
              <a:solidFill>
                <a:schemeClr val="bg1"/>
              </a:solidFill>
              <a:latin typeface="+mn-ea"/>
            </a:endParaRPr>
          </a:p>
        </p:txBody>
      </p:sp>
      <p:cxnSp>
        <p:nvCxnSpPr>
          <p:cNvPr id="226" name="直線コネクタ 225">
            <a:extLst>
              <a:ext uri="{FF2B5EF4-FFF2-40B4-BE49-F238E27FC236}">
                <a16:creationId xmlns:a16="http://schemas.microsoft.com/office/drawing/2014/main" id="{A214746B-54B5-2D48-CD46-386B3D36F531}"/>
              </a:ext>
            </a:extLst>
          </p:cNvPr>
          <p:cNvCxnSpPr>
            <a:cxnSpLocks/>
          </p:cNvCxnSpPr>
          <p:nvPr/>
        </p:nvCxnSpPr>
        <p:spPr>
          <a:xfrm>
            <a:off x="5125342" y="2179434"/>
            <a:ext cx="2878373" cy="0"/>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28" name="AutoShape 3">
            <a:extLst>
              <a:ext uri="{FF2B5EF4-FFF2-40B4-BE49-F238E27FC236}">
                <a16:creationId xmlns:a16="http://schemas.microsoft.com/office/drawing/2014/main" id="{B1A8DB3E-241E-3841-974D-52526F13C7C3}"/>
              </a:ext>
            </a:extLst>
          </p:cNvPr>
          <p:cNvSpPr>
            <a:spLocks noChangeArrowheads="1"/>
          </p:cNvSpPr>
          <p:nvPr/>
        </p:nvSpPr>
        <p:spPr bwMode="auto">
          <a:xfrm>
            <a:off x="5147895" y="1926962"/>
            <a:ext cx="1009649"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特徴</a:t>
            </a:r>
          </a:p>
        </p:txBody>
      </p:sp>
      <p:sp>
        <p:nvSpPr>
          <p:cNvPr id="229" name="AutoShape 3">
            <a:extLst>
              <a:ext uri="{FF2B5EF4-FFF2-40B4-BE49-F238E27FC236}">
                <a16:creationId xmlns:a16="http://schemas.microsoft.com/office/drawing/2014/main" id="{5B96F17C-FBDF-1EC7-7442-9B17B88C29A0}"/>
              </a:ext>
            </a:extLst>
          </p:cNvPr>
          <p:cNvSpPr>
            <a:spLocks noChangeArrowheads="1"/>
          </p:cNvSpPr>
          <p:nvPr/>
        </p:nvSpPr>
        <p:spPr bwMode="auto">
          <a:xfrm>
            <a:off x="9703085" y="1926962"/>
            <a:ext cx="1880159"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朝日新聞</a:t>
            </a:r>
            <a:r>
              <a:rPr lang="en-US" altLang="ja-JP" sz="1200" b="1" dirty="0">
                <a:latin typeface="+mj-ea"/>
                <a:ea typeface="+mj-ea"/>
                <a:cs typeface="メイリオ" pitchFamily="50" charset="-128"/>
              </a:rPr>
              <a:t>SNS</a:t>
            </a:r>
            <a:r>
              <a:rPr lang="ja-JP" altLang="en-US" sz="1200" b="1" dirty="0">
                <a:latin typeface="+mj-ea"/>
                <a:ea typeface="+mj-ea"/>
                <a:cs typeface="メイリオ" pitchFamily="50" charset="-128"/>
              </a:rPr>
              <a:t>アカウント</a:t>
            </a:r>
          </a:p>
        </p:txBody>
      </p:sp>
      <p:sp>
        <p:nvSpPr>
          <p:cNvPr id="230" name="AutoShape 3">
            <a:extLst>
              <a:ext uri="{FF2B5EF4-FFF2-40B4-BE49-F238E27FC236}">
                <a16:creationId xmlns:a16="http://schemas.microsoft.com/office/drawing/2014/main" id="{C7A08579-E697-D6A6-5EDB-2EC66EBBC22B}"/>
              </a:ext>
            </a:extLst>
          </p:cNvPr>
          <p:cNvSpPr>
            <a:spLocks noChangeArrowheads="1"/>
          </p:cNvSpPr>
          <p:nvPr/>
        </p:nvSpPr>
        <p:spPr bwMode="auto">
          <a:xfrm>
            <a:off x="11347866" y="4865130"/>
            <a:ext cx="332881"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solidFill>
                  <a:schemeClr val="tx1">
                    <a:lumMod val="75000"/>
                    <a:lumOff val="25000"/>
                  </a:schemeClr>
                </a:solidFill>
                <a:latin typeface="+mj-ea"/>
                <a:ea typeface="+mj-ea"/>
                <a:cs typeface="メイリオ" pitchFamily="50" charset="-128"/>
              </a:rPr>
              <a:t>他</a:t>
            </a:r>
          </a:p>
        </p:txBody>
      </p:sp>
    </p:spTree>
    <p:extLst>
      <p:ext uri="{BB962C8B-B14F-4D97-AF65-F5344CB8AC3E}">
        <p14:creationId xmlns:p14="http://schemas.microsoft.com/office/powerpoint/2010/main" val="143185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879A7DFD-A625-E82F-50CF-CFA58B1CDF9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CC8C3B4-7515-55B2-EEAF-F7217F280099}"/>
              </a:ext>
            </a:extLst>
          </p:cNvPr>
          <p:cNvSpPr>
            <a:spLocks noGrp="1"/>
          </p:cNvSpPr>
          <p:nvPr>
            <p:ph type="ctrTitle"/>
          </p:nvPr>
        </p:nvSpPr>
        <p:spPr>
          <a:xfrm>
            <a:off x="1424353" y="3091262"/>
            <a:ext cx="9812215" cy="1628223"/>
          </a:xfrm>
        </p:spPr>
        <p:txBody>
          <a:bodyPr>
            <a:normAutofit/>
          </a:bodyPr>
          <a:lstStyle/>
          <a:p>
            <a:r>
              <a:rPr lang="ja-JP" altLang="en-US" sz="3600" spc="200" dirty="0">
                <a:solidFill>
                  <a:schemeClr val="tx1">
                    <a:lumMod val="85000"/>
                    <a:lumOff val="15000"/>
                  </a:schemeClr>
                </a:solidFill>
              </a:rPr>
              <a:t>リード獲得型ソリューション</a:t>
            </a:r>
            <a:endParaRPr lang="ja-JP" altLang="en-US" sz="3600" spc="1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9D62EC11-E42D-76AC-2A0D-B7EB85F93A74}"/>
              </a:ext>
            </a:extLst>
          </p:cNvPr>
          <p:cNvSpPr>
            <a:spLocks noGrp="1"/>
          </p:cNvSpPr>
          <p:nvPr>
            <p:ph type="body" sz="quarter" idx="10"/>
          </p:nvPr>
        </p:nvSpPr>
        <p:spPr/>
        <p:txBody>
          <a:bodyPr/>
          <a:lstStyle/>
          <a:p>
            <a:r>
              <a:rPr lang="ja-JP" altLang="en-US" spc="200" dirty="0">
                <a:solidFill>
                  <a:srgbClr val="EB0083"/>
                </a:solidFill>
              </a:rPr>
              <a:t>デジタル広告企画メニュー</a:t>
            </a:r>
          </a:p>
        </p:txBody>
      </p:sp>
    </p:spTree>
    <p:extLst>
      <p:ext uri="{BB962C8B-B14F-4D97-AF65-F5344CB8AC3E}">
        <p14:creationId xmlns:p14="http://schemas.microsoft.com/office/powerpoint/2010/main" val="318043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C63F8-DDDD-2DF8-F74F-A819A9D98D6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0702109-7966-5895-9E02-B1FC96D3461C}"/>
              </a:ext>
            </a:extLst>
          </p:cNvPr>
          <p:cNvSpPr>
            <a:spLocks noGrp="1"/>
          </p:cNvSpPr>
          <p:nvPr>
            <p:ph type="title"/>
          </p:nvPr>
        </p:nvSpPr>
        <p:spPr>
          <a:xfrm>
            <a:off x="533400" y="255643"/>
            <a:ext cx="9524999" cy="425395"/>
          </a:xfrm>
        </p:spPr>
        <p:txBody>
          <a:bodyPr/>
          <a:lstStyle/>
          <a:p>
            <a:r>
              <a:rPr lang="en-US" altLang="ja-JP" spc="100" dirty="0" err="1"/>
              <a:t>BtoB</a:t>
            </a:r>
            <a:r>
              <a:rPr lang="ja-JP" altLang="en-US" spc="100" dirty="0"/>
              <a:t>向けリード獲得</a:t>
            </a:r>
            <a:r>
              <a:rPr lang="ja-JP" altLang="en-US" sz="2000" spc="100" dirty="0"/>
              <a:t>（</a:t>
            </a:r>
            <a:r>
              <a:rPr lang="en-US" altLang="ja-JP" sz="2000" spc="50" dirty="0"/>
              <a:t>SDGs ACTION!</a:t>
            </a:r>
            <a:r>
              <a:rPr lang="en-US" altLang="ja-JP" sz="2000" spc="100" dirty="0"/>
              <a:t>​</a:t>
            </a:r>
            <a:r>
              <a:rPr lang="ja-JP" altLang="en-US" sz="2000" spc="100" dirty="0"/>
              <a:t>協賛型ウェビナープラン）</a:t>
            </a:r>
            <a:endParaRPr lang="ja-JP" altLang="en-US" spc="100" dirty="0"/>
          </a:p>
        </p:txBody>
      </p:sp>
      <p:sp>
        <p:nvSpPr>
          <p:cNvPr id="190" name="スライド番号プレースホルダー 3">
            <a:extLst>
              <a:ext uri="{FF2B5EF4-FFF2-40B4-BE49-F238E27FC236}">
                <a16:creationId xmlns:a16="http://schemas.microsoft.com/office/drawing/2014/main" id="{AB958148-C919-CF81-6592-9BFF5E6FFBA4}"/>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7</a:t>
            </a:fld>
            <a:endParaRPr lang="ja-JP" altLang="en-US" dirty="0"/>
          </a:p>
        </p:txBody>
      </p:sp>
      <p:sp>
        <p:nvSpPr>
          <p:cNvPr id="2" name="テキスト プレースホルダー 1">
            <a:extLst>
              <a:ext uri="{FF2B5EF4-FFF2-40B4-BE49-F238E27FC236}">
                <a16:creationId xmlns:a16="http://schemas.microsoft.com/office/drawing/2014/main" id="{3422D3FB-1BCC-C34B-FFC7-BAFF318AEF98}"/>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3" name="テキスト プレースホルダー 1">
            <a:extLst>
              <a:ext uri="{FF2B5EF4-FFF2-40B4-BE49-F238E27FC236}">
                <a16:creationId xmlns:a16="http://schemas.microsoft.com/office/drawing/2014/main" id="{7E3344F2-0CCB-7F0D-EDDE-97D811742932}"/>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13E4A364-E7C1-3054-C632-D9BD498E1CDF}"/>
              </a:ext>
            </a:extLst>
          </p:cNvPr>
          <p:cNvSpPr/>
          <p:nvPr/>
        </p:nvSpPr>
        <p:spPr>
          <a:xfrm>
            <a:off x="564005" y="1744971"/>
            <a:ext cx="3377264" cy="43797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t>リード獲得</a:t>
            </a:r>
            <a:r>
              <a:rPr lang="ja-JP" altLang="en-US" b="1" dirty="0"/>
              <a:t>（</a:t>
            </a:r>
            <a:r>
              <a:rPr kumimoji="1" lang="ja-JP" altLang="en-US" sz="1600" b="1" dirty="0"/>
              <a:t>ウェビナープラン）</a:t>
            </a:r>
            <a:endParaRPr kumimoji="1" lang="ja-JP" altLang="en-US" b="1" dirty="0"/>
          </a:p>
        </p:txBody>
      </p:sp>
      <p:sp>
        <p:nvSpPr>
          <p:cNvPr id="14" name="正方形/長方形 13">
            <a:extLst>
              <a:ext uri="{FF2B5EF4-FFF2-40B4-BE49-F238E27FC236}">
                <a16:creationId xmlns:a16="http://schemas.microsoft.com/office/drawing/2014/main" id="{7108EBD9-C61F-6FCF-2E81-2A7BAFA905F9}"/>
              </a:ext>
            </a:extLst>
          </p:cNvPr>
          <p:cNvSpPr/>
          <p:nvPr/>
        </p:nvSpPr>
        <p:spPr>
          <a:xfrm>
            <a:off x="1453896" y="800697"/>
            <a:ext cx="1015557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lvl="0" algn="just">
              <a:lnSpc>
                <a:spcPct val="130000"/>
              </a:lnSpc>
              <a:defRPr/>
            </a:pPr>
            <a:r>
              <a:rPr lang="en-US" altLang="ja-JP" sz="1200" b="1" dirty="0">
                <a:solidFill>
                  <a:srgbClr val="212121"/>
                </a:solidFill>
                <a:latin typeface="游ゴシック"/>
              </a:rPr>
              <a:t>SDGs</a:t>
            </a:r>
            <a:r>
              <a:rPr lang="ja-JP" altLang="en-US" sz="1200" b="1" dirty="0">
                <a:solidFill>
                  <a:srgbClr val="212121"/>
                </a:solidFill>
                <a:latin typeface="游ゴシック"/>
              </a:rPr>
              <a:t>を起点にした課題解決とリード獲得を両立する</a:t>
            </a:r>
            <a:r>
              <a:rPr lang="en-US" altLang="ja-JP" sz="1200" b="1" dirty="0" err="1">
                <a:solidFill>
                  <a:srgbClr val="212121"/>
                </a:solidFill>
                <a:latin typeface="游ゴシック"/>
              </a:rPr>
              <a:t>BtoB</a:t>
            </a:r>
            <a:r>
              <a:rPr lang="ja-JP" altLang="en-US" sz="1200" b="1" dirty="0">
                <a:solidFill>
                  <a:srgbClr val="212121"/>
                </a:solidFill>
                <a:latin typeface="游ゴシック"/>
              </a:rPr>
              <a:t>企業向けウェビナー。主に経営層・企画／サステナビリティ部門などの意思決定層にリーチし、テーマ選定・有識者アサインからリード提供まで一括支援​が可能です。</a:t>
            </a:r>
            <a:endParaRPr lang="ja-JP" altLang="en-US" sz="1200" b="1" dirty="0">
              <a:solidFill>
                <a:prstClr val="black"/>
              </a:solidFill>
              <a:latin typeface="游ゴシック" panose="020B0400000000000000" pitchFamily="50" charset="-128"/>
              <a:ea typeface="游ゴシック" panose="020B0400000000000000" pitchFamily="50" charset="-128"/>
            </a:endParaRPr>
          </a:p>
        </p:txBody>
      </p:sp>
      <p:sp>
        <p:nvSpPr>
          <p:cNvPr id="11" name="テキスト プレースホルダー 1">
            <a:extLst>
              <a:ext uri="{FF2B5EF4-FFF2-40B4-BE49-F238E27FC236}">
                <a16:creationId xmlns:a16="http://schemas.microsoft.com/office/drawing/2014/main" id="{037A271C-E465-0F57-61A0-B31018B31A6F}"/>
              </a:ext>
            </a:extLst>
          </p:cNvPr>
          <p:cNvSpPr txBox="1">
            <a:spLocks/>
          </p:cNvSpPr>
          <p:nvPr/>
        </p:nvSpPr>
        <p:spPr>
          <a:xfrm>
            <a:off x="1243260" y="6372568"/>
            <a:ext cx="10486726" cy="392564"/>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950" dirty="0">
                <a:latin typeface="+mn-ea"/>
                <a:ea typeface="+mn-ea"/>
              </a:rPr>
              <a:t>・金額については条件によって変動する可能性があります。詳細は担当までお問い合わせください</a:t>
            </a:r>
            <a:endParaRPr lang="en-US" altLang="ja-JP" sz="950" dirty="0">
              <a:latin typeface="+mn-ea"/>
              <a:ea typeface="+mn-ea"/>
            </a:endParaRPr>
          </a:p>
          <a:p>
            <a:pPr defTabSz="914358">
              <a:defRPr/>
            </a:pPr>
            <a:r>
              <a:rPr lang="ja-JP" altLang="en-US" sz="950" dirty="0">
                <a:latin typeface="+mn-ea"/>
                <a:ea typeface="+mn-ea"/>
              </a:rPr>
              <a:t>・応募時の取得個人情報は、氏名、会社名、部署名、役職、従業員規模、メールアドレス、電話番号、会社所在地（都道府県）になります</a:t>
            </a:r>
            <a:endParaRPr lang="ja-JP" altLang="en-US" sz="1000" dirty="0">
              <a:solidFill>
                <a:schemeClr val="tx1">
                  <a:lumMod val="90000"/>
                  <a:lumOff val="10000"/>
                </a:schemeClr>
              </a:solidFill>
              <a:latin typeface="+mn-ea"/>
            </a:endParaRPr>
          </a:p>
          <a:p>
            <a:pPr defTabSz="914358">
              <a:defRPr/>
            </a:pPr>
            <a:endParaRPr lang="ja-JP" altLang="en-US" sz="950" dirty="0">
              <a:latin typeface="+mn-ea"/>
              <a:ea typeface="+mn-ea"/>
            </a:endParaRPr>
          </a:p>
        </p:txBody>
      </p:sp>
      <p:sp>
        <p:nvSpPr>
          <p:cNvPr id="12" name="テキスト ボックス 11">
            <a:extLst>
              <a:ext uri="{FF2B5EF4-FFF2-40B4-BE49-F238E27FC236}">
                <a16:creationId xmlns:a16="http://schemas.microsoft.com/office/drawing/2014/main" id="{78CBB77B-D2A8-D3B4-20E2-A6C4A0A2E384}"/>
              </a:ext>
            </a:extLst>
          </p:cNvPr>
          <p:cNvSpPr txBox="1"/>
          <p:nvPr/>
        </p:nvSpPr>
        <p:spPr>
          <a:xfrm>
            <a:off x="464464" y="6378999"/>
            <a:ext cx="857927" cy="208248"/>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sp>
        <p:nvSpPr>
          <p:cNvPr id="16" name="テキスト プレースホルダー 1">
            <a:extLst>
              <a:ext uri="{FF2B5EF4-FFF2-40B4-BE49-F238E27FC236}">
                <a16:creationId xmlns:a16="http://schemas.microsoft.com/office/drawing/2014/main" id="{123974E2-C023-C5FD-92BB-2D71A6856646}"/>
              </a:ext>
            </a:extLst>
          </p:cNvPr>
          <p:cNvSpPr txBox="1">
            <a:spLocks/>
          </p:cNvSpPr>
          <p:nvPr/>
        </p:nvSpPr>
        <p:spPr>
          <a:xfrm>
            <a:off x="9851398" y="5760193"/>
            <a:ext cx="1802973"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G</a:t>
            </a:r>
            <a:r>
              <a:rPr lang="en-US" altLang="ja-JP" sz="2400" b="1" spc="200" dirty="0">
                <a:solidFill>
                  <a:schemeClr val="tx1">
                    <a:lumMod val="90000"/>
                    <a:lumOff val="10000"/>
                  </a:schemeClr>
                </a:solidFill>
                <a:latin typeface="游ゴシック" panose="020B0400000000000000" pitchFamily="50" charset="-128"/>
                <a:ea typeface="游ゴシック" panose="020B0400000000000000" pitchFamily="50" charset="-128"/>
              </a:rPr>
              <a:t>225</a:t>
            </a: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万円</a:t>
            </a:r>
            <a:r>
              <a:rPr lang="ja-JP" altLang="en-US" sz="1400" b="1" spc="200" dirty="0">
                <a:solidFill>
                  <a:schemeClr val="tx1">
                    <a:lumMod val="90000"/>
                    <a:lumOff val="10000"/>
                  </a:schemeClr>
                </a:solidFill>
                <a:latin typeface="游ゴシック" panose="020B0400000000000000" pitchFamily="50" charset="-128"/>
                <a:ea typeface="游ゴシック" panose="020B0400000000000000" pitchFamily="50" charset="-128"/>
              </a:rPr>
              <a:t>～</a:t>
            </a:r>
            <a:endParaRPr lang="en-US" altLang="ja-JP" sz="1400" b="1" spc="200" dirty="0">
              <a:solidFill>
                <a:schemeClr val="tx1">
                  <a:lumMod val="90000"/>
                  <a:lumOff val="10000"/>
                </a:schemeClr>
              </a:solidFill>
              <a:latin typeface="游ゴシック" panose="020B0400000000000000" pitchFamily="50" charset="-128"/>
              <a:ea typeface="游ゴシック" panose="020B0400000000000000" pitchFamily="50" charset="-128"/>
            </a:endParaRPr>
          </a:p>
          <a:p>
            <a:pPr algn="ctr" defTabSz="914358">
              <a:lnSpc>
                <a:spcPct val="120000"/>
              </a:lnSpc>
              <a:defRPr/>
            </a:pP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18" name="直線コネクタ 17">
            <a:extLst>
              <a:ext uri="{FF2B5EF4-FFF2-40B4-BE49-F238E27FC236}">
                <a16:creationId xmlns:a16="http://schemas.microsoft.com/office/drawing/2014/main" id="{15437FF6-770A-48CC-83B3-E486A583F484}"/>
              </a:ext>
            </a:extLst>
          </p:cNvPr>
          <p:cNvCxnSpPr>
            <a:cxnSpLocks/>
          </p:cNvCxnSpPr>
          <p:nvPr/>
        </p:nvCxnSpPr>
        <p:spPr>
          <a:xfrm>
            <a:off x="8777172" y="6230689"/>
            <a:ext cx="2832299"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12" descr="画像">
            <a:extLst>
              <a:ext uri="{FF2B5EF4-FFF2-40B4-BE49-F238E27FC236}">
                <a16:creationId xmlns:a16="http://schemas.microsoft.com/office/drawing/2014/main" id="{D042705B-4C1B-1D9D-BB3B-047688189F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4006" y="777753"/>
            <a:ext cx="825180" cy="825180"/>
          </a:xfrm>
          <a:prstGeom prst="ellipse">
            <a:avLst/>
          </a:prstGeom>
          <a:noFill/>
          <a:extLst>
            <a:ext uri="{909E8E84-426E-40DD-AFC4-6F175D3DCCD1}">
              <a14:hiddenFill xmlns:a14="http://schemas.microsoft.com/office/drawing/2010/main">
                <a:solidFill>
                  <a:srgbClr val="FFFFFF"/>
                </a:solidFill>
              </a14:hiddenFill>
            </a:ext>
          </a:extLst>
        </p:spPr>
      </p:pic>
      <p:sp>
        <p:nvSpPr>
          <p:cNvPr id="21" name="四角形: 角を丸くする 20">
            <a:extLst>
              <a:ext uri="{FF2B5EF4-FFF2-40B4-BE49-F238E27FC236}">
                <a16:creationId xmlns:a16="http://schemas.microsoft.com/office/drawing/2014/main" id="{A3BBBC4F-0BC9-A345-D38D-0E83C88CE2C4}"/>
              </a:ext>
            </a:extLst>
          </p:cNvPr>
          <p:cNvSpPr/>
          <p:nvPr/>
        </p:nvSpPr>
        <p:spPr bwMode="auto">
          <a:xfrm>
            <a:off x="564005" y="2344276"/>
            <a:ext cx="4043164" cy="3112828"/>
          </a:xfrm>
          <a:prstGeom prst="roundRect">
            <a:avLst>
              <a:gd name="adj" fmla="val 0"/>
            </a:avLst>
          </a:prstGeom>
          <a:solidFill>
            <a:srgbClr val="FFD8D7">
              <a:alpha val="20000"/>
            </a:srgbClr>
          </a:solidFill>
          <a:ln w="9525">
            <a:solidFill>
              <a:srgbClr val="EB0083"/>
            </a:solidFill>
          </a:ln>
          <a:effectLst/>
        </p:spPr>
        <p:txBody>
          <a:bodyPr wrap="square" lIns="180000" tIns="72000" rIns="180000" bIns="72000" rtlCol="0" anchor="ctr" anchorCtr="0">
            <a:noAutofit/>
          </a:bodyPr>
          <a:lstStyle/>
          <a:p>
            <a:pPr algn="ctr">
              <a:lnSpc>
                <a:spcPct val="110000"/>
              </a:lnSpc>
            </a:pPr>
            <a:endParaRPr kumimoji="1" lang="ja-JP" altLang="en-US" sz="1000" b="1" dirty="0">
              <a:latin typeface="+mn-ea"/>
              <a:cs typeface="メイリオ" pitchFamily="50" charset="-128"/>
            </a:endParaRPr>
          </a:p>
        </p:txBody>
      </p:sp>
      <p:pic>
        <p:nvPicPr>
          <p:cNvPr id="30" name="図 29">
            <a:extLst>
              <a:ext uri="{FF2B5EF4-FFF2-40B4-BE49-F238E27FC236}">
                <a16:creationId xmlns:a16="http://schemas.microsoft.com/office/drawing/2014/main" id="{428C48E3-93E6-D14B-CEFA-CDECF5757127}"/>
              </a:ext>
            </a:extLst>
          </p:cNvPr>
          <p:cNvPicPr>
            <a:picLocks noChangeAspect="1"/>
          </p:cNvPicPr>
          <p:nvPr/>
        </p:nvPicPr>
        <p:blipFill>
          <a:blip r:embed="rId4"/>
          <a:stretch>
            <a:fillRect/>
          </a:stretch>
        </p:blipFill>
        <p:spPr>
          <a:xfrm>
            <a:off x="682173" y="2790259"/>
            <a:ext cx="1862920" cy="1060604"/>
          </a:xfrm>
          <a:prstGeom prst="rect">
            <a:avLst/>
          </a:prstGeom>
        </p:spPr>
      </p:pic>
      <p:pic>
        <p:nvPicPr>
          <p:cNvPr id="31" name="Picture 2">
            <a:extLst>
              <a:ext uri="{FF2B5EF4-FFF2-40B4-BE49-F238E27FC236}">
                <a16:creationId xmlns:a16="http://schemas.microsoft.com/office/drawing/2014/main" id="{62C98DA2-73C1-5508-FE75-0C5742925E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243" y="2790259"/>
            <a:ext cx="1867828" cy="10606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0" name="Group 55">
            <a:extLst>
              <a:ext uri="{FF2B5EF4-FFF2-40B4-BE49-F238E27FC236}">
                <a16:creationId xmlns:a16="http://schemas.microsoft.com/office/drawing/2014/main" id="{D79AEDBD-6E46-3852-505C-84098DAC4277}"/>
              </a:ext>
            </a:extLst>
          </p:cNvPr>
          <p:cNvGraphicFramePr>
            <a:graphicFrameLocks noGrp="1"/>
          </p:cNvGraphicFramePr>
          <p:nvPr>
            <p:extLst>
              <p:ext uri="{D42A27DB-BD31-4B8C-83A1-F6EECF244321}">
                <p14:modId xmlns:p14="http://schemas.microsoft.com/office/powerpoint/2010/main" val="4105994366"/>
              </p:ext>
            </p:extLst>
          </p:nvPr>
        </p:nvGraphicFramePr>
        <p:xfrm>
          <a:off x="712311" y="2485708"/>
          <a:ext cx="3293187" cy="232744"/>
        </p:xfrm>
        <a:graphic>
          <a:graphicData uri="http://schemas.openxmlformats.org/drawingml/2006/table">
            <a:tbl>
              <a:tblPr/>
              <a:tblGrid>
                <a:gridCol w="3293187">
                  <a:extLst>
                    <a:ext uri="{9D8B030D-6E8A-4147-A177-3AD203B41FA5}">
                      <a16:colId xmlns:a16="http://schemas.microsoft.com/office/drawing/2014/main" val="20001"/>
                    </a:ext>
                  </a:extLst>
                </a:gridCol>
              </a:tblGrid>
              <a:tr h="232744">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ウェビナーイメージ（</a:t>
                      </a:r>
                      <a:r>
                        <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20</a:t>
                      </a:r>
                      <a:r>
                        <a:rPr kumimoji="1" lang="ja-JP" altLang="en-US"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rPr>
                        <a:t>分程度の登壇）</a:t>
                      </a:r>
                      <a:endParaRPr kumimoji="1" lang="en-US" altLang="ja-JP" sz="1200" b="1" i="0" u="none" strike="noStrike" kern="1200" cap="none" spc="0" normalizeH="0" baseline="0" noProof="0" dirty="0">
                        <a:ln>
                          <a:noFill/>
                        </a:ln>
                        <a:solidFill>
                          <a:schemeClr val="tx1">
                            <a:lumMod val="90000"/>
                            <a:lumOff val="10000"/>
                          </a:schemeClr>
                        </a:solidFill>
                        <a:effectLst/>
                        <a:uLnTx/>
                        <a:uFillTx/>
                        <a:latin typeface="+mj-ea"/>
                        <a:ea typeface="+mj-ea"/>
                        <a:cs typeface="メイリオ" pitchFamily="50" charset="-128"/>
                      </a:endParaRPr>
                    </a:p>
                  </a:txBody>
                  <a:tcPr marL="108000" marR="0" marT="0" marB="0"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74" name="グループ化 173">
            <a:extLst>
              <a:ext uri="{FF2B5EF4-FFF2-40B4-BE49-F238E27FC236}">
                <a16:creationId xmlns:a16="http://schemas.microsoft.com/office/drawing/2014/main" id="{F5ED2272-EFD8-796C-1309-3DDBE81BF821}"/>
              </a:ext>
            </a:extLst>
          </p:cNvPr>
          <p:cNvGrpSpPr/>
          <p:nvPr/>
        </p:nvGrpSpPr>
        <p:grpSpPr>
          <a:xfrm>
            <a:off x="712311" y="4447015"/>
            <a:ext cx="3745389" cy="308204"/>
            <a:chOff x="712311" y="3981886"/>
            <a:chExt cx="3745389" cy="308204"/>
          </a:xfrm>
        </p:grpSpPr>
        <p:cxnSp>
          <p:nvCxnSpPr>
            <p:cNvPr id="161" name="直線矢印コネクタ 160">
              <a:extLst>
                <a:ext uri="{FF2B5EF4-FFF2-40B4-BE49-F238E27FC236}">
                  <a16:creationId xmlns:a16="http://schemas.microsoft.com/office/drawing/2014/main" id="{1E1890E6-FD34-872E-F6C0-58B2C0145F2B}"/>
                </a:ext>
              </a:extLst>
            </p:cNvPr>
            <p:cNvCxnSpPr>
              <a:cxnSpLocks/>
            </p:cNvCxnSpPr>
            <p:nvPr/>
          </p:nvCxnSpPr>
          <p:spPr>
            <a:xfrm>
              <a:off x="2609658" y="3988206"/>
              <a:ext cx="0" cy="301884"/>
            </a:xfrm>
            <a:prstGeom prst="straightConnector1">
              <a:avLst/>
            </a:prstGeom>
            <a:ln>
              <a:solidFill>
                <a:srgbClr val="EB0083"/>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34025231-4F76-8E94-F2CB-AE8C45750001}"/>
                </a:ext>
              </a:extLst>
            </p:cNvPr>
            <p:cNvCxnSpPr>
              <a:cxnSpLocks/>
            </p:cNvCxnSpPr>
            <p:nvPr/>
          </p:nvCxnSpPr>
          <p:spPr>
            <a:xfrm>
              <a:off x="712311" y="3981886"/>
              <a:ext cx="3745389" cy="0"/>
            </a:xfrm>
            <a:prstGeom prst="line">
              <a:avLst/>
            </a:prstGeom>
            <a:ln w="6350">
              <a:solidFill>
                <a:srgbClr val="EB0083"/>
              </a:solidFill>
            </a:ln>
          </p:spPr>
          <p:style>
            <a:lnRef idx="1">
              <a:schemeClr val="accent1"/>
            </a:lnRef>
            <a:fillRef idx="0">
              <a:schemeClr val="accent1"/>
            </a:fillRef>
            <a:effectRef idx="0">
              <a:schemeClr val="accent1"/>
            </a:effectRef>
            <a:fontRef idx="minor">
              <a:schemeClr val="tx1"/>
            </a:fontRef>
          </p:style>
        </p:cxnSp>
      </p:grpSp>
      <p:sp>
        <p:nvSpPr>
          <p:cNvPr id="168" name="四角形: 角を丸くする 167">
            <a:extLst>
              <a:ext uri="{FF2B5EF4-FFF2-40B4-BE49-F238E27FC236}">
                <a16:creationId xmlns:a16="http://schemas.microsoft.com/office/drawing/2014/main" id="{8110BB45-F577-4E64-ECAC-F90EC9C5BF59}"/>
              </a:ext>
            </a:extLst>
          </p:cNvPr>
          <p:cNvSpPr/>
          <p:nvPr/>
        </p:nvSpPr>
        <p:spPr bwMode="auto">
          <a:xfrm>
            <a:off x="2126570" y="4863294"/>
            <a:ext cx="2331130" cy="333667"/>
          </a:xfrm>
          <a:prstGeom prst="roundRect">
            <a:avLst>
              <a:gd name="adj" fmla="val 50000"/>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lang="ja-JP" altLang="en-US" sz="1100" b="1" dirty="0">
                <a:solidFill>
                  <a:srgbClr val="D54773"/>
                </a:solidFill>
                <a:latin typeface="+mn-ea"/>
                <a:cs typeface="メイリオ" pitchFamily="50" charset="-128"/>
              </a:rPr>
              <a:t>参加者情報（</a:t>
            </a:r>
            <a:r>
              <a:rPr lang="en-US" altLang="ja-JP" sz="1400" b="1" dirty="0">
                <a:solidFill>
                  <a:srgbClr val="D54773"/>
                </a:solidFill>
                <a:latin typeface="+mn-ea"/>
                <a:cs typeface="メイリオ" pitchFamily="50" charset="-128"/>
              </a:rPr>
              <a:t>150</a:t>
            </a:r>
            <a:r>
              <a:rPr lang="ja-JP" altLang="en-US" sz="1100" b="1" dirty="0">
                <a:solidFill>
                  <a:srgbClr val="D54773"/>
                </a:solidFill>
                <a:latin typeface="+mn-ea"/>
                <a:cs typeface="メイリオ" pitchFamily="50" charset="-128"/>
              </a:rPr>
              <a:t>名想定）</a:t>
            </a:r>
            <a:endParaRPr kumimoji="1" lang="ja-JP" altLang="en-US" sz="1100" b="1" dirty="0">
              <a:solidFill>
                <a:srgbClr val="D54773"/>
              </a:solidFill>
              <a:latin typeface="+mn-ea"/>
              <a:cs typeface="メイリオ" pitchFamily="50" charset="-128"/>
            </a:endParaRPr>
          </a:p>
        </p:txBody>
      </p:sp>
      <p:pic>
        <p:nvPicPr>
          <p:cNvPr id="171" name="グラフィックス 170" descr="アドレス帳 単色塗りつぶし">
            <a:extLst>
              <a:ext uri="{FF2B5EF4-FFF2-40B4-BE49-F238E27FC236}">
                <a16:creationId xmlns:a16="http://schemas.microsoft.com/office/drawing/2014/main" id="{F1269E37-1F37-ED48-35B6-8E9588B169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158" y="4751678"/>
            <a:ext cx="556897" cy="556897"/>
          </a:xfrm>
          <a:prstGeom prst="rect">
            <a:avLst/>
          </a:prstGeom>
        </p:spPr>
      </p:pic>
      <p:pic>
        <p:nvPicPr>
          <p:cNvPr id="172" name="グラフィックス 171" descr="アドレス帳 単色塗りつぶし">
            <a:extLst>
              <a:ext uri="{FF2B5EF4-FFF2-40B4-BE49-F238E27FC236}">
                <a16:creationId xmlns:a16="http://schemas.microsoft.com/office/drawing/2014/main" id="{F5CA82FE-7CD9-8D72-0A5B-AE01FBADF7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0415" y="4751678"/>
            <a:ext cx="556897" cy="556897"/>
          </a:xfrm>
          <a:prstGeom prst="rect">
            <a:avLst/>
          </a:prstGeom>
        </p:spPr>
      </p:pic>
      <p:pic>
        <p:nvPicPr>
          <p:cNvPr id="173" name="グラフィックス 172" descr="アドレス帳 単色塗りつぶし">
            <a:extLst>
              <a:ext uri="{FF2B5EF4-FFF2-40B4-BE49-F238E27FC236}">
                <a16:creationId xmlns:a16="http://schemas.microsoft.com/office/drawing/2014/main" id="{E96B787D-4948-80BF-8A36-956721EC29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9673" y="4751678"/>
            <a:ext cx="556897" cy="556897"/>
          </a:xfrm>
          <a:prstGeom prst="rect">
            <a:avLst/>
          </a:prstGeom>
        </p:spPr>
      </p:pic>
      <p:sp>
        <p:nvSpPr>
          <p:cNvPr id="175" name="四角形: 角を丸くする 174">
            <a:extLst>
              <a:ext uri="{FF2B5EF4-FFF2-40B4-BE49-F238E27FC236}">
                <a16:creationId xmlns:a16="http://schemas.microsoft.com/office/drawing/2014/main" id="{8A189E7D-7465-7428-8DC3-6FA5B574654A}"/>
              </a:ext>
            </a:extLst>
          </p:cNvPr>
          <p:cNvSpPr/>
          <p:nvPr/>
        </p:nvSpPr>
        <p:spPr bwMode="auto">
          <a:xfrm>
            <a:off x="682555" y="3978356"/>
            <a:ext cx="3812515" cy="333667"/>
          </a:xfrm>
          <a:prstGeom prst="roundRect">
            <a:avLst>
              <a:gd name="adj" fmla="val 50000"/>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lang="en-US" altLang="ja-JP" sz="1100" b="1" dirty="0">
                <a:solidFill>
                  <a:srgbClr val="D54773"/>
                </a:solidFill>
                <a:latin typeface="+mn-ea"/>
                <a:cs typeface="メイリオ" pitchFamily="50" charset="-128"/>
              </a:rPr>
              <a:t>【</a:t>
            </a:r>
            <a:r>
              <a:rPr lang="ja-JP" altLang="en-US" sz="1100" b="1" dirty="0">
                <a:solidFill>
                  <a:srgbClr val="D54773"/>
                </a:solidFill>
                <a:latin typeface="+mn-ea"/>
                <a:cs typeface="メイリオ" pitchFamily="50" charset="-128"/>
              </a:rPr>
              <a:t>視聴者層</a:t>
            </a:r>
            <a:r>
              <a:rPr lang="en-US" altLang="ja-JP" sz="1100" b="1" dirty="0">
                <a:solidFill>
                  <a:srgbClr val="D54773"/>
                </a:solidFill>
                <a:latin typeface="+mn-ea"/>
                <a:cs typeface="メイリオ" pitchFamily="50" charset="-128"/>
              </a:rPr>
              <a:t>】</a:t>
            </a:r>
            <a:r>
              <a:rPr lang="ja-JP" altLang="en-US" sz="1100" b="1" dirty="0">
                <a:solidFill>
                  <a:srgbClr val="D54773"/>
                </a:solidFill>
                <a:latin typeface="+mn-ea"/>
                <a:cs typeface="メイリオ" pitchFamily="50" charset="-128"/>
              </a:rPr>
              <a:t>サステナ推進</a:t>
            </a:r>
            <a:r>
              <a:rPr lang="en-US" altLang="ja-JP" sz="1100" b="1" dirty="0">
                <a:solidFill>
                  <a:srgbClr val="D54773"/>
                </a:solidFill>
                <a:latin typeface="+mn-ea"/>
                <a:cs typeface="メイリオ" pitchFamily="50" charset="-128"/>
              </a:rPr>
              <a:t>/</a:t>
            </a:r>
            <a:r>
              <a:rPr lang="ja-JP" altLang="en-US" sz="1100" b="1" dirty="0">
                <a:solidFill>
                  <a:srgbClr val="D54773"/>
                </a:solidFill>
                <a:latin typeface="+mn-ea"/>
                <a:cs typeface="メイリオ" pitchFamily="50" charset="-128"/>
              </a:rPr>
              <a:t>経営企画担当（想定）</a:t>
            </a:r>
            <a:endParaRPr kumimoji="1" lang="ja-JP" altLang="en-US" sz="1100" b="1" dirty="0">
              <a:solidFill>
                <a:srgbClr val="D54773"/>
              </a:solidFill>
              <a:latin typeface="+mn-ea"/>
              <a:cs typeface="メイリオ" pitchFamily="50" charset="-128"/>
            </a:endParaRPr>
          </a:p>
        </p:txBody>
      </p:sp>
      <p:cxnSp>
        <p:nvCxnSpPr>
          <p:cNvPr id="176" name="直線コネクタ 175">
            <a:extLst>
              <a:ext uri="{FF2B5EF4-FFF2-40B4-BE49-F238E27FC236}">
                <a16:creationId xmlns:a16="http://schemas.microsoft.com/office/drawing/2014/main" id="{B4329A08-8D0A-D479-F841-773193B2A807}"/>
              </a:ext>
            </a:extLst>
          </p:cNvPr>
          <p:cNvCxnSpPr>
            <a:cxnSpLocks/>
          </p:cNvCxnSpPr>
          <p:nvPr/>
        </p:nvCxnSpPr>
        <p:spPr>
          <a:xfrm>
            <a:off x="4861573" y="2197018"/>
            <a:ext cx="2878373" cy="0"/>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77" name="AutoShape 3">
            <a:extLst>
              <a:ext uri="{FF2B5EF4-FFF2-40B4-BE49-F238E27FC236}">
                <a16:creationId xmlns:a16="http://schemas.microsoft.com/office/drawing/2014/main" id="{2CB94888-B03B-F36B-7402-19BA43FE1A37}"/>
              </a:ext>
            </a:extLst>
          </p:cNvPr>
          <p:cNvSpPr>
            <a:spLocks noChangeArrowheads="1"/>
          </p:cNvSpPr>
          <p:nvPr/>
        </p:nvSpPr>
        <p:spPr bwMode="auto">
          <a:xfrm>
            <a:off x="4884126" y="1926962"/>
            <a:ext cx="1009649"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特徴</a:t>
            </a:r>
          </a:p>
        </p:txBody>
      </p:sp>
      <p:sp>
        <p:nvSpPr>
          <p:cNvPr id="181" name="正方形/長方形 180">
            <a:extLst>
              <a:ext uri="{FF2B5EF4-FFF2-40B4-BE49-F238E27FC236}">
                <a16:creationId xmlns:a16="http://schemas.microsoft.com/office/drawing/2014/main" id="{120EA29A-D58D-FAA3-9EF1-3C8D3012749A}"/>
              </a:ext>
            </a:extLst>
          </p:cNvPr>
          <p:cNvSpPr/>
          <p:nvPr/>
        </p:nvSpPr>
        <p:spPr>
          <a:xfrm>
            <a:off x="4861573" y="2330053"/>
            <a:ext cx="6747898" cy="390034"/>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特徴１：</a:t>
            </a:r>
            <a:r>
              <a:rPr lang="ja-JP" altLang="en-US" sz="1100" b="1" spc="100" dirty="0">
                <a:solidFill>
                  <a:schemeClr val="tx1">
                    <a:lumMod val="90000"/>
                    <a:lumOff val="10000"/>
                  </a:schemeClr>
                </a:solidFill>
                <a:latin typeface="+mn-ea"/>
              </a:rPr>
              <a:t>サステナ・経営企画部門など意思決定層へのリーチ</a:t>
            </a:r>
          </a:p>
        </p:txBody>
      </p:sp>
      <p:sp>
        <p:nvSpPr>
          <p:cNvPr id="182" name="正方形/長方形 181">
            <a:extLst>
              <a:ext uri="{FF2B5EF4-FFF2-40B4-BE49-F238E27FC236}">
                <a16:creationId xmlns:a16="http://schemas.microsoft.com/office/drawing/2014/main" id="{BBE3BCC5-B5C2-8C43-2FB4-D3F3CF537729}"/>
              </a:ext>
            </a:extLst>
          </p:cNvPr>
          <p:cNvSpPr/>
          <p:nvPr/>
        </p:nvSpPr>
        <p:spPr>
          <a:xfrm>
            <a:off x="4861573" y="2817089"/>
            <a:ext cx="6747898" cy="390034"/>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特徴２：</a:t>
            </a:r>
            <a:r>
              <a:rPr lang="ja-JP" altLang="en-US" sz="1100" b="1" spc="100" dirty="0">
                <a:solidFill>
                  <a:schemeClr val="tx1">
                    <a:lumMod val="90000"/>
                    <a:lumOff val="10000"/>
                  </a:schemeClr>
                </a:solidFill>
                <a:latin typeface="+mn-ea"/>
              </a:rPr>
              <a:t>テーマ選定・有識者アサインからリード獲得まで一括支援</a:t>
            </a:r>
          </a:p>
        </p:txBody>
      </p:sp>
      <p:sp>
        <p:nvSpPr>
          <p:cNvPr id="183" name="正方形/長方形 182">
            <a:extLst>
              <a:ext uri="{FF2B5EF4-FFF2-40B4-BE49-F238E27FC236}">
                <a16:creationId xmlns:a16="http://schemas.microsoft.com/office/drawing/2014/main" id="{2F1DEEEA-E6DE-1BB4-518B-759AF3C3DE6B}"/>
              </a:ext>
            </a:extLst>
          </p:cNvPr>
          <p:cNvSpPr/>
          <p:nvPr/>
        </p:nvSpPr>
        <p:spPr>
          <a:xfrm>
            <a:off x="4861573" y="3309280"/>
            <a:ext cx="6747898" cy="390034"/>
          </a:xfrm>
          <a:prstGeom prst="rect">
            <a:avLst/>
          </a:prstGeom>
          <a:solidFill>
            <a:schemeClr val="bg1">
              <a:lumMod val="95000"/>
            </a:schemeClr>
          </a:solidFill>
          <a:ln>
            <a:solidFill>
              <a:srgbClr val="ED1123"/>
            </a:solidFill>
          </a:ln>
        </p:spPr>
        <p:txBody>
          <a:bodyPr wrap="none" lIns="144000" anchor="ctr" anchorCtr="0">
            <a:noAutofit/>
          </a:bodyPr>
          <a:lstStyle/>
          <a:p>
            <a:r>
              <a:rPr lang="ja-JP" altLang="en-US" sz="1100" b="1" spc="100" dirty="0">
                <a:solidFill>
                  <a:srgbClr val="D54773"/>
                </a:solidFill>
                <a:latin typeface="+mn-ea"/>
              </a:rPr>
              <a:t>● 特徴３：</a:t>
            </a:r>
            <a:r>
              <a:rPr lang="ja-JP" altLang="en-US" sz="1100" b="1" spc="100" dirty="0">
                <a:solidFill>
                  <a:schemeClr val="tx1">
                    <a:lumMod val="90000"/>
                    <a:lumOff val="10000"/>
                  </a:schemeClr>
                </a:solidFill>
                <a:latin typeface="+mn-ea"/>
              </a:rPr>
              <a:t>リード属性・アンケート回答など次回施策の材料に利用可</a:t>
            </a:r>
          </a:p>
        </p:txBody>
      </p:sp>
      <p:sp>
        <p:nvSpPr>
          <p:cNvPr id="185" name="AutoShape 3">
            <a:extLst>
              <a:ext uri="{FF2B5EF4-FFF2-40B4-BE49-F238E27FC236}">
                <a16:creationId xmlns:a16="http://schemas.microsoft.com/office/drawing/2014/main" id="{F7801CC9-0E99-180B-9FFD-DEF93195D40E}"/>
              </a:ext>
            </a:extLst>
          </p:cNvPr>
          <p:cNvSpPr>
            <a:spLocks noChangeArrowheads="1"/>
          </p:cNvSpPr>
          <p:nvPr/>
        </p:nvSpPr>
        <p:spPr bwMode="auto">
          <a:xfrm>
            <a:off x="8790260" y="5912404"/>
            <a:ext cx="112746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料金（協賛費）</a:t>
            </a:r>
          </a:p>
        </p:txBody>
      </p:sp>
      <p:cxnSp>
        <p:nvCxnSpPr>
          <p:cNvPr id="191" name="直線コネクタ 190">
            <a:extLst>
              <a:ext uri="{FF2B5EF4-FFF2-40B4-BE49-F238E27FC236}">
                <a16:creationId xmlns:a16="http://schemas.microsoft.com/office/drawing/2014/main" id="{E64DB595-A4AC-871C-2012-0D8BD9DE9D79}"/>
              </a:ext>
            </a:extLst>
          </p:cNvPr>
          <p:cNvCxnSpPr>
            <a:cxnSpLocks/>
          </p:cNvCxnSpPr>
          <p:nvPr/>
        </p:nvCxnSpPr>
        <p:spPr>
          <a:xfrm>
            <a:off x="564005" y="5844007"/>
            <a:ext cx="2878373" cy="0"/>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92" name="AutoShape 3">
            <a:extLst>
              <a:ext uri="{FF2B5EF4-FFF2-40B4-BE49-F238E27FC236}">
                <a16:creationId xmlns:a16="http://schemas.microsoft.com/office/drawing/2014/main" id="{C37098FD-6FC7-0D09-0FE8-5A6A49C593BE}"/>
              </a:ext>
            </a:extLst>
          </p:cNvPr>
          <p:cNvSpPr>
            <a:spLocks noChangeArrowheads="1"/>
          </p:cNvSpPr>
          <p:nvPr/>
        </p:nvSpPr>
        <p:spPr bwMode="auto">
          <a:xfrm>
            <a:off x="586558" y="5573951"/>
            <a:ext cx="2352768"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提供内容について</a:t>
            </a:r>
          </a:p>
        </p:txBody>
      </p:sp>
      <p:cxnSp>
        <p:nvCxnSpPr>
          <p:cNvPr id="8" name="直線コネクタ 7">
            <a:extLst>
              <a:ext uri="{FF2B5EF4-FFF2-40B4-BE49-F238E27FC236}">
                <a16:creationId xmlns:a16="http://schemas.microsoft.com/office/drawing/2014/main" id="{988E47C6-4EF6-B80B-A18A-3E04F1EF804B}"/>
              </a:ext>
            </a:extLst>
          </p:cNvPr>
          <p:cNvCxnSpPr>
            <a:cxnSpLocks/>
          </p:cNvCxnSpPr>
          <p:nvPr/>
        </p:nvCxnSpPr>
        <p:spPr>
          <a:xfrm>
            <a:off x="4861573" y="4090254"/>
            <a:ext cx="2878373" cy="0"/>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52B90B2A-2D3D-957C-1679-AA552D1073A7}"/>
              </a:ext>
            </a:extLst>
          </p:cNvPr>
          <p:cNvSpPr>
            <a:spLocks noChangeArrowheads="1"/>
          </p:cNvSpPr>
          <p:nvPr/>
        </p:nvSpPr>
        <p:spPr bwMode="auto">
          <a:xfrm>
            <a:off x="4884126" y="3820198"/>
            <a:ext cx="3110224"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協賛型ウェビナー協賛の概要</a:t>
            </a:r>
            <a:endParaRPr lang="en-US" altLang="ja-JP" sz="1200" b="1" dirty="0">
              <a:latin typeface="+mj-ea"/>
              <a:ea typeface="+mj-ea"/>
              <a:cs typeface="メイリオ" pitchFamily="50" charset="-128"/>
            </a:endParaRPr>
          </a:p>
        </p:txBody>
      </p:sp>
      <p:sp>
        <p:nvSpPr>
          <p:cNvPr id="22" name="正方形/長方形 21">
            <a:extLst>
              <a:ext uri="{FF2B5EF4-FFF2-40B4-BE49-F238E27FC236}">
                <a16:creationId xmlns:a16="http://schemas.microsoft.com/office/drawing/2014/main" id="{55B78328-2E54-9B82-A352-21A015E6F2F5}"/>
              </a:ext>
            </a:extLst>
          </p:cNvPr>
          <p:cNvSpPr/>
          <p:nvPr/>
        </p:nvSpPr>
        <p:spPr>
          <a:xfrm>
            <a:off x="4861573" y="4198661"/>
            <a:ext cx="3766130" cy="1258444"/>
          </a:xfrm>
          <a:prstGeom prst="rect">
            <a:avLst/>
          </a:prstGeom>
          <a:noFill/>
          <a:ln>
            <a:solidFill>
              <a:srgbClr val="ED1123"/>
            </a:solidFill>
          </a:ln>
        </p:spPr>
        <p:txBody>
          <a:bodyPr wrap="none" lIns="144000" anchor="ctr" anchorCtr="0">
            <a:noAutofit/>
          </a:bodyPr>
          <a:lstStyle/>
          <a:p>
            <a:pPr>
              <a:lnSpc>
                <a:spcPts val="1600"/>
              </a:lnSpc>
            </a:pPr>
            <a:r>
              <a:rPr lang="ja-JP" altLang="en-US" sz="1100" b="1" spc="100" dirty="0">
                <a:solidFill>
                  <a:schemeClr val="tx1">
                    <a:lumMod val="90000"/>
                    <a:lumOff val="10000"/>
                  </a:schemeClr>
                </a:solidFill>
                <a:latin typeface="+mn-ea"/>
              </a:rPr>
              <a:t>● 主催：朝日新聞社（</a:t>
            </a:r>
            <a:r>
              <a:rPr lang="en-US" altLang="ja-JP" sz="1100" b="1" spc="100" dirty="0">
                <a:solidFill>
                  <a:schemeClr val="tx1">
                    <a:lumMod val="90000"/>
                    <a:lumOff val="10000"/>
                  </a:schemeClr>
                </a:solidFill>
                <a:latin typeface="+mn-ea"/>
              </a:rPr>
              <a:t>SDGs Action!</a:t>
            </a:r>
            <a:r>
              <a:rPr lang="ja-JP" altLang="en-US" sz="1100" b="1" spc="100" dirty="0">
                <a:solidFill>
                  <a:schemeClr val="tx1">
                    <a:lumMod val="90000"/>
                    <a:lumOff val="10000"/>
                  </a:schemeClr>
                </a:solidFill>
                <a:latin typeface="+mn-ea"/>
              </a:rPr>
              <a:t>）</a:t>
            </a:r>
            <a:endParaRPr lang="en-US" altLang="ja-JP" sz="1100" b="1" spc="100" dirty="0">
              <a:solidFill>
                <a:schemeClr val="tx1">
                  <a:lumMod val="90000"/>
                  <a:lumOff val="10000"/>
                </a:schemeClr>
              </a:solidFill>
              <a:latin typeface="+mn-ea"/>
            </a:endParaRPr>
          </a:p>
          <a:p>
            <a:pPr>
              <a:lnSpc>
                <a:spcPts val="1600"/>
              </a:lnSpc>
            </a:pPr>
            <a:r>
              <a:rPr lang="ja-JP" altLang="en-US" sz="1100" b="1" spc="100" dirty="0">
                <a:solidFill>
                  <a:schemeClr val="tx1">
                    <a:lumMod val="90000"/>
                    <a:lumOff val="10000"/>
                  </a:schemeClr>
                </a:solidFill>
                <a:latin typeface="+mn-ea"/>
              </a:rPr>
              <a:t>● 協賛：広告主様 最大</a:t>
            </a:r>
            <a:r>
              <a:rPr lang="en-US" altLang="ja-JP" sz="1100" b="1" spc="100" dirty="0">
                <a:solidFill>
                  <a:schemeClr val="tx1">
                    <a:lumMod val="90000"/>
                    <a:lumOff val="10000"/>
                  </a:schemeClr>
                </a:solidFill>
                <a:latin typeface="+mn-ea"/>
              </a:rPr>
              <a:t>3</a:t>
            </a:r>
            <a:r>
              <a:rPr lang="ja-JP" altLang="en-US" sz="1100" b="1" spc="100" dirty="0">
                <a:solidFill>
                  <a:schemeClr val="tx1">
                    <a:lumMod val="90000"/>
                    <a:lumOff val="10000"/>
                  </a:schemeClr>
                </a:solidFill>
                <a:latin typeface="+mn-ea"/>
              </a:rPr>
              <a:t>社</a:t>
            </a:r>
            <a:endParaRPr lang="en-US" altLang="ja-JP" sz="1100" b="1" spc="100" dirty="0">
              <a:solidFill>
                <a:schemeClr val="tx1">
                  <a:lumMod val="90000"/>
                  <a:lumOff val="10000"/>
                </a:schemeClr>
              </a:solidFill>
              <a:latin typeface="+mn-ea"/>
            </a:endParaRPr>
          </a:p>
          <a:p>
            <a:pPr>
              <a:lnSpc>
                <a:spcPts val="1600"/>
              </a:lnSpc>
            </a:pPr>
            <a:r>
              <a:rPr lang="ja-JP" altLang="en-US" sz="1100" b="1" spc="100" dirty="0">
                <a:solidFill>
                  <a:schemeClr val="tx1">
                    <a:lumMod val="90000"/>
                    <a:lumOff val="10000"/>
                  </a:schemeClr>
                </a:solidFill>
                <a:latin typeface="+mn-ea"/>
              </a:rPr>
              <a:t>● 配信：オンライン（視聴者</a:t>
            </a:r>
            <a:r>
              <a:rPr lang="en-US" altLang="ja-JP" sz="1100" b="1" spc="100" dirty="0">
                <a:solidFill>
                  <a:schemeClr val="tx1">
                    <a:lumMod val="90000"/>
                    <a:lumOff val="10000"/>
                  </a:schemeClr>
                </a:solidFill>
                <a:latin typeface="+mn-ea"/>
              </a:rPr>
              <a:t>150</a:t>
            </a:r>
            <a:r>
              <a:rPr lang="ja-JP" altLang="en-US" sz="1100" b="1" spc="100" dirty="0">
                <a:solidFill>
                  <a:schemeClr val="tx1">
                    <a:lumMod val="90000"/>
                    <a:lumOff val="10000"/>
                  </a:schemeClr>
                </a:solidFill>
                <a:latin typeface="+mn-ea"/>
              </a:rPr>
              <a:t>名想定）</a:t>
            </a:r>
            <a:endParaRPr lang="en-US" altLang="ja-JP" sz="1100" b="1" spc="100" dirty="0">
              <a:solidFill>
                <a:schemeClr val="tx1">
                  <a:lumMod val="90000"/>
                  <a:lumOff val="10000"/>
                </a:schemeClr>
              </a:solidFill>
              <a:latin typeface="+mn-ea"/>
            </a:endParaRPr>
          </a:p>
          <a:p>
            <a:pPr>
              <a:lnSpc>
                <a:spcPts val="1600"/>
              </a:lnSpc>
            </a:pPr>
            <a:r>
              <a:rPr lang="ja-JP" altLang="en-US" sz="1100" b="1" spc="100" dirty="0">
                <a:solidFill>
                  <a:schemeClr val="tx1">
                    <a:lumMod val="90000"/>
                    <a:lumOff val="10000"/>
                  </a:schemeClr>
                </a:solidFill>
                <a:latin typeface="+mn-ea"/>
              </a:rPr>
              <a:t>● 参加者想定：サステナ推進</a:t>
            </a:r>
            <a:r>
              <a:rPr lang="en-US" altLang="ja-JP" sz="1100" b="1" spc="100" dirty="0">
                <a:solidFill>
                  <a:schemeClr val="tx1">
                    <a:lumMod val="90000"/>
                    <a:lumOff val="10000"/>
                  </a:schemeClr>
                </a:solidFill>
                <a:latin typeface="+mn-ea"/>
              </a:rPr>
              <a:t>/</a:t>
            </a:r>
            <a:r>
              <a:rPr lang="ja-JP" altLang="en-US" sz="1100" b="1" spc="100" dirty="0">
                <a:solidFill>
                  <a:schemeClr val="tx1">
                    <a:lumMod val="90000"/>
                    <a:lumOff val="10000"/>
                  </a:schemeClr>
                </a:solidFill>
                <a:latin typeface="+mn-ea"/>
              </a:rPr>
              <a:t>経営企画担当</a:t>
            </a:r>
          </a:p>
          <a:p>
            <a:pPr>
              <a:lnSpc>
                <a:spcPts val="1600"/>
              </a:lnSpc>
            </a:pPr>
            <a:r>
              <a:rPr lang="ja-JP" altLang="en-US" sz="1100" b="1" spc="100" dirty="0">
                <a:solidFill>
                  <a:schemeClr val="tx1">
                    <a:lumMod val="90000"/>
                    <a:lumOff val="10000"/>
                  </a:schemeClr>
                </a:solidFill>
                <a:latin typeface="+mn-ea"/>
              </a:rPr>
              <a:t>● 登壇：スタジオにて事前収録想定（右参照）</a:t>
            </a:r>
          </a:p>
        </p:txBody>
      </p:sp>
      <p:pic>
        <p:nvPicPr>
          <p:cNvPr id="23" name="図 22">
            <a:extLst>
              <a:ext uri="{FF2B5EF4-FFF2-40B4-BE49-F238E27FC236}">
                <a16:creationId xmlns:a16="http://schemas.microsoft.com/office/drawing/2014/main" id="{AF83C56D-0A82-945C-9060-29AE7C25168C}"/>
              </a:ext>
            </a:extLst>
          </p:cNvPr>
          <p:cNvPicPr>
            <a:picLocks noChangeAspect="1"/>
          </p:cNvPicPr>
          <p:nvPr/>
        </p:nvPicPr>
        <p:blipFill>
          <a:blip r:embed="rId8"/>
          <a:srcRect t="14234" b="11813"/>
          <a:stretch>
            <a:fillRect/>
          </a:stretch>
        </p:blipFill>
        <p:spPr>
          <a:xfrm>
            <a:off x="8777172" y="4190462"/>
            <a:ext cx="2832299" cy="1258441"/>
          </a:xfrm>
          <a:prstGeom prst="rect">
            <a:avLst/>
          </a:prstGeom>
        </p:spPr>
      </p:pic>
      <p:cxnSp>
        <p:nvCxnSpPr>
          <p:cNvPr id="24" name="直線コネクタ 23">
            <a:extLst>
              <a:ext uri="{FF2B5EF4-FFF2-40B4-BE49-F238E27FC236}">
                <a16:creationId xmlns:a16="http://schemas.microsoft.com/office/drawing/2014/main" id="{D9ED344C-26D5-9B2D-7641-5C4EBF2D856B}"/>
              </a:ext>
            </a:extLst>
          </p:cNvPr>
          <p:cNvCxnSpPr>
            <a:cxnSpLocks/>
          </p:cNvCxnSpPr>
          <p:nvPr/>
        </p:nvCxnSpPr>
        <p:spPr>
          <a:xfrm>
            <a:off x="8754619" y="4090254"/>
            <a:ext cx="2380931" cy="0"/>
          </a:xfrm>
          <a:prstGeom prst="line">
            <a:avLst/>
          </a:prstGeom>
          <a:ln w="6350">
            <a:solidFill>
              <a:schemeClr val="tx1">
                <a:lumMod val="50000"/>
                <a:lumOff val="5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5" name="AutoShape 3">
            <a:extLst>
              <a:ext uri="{FF2B5EF4-FFF2-40B4-BE49-F238E27FC236}">
                <a16:creationId xmlns:a16="http://schemas.microsoft.com/office/drawing/2014/main" id="{C354190F-747A-4459-973E-4A4FAD64EFA4}"/>
              </a:ext>
            </a:extLst>
          </p:cNvPr>
          <p:cNvSpPr>
            <a:spLocks noChangeArrowheads="1"/>
          </p:cNvSpPr>
          <p:nvPr/>
        </p:nvSpPr>
        <p:spPr bwMode="auto">
          <a:xfrm>
            <a:off x="8777172" y="3820198"/>
            <a:ext cx="287837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撮影スタジオイメージ</a:t>
            </a:r>
            <a:endParaRPr lang="en-US" altLang="ja-JP" sz="1200" b="1" dirty="0">
              <a:latin typeface="+mj-ea"/>
              <a:ea typeface="+mj-ea"/>
              <a:cs typeface="メイリオ" pitchFamily="50" charset="-128"/>
            </a:endParaRPr>
          </a:p>
        </p:txBody>
      </p:sp>
      <p:sp>
        <p:nvSpPr>
          <p:cNvPr id="162" name="テキスト プレースホルダー 1">
            <a:extLst>
              <a:ext uri="{FF2B5EF4-FFF2-40B4-BE49-F238E27FC236}">
                <a16:creationId xmlns:a16="http://schemas.microsoft.com/office/drawing/2014/main" id="{B5B214F6-9665-E072-D8F6-CCABF1389CDA}"/>
              </a:ext>
            </a:extLst>
          </p:cNvPr>
          <p:cNvSpPr txBox="1">
            <a:spLocks/>
          </p:cNvSpPr>
          <p:nvPr/>
        </p:nvSpPr>
        <p:spPr>
          <a:xfrm>
            <a:off x="485033" y="5885955"/>
            <a:ext cx="8142669" cy="392564"/>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950" b="1" dirty="0">
                <a:latin typeface="+mn-ea"/>
                <a:ea typeface="+mn-ea"/>
              </a:rPr>
              <a:t>協賛社様のセミナー登壇（</a:t>
            </a:r>
            <a:r>
              <a:rPr lang="en-US" altLang="ja-JP" sz="950" b="1" dirty="0">
                <a:latin typeface="+mn-ea"/>
                <a:ea typeface="+mn-ea"/>
              </a:rPr>
              <a:t>20</a:t>
            </a:r>
            <a:r>
              <a:rPr lang="ja-JP" altLang="en-US" sz="950" b="1" dirty="0">
                <a:latin typeface="+mn-ea"/>
                <a:ea typeface="+mn-ea"/>
              </a:rPr>
              <a:t>分程度）、リード（参加者の個人情報</a:t>
            </a:r>
            <a:r>
              <a:rPr lang="en-US" altLang="ja-JP" sz="950" b="1" dirty="0">
                <a:latin typeface="+mn-ea"/>
                <a:ea typeface="+mn-ea"/>
              </a:rPr>
              <a:t>150</a:t>
            </a:r>
            <a:r>
              <a:rPr lang="ja-JP" altLang="en-US" sz="950" b="1" dirty="0">
                <a:latin typeface="+mn-ea"/>
                <a:ea typeface="+mn-ea"/>
              </a:rPr>
              <a:t>名想定）、貴社サービスの導入意向・視聴アンケート、</a:t>
            </a:r>
            <a:endParaRPr lang="en-US" altLang="ja-JP" sz="950" b="1" dirty="0">
              <a:latin typeface="+mn-ea"/>
              <a:ea typeface="+mn-ea"/>
            </a:endParaRPr>
          </a:p>
          <a:p>
            <a:pPr defTabSz="914358">
              <a:defRPr/>
            </a:pPr>
            <a:r>
              <a:rPr lang="ja-JP" altLang="en-US" sz="950" b="1" dirty="0">
                <a:latin typeface="+mn-ea"/>
                <a:ea typeface="+mn-ea"/>
              </a:rPr>
              <a:t>オウンドサイトでの動画</a:t>
            </a:r>
            <a:r>
              <a:rPr lang="en-US" altLang="ja-JP" sz="950" b="1" dirty="0">
                <a:latin typeface="+mn-ea"/>
                <a:ea typeface="+mn-ea"/>
              </a:rPr>
              <a:t>2</a:t>
            </a:r>
            <a:r>
              <a:rPr lang="ja-JP" altLang="en-US" sz="950" b="1" dirty="0">
                <a:latin typeface="+mn-ea"/>
                <a:ea typeface="+mn-ea"/>
              </a:rPr>
              <a:t>次利用</a:t>
            </a:r>
          </a:p>
        </p:txBody>
      </p:sp>
    </p:spTree>
    <p:extLst>
      <p:ext uri="{BB962C8B-B14F-4D97-AF65-F5344CB8AC3E}">
        <p14:creationId xmlns:p14="http://schemas.microsoft.com/office/powerpoint/2010/main" val="274661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312-FB61-B65B-0F07-EBF560873DB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DFEBC99-EA38-50BC-389F-46E666EB3C0B}"/>
              </a:ext>
            </a:extLst>
          </p:cNvPr>
          <p:cNvSpPr>
            <a:spLocks noGrp="1"/>
          </p:cNvSpPr>
          <p:nvPr>
            <p:ph type="title"/>
          </p:nvPr>
        </p:nvSpPr>
        <p:spPr>
          <a:xfrm>
            <a:off x="533401" y="255643"/>
            <a:ext cx="9384322" cy="425395"/>
          </a:xfrm>
        </p:spPr>
        <p:txBody>
          <a:bodyPr/>
          <a:lstStyle/>
          <a:p>
            <a:r>
              <a:rPr lang="en-US" altLang="ja-JP" spc="100" dirty="0" err="1"/>
              <a:t>BtoB</a:t>
            </a:r>
            <a:r>
              <a:rPr lang="ja-JP" altLang="en-US" spc="100" dirty="0"/>
              <a:t>向けリード獲得</a:t>
            </a:r>
            <a:r>
              <a:rPr lang="ja-JP" altLang="en-US" sz="2000" spc="100" dirty="0"/>
              <a:t>（朝日</a:t>
            </a:r>
            <a:r>
              <a:rPr lang="en-US" altLang="ja-JP" sz="2000" spc="100" dirty="0"/>
              <a:t>ID</a:t>
            </a:r>
            <a:r>
              <a:rPr lang="ja-JP" altLang="en-US" sz="2000" spc="100" dirty="0"/>
              <a:t>活用プラン）</a:t>
            </a:r>
            <a:endParaRPr lang="ja-JP" altLang="en-US" spc="100" dirty="0"/>
          </a:p>
        </p:txBody>
      </p:sp>
      <p:sp>
        <p:nvSpPr>
          <p:cNvPr id="190" name="スライド番号プレースホルダー 3">
            <a:extLst>
              <a:ext uri="{FF2B5EF4-FFF2-40B4-BE49-F238E27FC236}">
                <a16:creationId xmlns:a16="http://schemas.microsoft.com/office/drawing/2014/main" id="{CA9A4235-4468-85BC-6705-EBFE75FD08BC}"/>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8</a:t>
            </a:fld>
            <a:endParaRPr lang="ja-JP" altLang="en-US" dirty="0"/>
          </a:p>
        </p:txBody>
      </p:sp>
      <p:sp>
        <p:nvSpPr>
          <p:cNvPr id="2" name="テキスト プレースホルダー 1">
            <a:extLst>
              <a:ext uri="{FF2B5EF4-FFF2-40B4-BE49-F238E27FC236}">
                <a16:creationId xmlns:a16="http://schemas.microsoft.com/office/drawing/2014/main" id="{D25C4A02-B212-9FD5-309A-61C44B085C78}"/>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3" name="テキスト プレースホルダー 1">
            <a:extLst>
              <a:ext uri="{FF2B5EF4-FFF2-40B4-BE49-F238E27FC236}">
                <a16:creationId xmlns:a16="http://schemas.microsoft.com/office/drawing/2014/main" id="{D1EF1575-8E23-8F5A-5AFB-120552F4058D}"/>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440C2ABF-FDCE-FA92-F52E-FB35D7D8F32B}"/>
              </a:ext>
            </a:extLst>
          </p:cNvPr>
          <p:cNvSpPr/>
          <p:nvPr/>
        </p:nvSpPr>
        <p:spPr>
          <a:xfrm>
            <a:off x="564005" y="1744971"/>
            <a:ext cx="3377264" cy="43797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t>リード獲得</a:t>
            </a:r>
            <a:r>
              <a:rPr kumimoji="1" lang="ja-JP" altLang="en-US" sz="1600" b="1" dirty="0"/>
              <a:t>（朝日</a:t>
            </a:r>
            <a:r>
              <a:rPr kumimoji="1" lang="en-US" altLang="ja-JP" sz="1600" b="1" dirty="0"/>
              <a:t>ID</a:t>
            </a:r>
            <a:r>
              <a:rPr kumimoji="1" lang="ja-JP" altLang="en-US" sz="1600" b="1" dirty="0"/>
              <a:t>活用プラン）</a:t>
            </a:r>
            <a:endParaRPr kumimoji="1" lang="ja-JP" altLang="en-US" b="1" dirty="0"/>
          </a:p>
        </p:txBody>
      </p:sp>
      <p:sp>
        <p:nvSpPr>
          <p:cNvPr id="14" name="正方形/長方形 13">
            <a:extLst>
              <a:ext uri="{FF2B5EF4-FFF2-40B4-BE49-F238E27FC236}">
                <a16:creationId xmlns:a16="http://schemas.microsoft.com/office/drawing/2014/main" id="{043C9F5D-6637-D185-6B30-CCBCB46E9604}"/>
              </a:ext>
            </a:extLst>
          </p:cNvPr>
          <p:cNvSpPr/>
          <p:nvPr/>
        </p:nvSpPr>
        <p:spPr>
          <a:xfrm>
            <a:off x="1453896" y="800697"/>
            <a:ext cx="1015557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lvl="0" algn="just">
              <a:lnSpc>
                <a:spcPct val="130000"/>
              </a:lnSpc>
              <a:defRPr/>
            </a:pPr>
            <a:r>
              <a:rPr lang="ja-JP" altLang="en-US" sz="1200" b="1" dirty="0">
                <a:solidFill>
                  <a:srgbClr val="212121"/>
                </a:solidFill>
                <a:latin typeface="游ゴシック"/>
              </a:rPr>
              <a:t>朝日新聞デジタル版を含む朝日新聞グループ媒体および</a:t>
            </a:r>
            <a:r>
              <a:rPr lang="en-US" altLang="ja-JP" sz="1200" b="1" dirty="0">
                <a:solidFill>
                  <a:srgbClr val="212121"/>
                </a:solidFill>
                <a:latin typeface="游ゴシック"/>
              </a:rPr>
              <a:t>600</a:t>
            </a:r>
            <a:r>
              <a:rPr lang="ja-JP" altLang="en-US" sz="1200" b="1" dirty="0">
                <a:solidFill>
                  <a:srgbClr val="212121"/>
                </a:solidFill>
                <a:latin typeface="游ゴシック"/>
              </a:rPr>
              <a:t>万超の朝日</a:t>
            </a:r>
            <a:r>
              <a:rPr lang="en-US" altLang="ja-JP" sz="1200" b="1" dirty="0">
                <a:solidFill>
                  <a:srgbClr val="212121"/>
                </a:solidFill>
                <a:latin typeface="游ゴシック"/>
              </a:rPr>
              <a:t>ID</a:t>
            </a:r>
            <a:r>
              <a:rPr lang="ja-JP" altLang="en-US" sz="1200" b="1" dirty="0">
                <a:solidFill>
                  <a:srgbClr val="212121"/>
                </a:solidFill>
                <a:latin typeface="游ゴシック"/>
              </a:rPr>
              <a:t>会員データを活用した</a:t>
            </a:r>
            <a:r>
              <a:rPr lang="en-US" altLang="ja-JP" sz="1200" b="1" dirty="0" err="1">
                <a:solidFill>
                  <a:srgbClr val="212121"/>
                </a:solidFill>
                <a:latin typeface="游ゴシック"/>
              </a:rPr>
              <a:t>BtoB</a:t>
            </a:r>
            <a:r>
              <a:rPr lang="ja-JP" altLang="en-US" sz="1200" b="1" dirty="0">
                <a:solidFill>
                  <a:srgbClr val="212121"/>
                </a:solidFill>
                <a:latin typeface="游ゴシック"/>
              </a:rPr>
              <a:t>リード獲得ソリューション。リード数に応じて、</a:t>
            </a:r>
            <a:r>
              <a:rPr lang="en-US" altLang="ja-JP" sz="1200" b="1" dirty="0">
                <a:solidFill>
                  <a:srgbClr val="212121"/>
                </a:solidFill>
                <a:latin typeface="游ゴシック"/>
              </a:rPr>
              <a:t>1000</a:t>
            </a:r>
            <a:r>
              <a:rPr lang="ja-JP" altLang="en-US" sz="1200" b="1" dirty="0">
                <a:solidFill>
                  <a:srgbClr val="212121"/>
                </a:solidFill>
                <a:latin typeface="游ゴシック"/>
              </a:rPr>
              <a:t>件保証メニューとトライアルメニューをご用意。</a:t>
            </a:r>
            <a:endParaRPr lang="ja-JP" altLang="en-US" sz="1200" b="1" dirty="0">
              <a:solidFill>
                <a:prstClr val="black"/>
              </a:solidFill>
              <a:latin typeface="游ゴシック" panose="020B0400000000000000" pitchFamily="50" charset="-128"/>
              <a:ea typeface="游ゴシック" panose="020B0400000000000000" pitchFamily="50" charset="-128"/>
            </a:endParaRPr>
          </a:p>
        </p:txBody>
      </p:sp>
      <p:sp>
        <p:nvSpPr>
          <p:cNvPr id="11" name="テキスト プレースホルダー 1">
            <a:extLst>
              <a:ext uri="{FF2B5EF4-FFF2-40B4-BE49-F238E27FC236}">
                <a16:creationId xmlns:a16="http://schemas.microsoft.com/office/drawing/2014/main" id="{27264E59-4C8E-DB00-86F3-256E042C10D3}"/>
              </a:ext>
            </a:extLst>
          </p:cNvPr>
          <p:cNvSpPr txBox="1">
            <a:spLocks/>
          </p:cNvSpPr>
          <p:nvPr/>
        </p:nvSpPr>
        <p:spPr>
          <a:xfrm>
            <a:off x="1243260" y="6372568"/>
            <a:ext cx="10486726" cy="392564"/>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950" dirty="0">
                <a:latin typeface="+mn-ea"/>
                <a:ea typeface="+mn-ea"/>
              </a:rPr>
              <a:t>・金額については条件によって変動する可能性があります。詳細は担当までお問い合わせください</a:t>
            </a:r>
            <a:endParaRPr lang="en-US" altLang="ja-JP" sz="950" dirty="0">
              <a:latin typeface="+mn-ea"/>
              <a:ea typeface="+mn-ea"/>
            </a:endParaRPr>
          </a:p>
          <a:p>
            <a:pPr defTabSz="914358">
              <a:defRPr/>
            </a:pPr>
            <a:r>
              <a:rPr lang="ja-JP" altLang="en-US" sz="950" dirty="0">
                <a:latin typeface="+mn-ea"/>
                <a:ea typeface="+mn-ea"/>
              </a:rPr>
              <a:t>・応募時の取得個人情報は、氏名、会社名、部署名、役職、従業員規模、メールアドレス、電話番号、会社所在地（都道府県）になります</a:t>
            </a:r>
            <a:endParaRPr lang="ja-JP" altLang="en-US" sz="1000" dirty="0">
              <a:solidFill>
                <a:schemeClr val="tx1">
                  <a:lumMod val="90000"/>
                  <a:lumOff val="10000"/>
                </a:schemeClr>
              </a:solidFill>
              <a:latin typeface="+mn-ea"/>
            </a:endParaRPr>
          </a:p>
          <a:p>
            <a:pPr defTabSz="914358">
              <a:defRPr/>
            </a:pPr>
            <a:endParaRPr lang="ja-JP" altLang="en-US" sz="950" dirty="0">
              <a:latin typeface="+mn-ea"/>
              <a:ea typeface="+mn-ea"/>
            </a:endParaRPr>
          </a:p>
        </p:txBody>
      </p:sp>
      <p:sp>
        <p:nvSpPr>
          <p:cNvPr id="12" name="テキスト ボックス 11">
            <a:extLst>
              <a:ext uri="{FF2B5EF4-FFF2-40B4-BE49-F238E27FC236}">
                <a16:creationId xmlns:a16="http://schemas.microsoft.com/office/drawing/2014/main" id="{49F251C9-5FE2-D4B3-BE1E-AD959C3D36A6}"/>
              </a:ext>
            </a:extLst>
          </p:cNvPr>
          <p:cNvSpPr txBox="1"/>
          <p:nvPr/>
        </p:nvSpPr>
        <p:spPr>
          <a:xfrm>
            <a:off x="464464" y="6378999"/>
            <a:ext cx="857927" cy="208248"/>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sp>
        <p:nvSpPr>
          <p:cNvPr id="16" name="テキスト プレースホルダー 1">
            <a:extLst>
              <a:ext uri="{FF2B5EF4-FFF2-40B4-BE49-F238E27FC236}">
                <a16:creationId xmlns:a16="http://schemas.microsoft.com/office/drawing/2014/main" id="{5961C79C-4112-5B84-C07E-55DCE3728FBF}"/>
              </a:ext>
            </a:extLst>
          </p:cNvPr>
          <p:cNvSpPr txBox="1">
            <a:spLocks/>
          </p:cNvSpPr>
          <p:nvPr/>
        </p:nvSpPr>
        <p:spPr>
          <a:xfrm>
            <a:off x="9641086" y="5778481"/>
            <a:ext cx="1802973"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G</a:t>
            </a:r>
            <a:r>
              <a:rPr lang="en-US" altLang="ja-JP" sz="2400" b="1" spc="200" dirty="0">
                <a:solidFill>
                  <a:schemeClr val="tx1">
                    <a:lumMod val="90000"/>
                    <a:lumOff val="10000"/>
                  </a:schemeClr>
                </a:solidFill>
                <a:latin typeface="游ゴシック" panose="020B0400000000000000" pitchFamily="50" charset="-128"/>
                <a:ea typeface="游ゴシック" panose="020B0400000000000000" pitchFamily="50" charset="-128"/>
              </a:rPr>
              <a:t>2,000</a:t>
            </a: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万円</a:t>
            </a:r>
            <a:endParaRPr lang="en-US" altLang="ja-JP" sz="1400" b="1" spc="200" dirty="0">
              <a:solidFill>
                <a:schemeClr val="tx1">
                  <a:lumMod val="90000"/>
                  <a:lumOff val="10000"/>
                </a:schemeClr>
              </a:solidFill>
              <a:latin typeface="游ゴシック" panose="020B0400000000000000" pitchFamily="50" charset="-128"/>
              <a:ea typeface="游ゴシック" panose="020B0400000000000000" pitchFamily="50" charset="-128"/>
            </a:endParaRPr>
          </a:p>
          <a:p>
            <a:pPr algn="ctr" defTabSz="914358">
              <a:lnSpc>
                <a:spcPct val="120000"/>
              </a:lnSpc>
              <a:defRPr/>
            </a:pP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18" name="直線コネクタ 17">
            <a:extLst>
              <a:ext uri="{FF2B5EF4-FFF2-40B4-BE49-F238E27FC236}">
                <a16:creationId xmlns:a16="http://schemas.microsoft.com/office/drawing/2014/main" id="{9A63B683-1883-BD7F-5518-14D4FAECF5F5}"/>
              </a:ext>
            </a:extLst>
          </p:cNvPr>
          <p:cNvCxnSpPr>
            <a:cxnSpLocks/>
          </p:cNvCxnSpPr>
          <p:nvPr/>
        </p:nvCxnSpPr>
        <p:spPr>
          <a:xfrm>
            <a:off x="8777172" y="6248977"/>
            <a:ext cx="2832299"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85" name="AutoShape 3">
            <a:extLst>
              <a:ext uri="{FF2B5EF4-FFF2-40B4-BE49-F238E27FC236}">
                <a16:creationId xmlns:a16="http://schemas.microsoft.com/office/drawing/2014/main" id="{3FCD0AC0-061D-2614-0BA3-9440A1C0D507}"/>
              </a:ext>
            </a:extLst>
          </p:cNvPr>
          <p:cNvSpPr>
            <a:spLocks noChangeArrowheads="1"/>
          </p:cNvSpPr>
          <p:nvPr/>
        </p:nvSpPr>
        <p:spPr bwMode="auto">
          <a:xfrm>
            <a:off x="8790260" y="5930692"/>
            <a:ext cx="112746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料金</a:t>
            </a:r>
          </a:p>
        </p:txBody>
      </p:sp>
      <p:pic>
        <p:nvPicPr>
          <p:cNvPr id="13" name="図 12">
            <a:extLst>
              <a:ext uri="{FF2B5EF4-FFF2-40B4-BE49-F238E27FC236}">
                <a16:creationId xmlns:a16="http://schemas.microsoft.com/office/drawing/2014/main" id="{5B3BE387-F366-73DA-5DCD-12AF94621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034908"/>
            <a:ext cx="857927" cy="301918"/>
          </a:xfrm>
          <a:prstGeom prst="rect">
            <a:avLst/>
          </a:prstGeom>
        </p:spPr>
      </p:pic>
      <p:sp>
        <p:nvSpPr>
          <p:cNvPr id="15" name="四角形: 角を丸くする 14">
            <a:extLst>
              <a:ext uri="{FF2B5EF4-FFF2-40B4-BE49-F238E27FC236}">
                <a16:creationId xmlns:a16="http://schemas.microsoft.com/office/drawing/2014/main" id="{13CDD412-9258-97EE-984E-07AD983BDE27}"/>
              </a:ext>
            </a:extLst>
          </p:cNvPr>
          <p:cNvSpPr/>
          <p:nvPr/>
        </p:nvSpPr>
        <p:spPr bwMode="auto">
          <a:xfrm>
            <a:off x="564006" y="3246876"/>
            <a:ext cx="5329770" cy="2424471"/>
          </a:xfrm>
          <a:prstGeom prst="roundRect">
            <a:avLst>
              <a:gd name="adj" fmla="val 0"/>
            </a:avLst>
          </a:prstGeom>
          <a:solidFill>
            <a:srgbClr val="FFD8D7">
              <a:alpha val="20000"/>
            </a:srgbClr>
          </a:solidFill>
          <a:ln w="9525">
            <a:solidFill>
              <a:srgbClr val="EB0083"/>
            </a:solidFill>
          </a:ln>
          <a:effectLst/>
        </p:spPr>
        <p:txBody>
          <a:bodyPr wrap="square" lIns="180000" tIns="72000" rIns="180000" bIns="72000" rtlCol="0" anchor="ctr" anchorCtr="0">
            <a:noAutofit/>
          </a:bodyPr>
          <a:lstStyle/>
          <a:p>
            <a:pPr algn="ctr">
              <a:lnSpc>
                <a:spcPct val="110000"/>
              </a:lnSpc>
            </a:pPr>
            <a:endParaRPr kumimoji="1" lang="ja-JP" altLang="en-US" sz="1000" b="1" dirty="0">
              <a:latin typeface="+mn-ea"/>
              <a:cs typeface="メイリオ" pitchFamily="50" charset="-128"/>
            </a:endParaRPr>
          </a:p>
        </p:txBody>
      </p:sp>
      <p:sp>
        <p:nvSpPr>
          <p:cNvPr id="19" name="四角形: 角を丸くする 18">
            <a:extLst>
              <a:ext uri="{FF2B5EF4-FFF2-40B4-BE49-F238E27FC236}">
                <a16:creationId xmlns:a16="http://schemas.microsoft.com/office/drawing/2014/main" id="{575691BD-7266-E637-31AE-4EAF4ACC97C7}"/>
              </a:ext>
            </a:extLst>
          </p:cNvPr>
          <p:cNvSpPr/>
          <p:nvPr/>
        </p:nvSpPr>
        <p:spPr bwMode="auto">
          <a:xfrm>
            <a:off x="573572" y="2353009"/>
            <a:ext cx="5319818" cy="261206"/>
          </a:xfrm>
          <a:prstGeom prst="roundRect">
            <a:avLst>
              <a:gd name="adj" fmla="val 29319"/>
            </a:avLst>
          </a:prstGeom>
          <a:solidFill>
            <a:schemeClr val="bg1"/>
          </a:solidFill>
          <a:ln w="6350">
            <a:solidFill>
              <a:srgbClr val="EB0083"/>
            </a:solidFill>
          </a:ln>
          <a:effectLst/>
        </p:spPr>
        <p:txBody>
          <a:bodyPr wrap="square" lIns="180000" tIns="72000" rIns="180000" bIns="72000" rtlCol="0" anchor="ctr" anchorCtr="0">
            <a:noAutofit/>
          </a:bodyPr>
          <a:lstStyle/>
          <a:p>
            <a:pPr algn="ctr">
              <a:lnSpc>
                <a:spcPct val="110000"/>
              </a:lnSpc>
            </a:pPr>
            <a:r>
              <a:rPr kumimoji="1" lang="ja-JP" altLang="en-US" sz="1300" b="1" spc="300" dirty="0">
                <a:solidFill>
                  <a:srgbClr val="EB0083"/>
                </a:solidFill>
                <a:latin typeface="+mj-ea"/>
                <a:ea typeface="+mj-ea"/>
                <a:cs typeface="メイリオ" panose="020B0604030504040204" pitchFamily="50" charset="-128"/>
              </a:rPr>
              <a:t>トライアルメニュ</a:t>
            </a:r>
            <a:r>
              <a:rPr lang="ja-JP" altLang="en-US" sz="1300" b="1" spc="300" dirty="0">
                <a:solidFill>
                  <a:srgbClr val="EB0083"/>
                </a:solidFill>
                <a:latin typeface="+mj-ea"/>
                <a:ea typeface="+mj-ea"/>
                <a:cs typeface="メイリオ" panose="020B0604030504040204" pitchFamily="50" charset="-128"/>
              </a:rPr>
              <a:t>ー</a:t>
            </a:r>
            <a:endParaRPr kumimoji="1" lang="ja-JP" altLang="en-US" sz="1300" b="1" spc="300" dirty="0">
              <a:solidFill>
                <a:srgbClr val="EB0083"/>
              </a:solidFill>
              <a:latin typeface="+mj-ea"/>
              <a:ea typeface="+mj-ea"/>
              <a:cs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3801201-A4A4-1A5F-502E-AC20AF24F293}"/>
              </a:ext>
            </a:extLst>
          </p:cNvPr>
          <p:cNvSpPr/>
          <p:nvPr/>
        </p:nvSpPr>
        <p:spPr bwMode="auto">
          <a:xfrm>
            <a:off x="6279701" y="3246876"/>
            <a:ext cx="5329770" cy="2424472"/>
          </a:xfrm>
          <a:prstGeom prst="roundRect">
            <a:avLst>
              <a:gd name="adj" fmla="val 0"/>
            </a:avLst>
          </a:prstGeom>
          <a:solidFill>
            <a:srgbClr val="C3D5EC">
              <a:alpha val="20000"/>
            </a:srgbClr>
          </a:solidFill>
          <a:ln w="9525">
            <a:solidFill>
              <a:srgbClr val="0070C0"/>
            </a:solidFill>
          </a:ln>
          <a:effectLst/>
        </p:spPr>
        <p:txBody>
          <a:bodyPr wrap="square" lIns="180000" tIns="72000" rIns="180000" bIns="72000" rtlCol="0" anchor="ctr" anchorCtr="0">
            <a:noAutofit/>
          </a:bodyPr>
          <a:lstStyle/>
          <a:p>
            <a:pPr algn="ctr">
              <a:lnSpc>
                <a:spcPct val="110000"/>
              </a:lnSpc>
            </a:pPr>
            <a:endParaRPr kumimoji="1" lang="ja-JP" altLang="en-US" sz="1000" b="1" dirty="0">
              <a:latin typeface="+mn-ea"/>
              <a:cs typeface="メイリオ" pitchFamily="50" charset="-128"/>
            </a:endParaRPr>
          </a:p>
        </p:txBody>
      </p:sp>
      <p:sp>
        <p:nvSpPr>
          <p:cNvPr id="164" name="四角形: 角を丸くする 163">
            <a:extLst>
              <a:ext uri="{FF2B5EF4-FFF2-40B4-BE49-F238E27FC236}">
                <a16:creationId xmlns:a16="http://schemas.microsoft.com/office/drawing/2014/main" id="{2033700A-A34C-CBCD-A117-AE9D7990B0E2}"/>
              </a:ext>
            </a:extLst>
          </p:cNvPr>
          <p:cNvSpPr/>
          <p:nvPr/>
        </p:nvSpPr>
        <p:spPr bwMode="auto">
          <a:xfrm>
            <a:off x="6289267" y="2353009"/>
            <a:ext cx="5319818" cy="261206"/>
          </a:xfrm>
          <a:prstGeom prst="roundRect">
            <a:avLst>
              <a:gd name="adj" fmla="val 29319"/>
            </a:avLst>
          </a:prstGeom>
          <a:solidFill>
            <a:schemeClr val="bg1"/>
          </a:solidFill>
          <a:ln w="6350">
            <a:solidFill>
              <a:srgbClr val="0070C0"/>
            </a:solidFill>
          </a:ln>
          <a:effectLst/>
        </p:spPr>
        <p:txBody>
          <a:bodyPr wrap="square" lIns="180000" tIns="72000" rIns="180000" bIns="72000" rtlCol="0" anchor="ctr" anchorCtr="0">
            <a:noAutofit/>
          </a:bodyPr>
          <a:lstStyle/>
          <a:p>
            <a:pPr algn="ctr">
              <a:lnSpc>
                <a:spcPct val="110000"/>
              </a:lnSpc>
            </a:pPr>
            <a:r>
              <a:rPr kumimoji="1" lang="ja-JP" altLang="en-US" sz="1300" b="1" spc="300" dirty="0">
                <a:solidFill>
                  <a:srgbClr val="0070C0"/>
                </a:solidFill>
                <a:latin typeface="+mj-ea"/>
                <a:ea typeface="+mj-ea"/>
                <a:cs typeface="メイリオ" panose="020B0604030504040204" pitchFamily="50" charset="-128"/>
              </a:rPr>
              <a:t>年間</a:t>
            </a:r>
            <a:r>
              <a:rPr kumimoji="1" lang="en-US" altLang="ja-JP" sz="1300" b="1" spc="300" dirty="0">
                <a:solidFill>
                  <a:srgbClr val="0070C0"/>
                </a:solidFill>
                <a:latin typeface="+mj-ea"/>
                <a:ea typeface="+mj-ea"/>
                <a:cs typeface="メイリオ" panose="020B0604030504040204" pitchFamily="50" charset="-128"/>
              </a:rPr>
              <a:t>1,000</a:t>
            </a:r>
            <a:r>
              <a:rPr lang="ja-JP" altLang="en-US" sz="1300" b="1" spc="300" dirty="0">
                <a:solidFill>
                  <a:srgbClr val="0070C0"/>
                </a:solidFill>
                <a:latin typeface="+mj-ea"/>
                <a:ea typeface="+mj-ea"/>
                <a:cs typeface="メイリオ" panose="020B0604030504040204" pitchFamily="50" charset="-128"/>
              </a:rPr>
              <a:t>件保証</a:t>
            </a:r>
            <a:r>
              <a:rPr kumimoji="1" lang="ja-JP" altLang="en-US" sz="1300" b="1" spc="300" dirty="0">
                <a:solidFill>
                  <a:srgbClr val="0070C0"/>
                </a:solidFill>
                <a:latin typeface="+mj-ea"/>
                <a:ea typeface="+mj-ea"/>
                <a:cs typeface="メイリオ" panose="020B0604030504040204" pitchFamily="50" charset="-128"/>
              </a:rPr>
              <a:t>メニュ</a:t>
            </a:r>
            <a:r>
              <a:rPr lang="ja-JP" altLang="en-US" sz="1300" b="1" spc="300" dirty="0">
                <a:solidFill>
                  <a:srgbClr val="0070C0"/>
                </a:solidFill>
                <a:latin typeface="+mj-ea"/>
                <a:ea typeface="+mj-ea"/>
                <a:cs typeface="メイリオ" panose="020B0604030504040204" pitchFamily="50" charset="-128"/>
              </a:rPr>
              <a:t>ー</a:t>
            </a:r>
            <a:endParaRPr kumimoji="1" lang="ja-JP" altLang="en-US" sz="1300" b="1" spc="300" dirty="0">
              <a:solidFill>
                <a:srgbClr val="0070C0"/>
              </a:solidFill>
              <a:latin typeface="+mj-ea"/>
              <a:ea typeface="+mj-ea"/>
              <a:cs typeface="メイリオ" panose="020B0604030504040204" pitchFamily="50" charset="-128"/>
            </a:endParaRPr>
          </a:p>
        </p:txBody>
      </p:sp>
      <p:sp>
        <p:nvSpPr>
          <p:cNvPr id="165" name="テキスト プレースホルダー 1">
            <a:extLst>
              <a:ext uri="{FF2B5EF4-FFF2-40B4-BE49-F238E27FC236}">
                <a16:creationId xmlns:a16="http://schemas.microsoft.com/office/drawing/2014/main" id="{18E7571E-5DE5-2E98-9C16-C647C0ABF178}"/>
              </a:ext>
            </a:extLst>
          </p:cNvPr>
          <p:cNvSpPr txBox="1">
            <a:spLocks/>
          </p:cNvSpPr>
          <p:nvPr/>
        </p:nvSpPr>
        <p:spPr>
          <a:xfrm>
            <a:off x="3830554" y="5778481"/>
            <a:ext cx="1802973"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G</a:t>
            </a:r>
            <a:r>
              <a:rPr lang="en-US" altLang="ja-JP" sz="2400" b="1" spc="200" dirty="0">
                <a:solidFill>
                  <a:schemeClr val="tx1">
                    <a:lumMod val="90000"/>
                    <a:lumOff val="10000"/>
                  </a:schemeClr>
                </a:solidFill>
                <a:latin typeface="游ゴシック" panose="020B0400000000000000" pitchFamily="50" charset="-128"/>
                <a:ea typeface="游ゴシック" panose="020B0400000000000000" pitchFamily="50" charset="-128"/>
              </a:rPr>
              <a:t>100</a:t>
            </a:r>
            <a:r>
              <a:rPr lang="ja-JP" altLang="en-US" sz="1600" b="1" spc="200" dirty="0">
                <a:solidFill>
                  <a:schemeClr val="tx1">
                    <a:lumMod val="90000"/>
                    <a:lumOff val="10000"/>
                  </a:schemeClr>
                </a:solidFill>
                <a:latin typeface="游ゴシック" panose="020B0400000000000000" pitchFamily="50" charset="-128"/>
                <a:ea typeface="游ゴシック" panose="020B0400000000000000" pitchFamily="50" charset="-128"/>
              </a:rPr>
              <a:t>万円</a:t>
            </a:r>
            <a:endParaRPr lang="en-US" altLang="ja-JP" sz="1400" b="1" spc="200" dirty="0">
              <a:solidFill>
                <a:schemeClr val="tx1">
                  <a:lumMod val="90000"/>
                  <a:lumOff val="10000"/>
                </a:schemeClr>
              </a:solidFill>
              <a:latin typeface="游ゴシック" panose="020B0400000000000000" pitchFamily="50" charset="-128"/>
              <a:ea typeface="游ゴシック" panose="020B0400000000000000" pitchFamily="50" charset="-128"/>
            </a:endParaRPr>
          </a:p>
          <a:p>
            <a:pPr algn="ctr" defTabSz="914358">
              <a:lnSpc>
                <a:spcPct val="120000"/>
              </a:lnSpc>
              <a:defRPr/>
            </a:pP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166" name="直線コネクタ 165">
            <a:extLst>
              <a:ext uri="{FF2B5EF4-FFF2-40B4-BE49-F238E27FC236}">
                <a16:creationId xmlns:a16="http://schemas.microsoft.com/office/drawing/2014/main" id="{3E79AF24-C203-2A2F-160A-88FE92AD51DC}"/>
              </a:ext>
            </a:extLst>
          </p:cNvPr>
          <p:cNvCxnSpPr>
            <a:cxnSpLocks/>
          </p:cNvCxnSpPr>
          <p:nvPr/>
        </p:nvCxnSpPr>
        <p:spPr>
          <a:xfrm>
            <a:off x="3003216" y="6248977"/>
            <a:ext cx="2832299"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7" name="AutoShape 3">
            <a:extLst>
              <a:ext uri="{FF2B5EF4-FFF2-40B4-BE49-F238E27FC236}">
                <a16:creationId xmlns:a16="http://schemas.microsoft.com/office/drawing/2014/main" id="{A5222281-0BBC-932E-3148-87AA261987FD}"/>
              </a:ext>
            </a:extLst>
          </p:cNvPr>
          <p:cNvSpPr>
            <a:spLocks noChangeArrowheads="1"/>
          </p:cNvSpPr>
          <p:nvPr/>
        </p:nvSpPr>
        <p:spPr bwMode="auto">
          <a:xfrm>
            <a:off x="3074179" y="5930692"/>
            <a:ext cx="112746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pPr>
            <a:r>
              <a:rPr lang="ja-JP" altLang="en-US" sz="1200" b="1" dirty="0">
                <a:latin typeface="+mj-ea"/>
                <a:ea typeface="+mj-ea"/>
                <a:cs typeface="メイリオ" pitchFamily="50" charset="-128"/>
              </a:rPr>
              <a:t>料金</a:t>
            </a:r>
          </a:p>
        </p:txBody>
      </p:sp>
      <p:pic>
        <p:nvPicPr>
          <p:cNvPr id="178" name="図 177">
            <a:extLst>
              <a:ext uri="{FF2B5EF4-FFF2-40B4-BE49-F238E27FC236}">
                <a16:creationId xmlns:a16="http://schemas.microsoft.com/office/drawing/2014/main" id="{395C4B81-E808-C062-249B-AA0E2EA82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618" y="3581494"/>
            <a:ext cx="857927" cy="301918"/>
          </a:xfrm>
          <a:prstGeom prst="rect">
            <a:avLst/>
          </a:prstGeom>
        </p:spPr>
      </p:pic>
      <p:sp>
        <p:nvSpPr>
          <p:cNvPr id="179" name="四角形: 角を丸くする 178">
            <a:extLst>
              <a:ext uri="{FF2B5EF4-FFF2-40B4-BE49-F238E27FC236}">
                <a16:creationId xmlns:a16="http://schemas.microsoft.com/office/drawing/2014/main" id="{52477B32-F55D-27A8-65CA-95442B592ECC}"/>
              </a:ext>
            </a:extLst>
          </p:cNvPr>
          <p:cNvSpPr/>
          <p:nvPr/>
        </p:nvSpPr>
        <p:spPr bwMode="auto">
          <a:xfrm>
            <a:off x="901257" y="4870850"/>
            <a:ext cx="1404284" cy="521220"/>
          </a:xfrm>
          <a:prstGeom prst="roundRect">
            <a:avLst>
              <a:gd name="adj" fmla="val 31482"/>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kumimoji="1" lang="ja-JP" altLang="en-US" sz="1100" b="1" dirty="0">
                <a:solidFill>
                  <a:srgbClr val="D54773"/>
                </a:solidFill>
                <a:latin typeface="+mn-ea"/>
                <a:cs typeface="メイリオ" pitchFamily="50" charset="-128"/>
              </a:rPr>
              <a:t>朝日</a:t>
            </a:r>
            <a:r>
              <a:rPr kumimoji="1" lang="en-US" altLang="ja-JP" sz="1100" b="1" dirty="0">
                <a:solidFill>
                  <a:srgbClr val="D54773"/>
                </a:solidFill>
                <a:latin typeface="+mn-ea"/>
                <a:cs typeface="メイリオ" pitchFamily="50" charset="-128"/>
              </a:rPr>
              <a:t>ID</a:t>
            </a:r>
            <a:r>
              <a:rPr kumimoji="1" lang="ja-JP" altLang="en-US" sz="1100" b="1" dirty="0">
                <a:solidFill>
                  <a:srgbClr val="D54773"/>
                </a:solidFill>
                <a:latin typeface="+mn-ea"/>
                <a:cs typeface="メイリオ" pitchFamily="50" charset="-128"/>
              </a:rPr>
              <a:t>メルマガを</a:t>
            </a:r>
            <a:endParaRPr kumimoji="1" lang="en-US" altLang="ja-JP" sz="1100" b="1" dirty="0">
              <a:solidFill>
                <a:srgbClr val="D54773"/>
              </a:solidFill>
              <a:latin typeface="+mn-ea"/>
              <a:cs typeface="メイリオ" pitchFamily="50" charset="-128"/>
            </a:endParaRPr>
          </a:p>
          <a:p>
            <a:pPr algn="ctr">
              <a:lnSpc>
                <a:spcPct val="110000"/>
              </a:lnSpc>
            </a:pPr>
            <a:r>
              <a:rPr kumimoji="1" lang="en-US" altLang="ja-JP" sz="1100" b="1" dirty="0">
                <a:solidFill>
                  <a:srgbClr val="D54773"/>
                </a:solidFill>
                <a:latin typeface="+mn-ea"/>
                <a:cs typeface="メイリオ" pitchFamily="50" charset="-128"/>
              </a:rPr>
              <a:t>2</a:t>
            </a:r>
            <a:r>
              <a:rPr kumimoji="1" lang="ja-JP" altLang="en-US" sz="1100" b="1" dirty="0">
                <a:solidFill>
                  <a:srgbClr val="D54773"/>
                </a:solidFill>
                <a:latin typeface="+mn-ea"/>
                <a:cs typeface="メイリオ" pitchFamily="50" charset="-128"/>
              </a:rPr>
              <a:t>回配信</a:t>
            </a:r>
          </a:p>
        </p:txBody>
      </p:sp>
      <p:sp>
        <p:nvSpPr>
          <p:cNvPr id="180" name="矢印: 右 179">
            <a:extLst>
              <a:ext uri="{FF2B5EF4-FFF2-40B4-BE49-F238E27FC236}">
                <a16:creationId xmlns:a16="http://schemas.microsoft.com/office/drawing/2014/main" id="{B1BA5B58-D8FB-AC65-60F1-37097DC8B38F}"/>
              </a:ext>
            </a:extLst>
          </p:cNvPr>
          <p:cNvSpPr/>
          <p:nvPr/>
        </p:nvSpPr>
        <p:spPr>
          <a:xfrm>
            <a:off x="2270925" y="4062046"/>
            <a:ext cx="267258" cy="293614"/>
          </a:xfrm>
          <a:prstGeom prst="rightArrow">
            <a:avLst>
              <a:gd name="adj1" fmla="val 50000"/>
              <a:gd name="adj2" fmla="val 57122"/>
            </a:avLst>
          </a:prstGeom>
          <a:solidFill>
            <a:srgbClr val="D54773"/>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sp>
        <p:nvSpPr>
          <p:cNvPr id="187" name="四角形: 角を丸くする 186">
            <a:extLst>
              <a:ext uri="{FF2B5EF4-FFF2-40B4-BE49-F238E27FC236}">
                <a16:creationId xmlns:a16="http://schemas.microsoft.com/office/drawing/2014/main" id="{D83BD1D7-E8FC-FF88-E1F6-3F7AC4044DB2}"/>
              </a:ext>
            </a:extLst>
          </p:cNvPr>
          <p:cNvSpPr/>
          <p:nvPr/>
        </p:nvSpPr>
        <p:spPr bwMode="auto">
          <a:xfrm>
            <a:off x="2534954" y="4865665"/>
            <a:ext cx="1404284" cy="521220"/>
          </a:xfrm>
          <a:prstGeom prst="roundRect">
            <a:avLst>
              <a:gd name="adj" fmla="val 31482"/>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kumimoji="1" lang="ja-JP" altLang="en-US" sz="1100" b="1" dirty="0">
                <a:solidFill>
                  <a:srgbClr val="D54773"/>
                </a:solidFill>
                <a:latin typeface="+mn-ea"/>
                <a:cs typeface="メイリオ" pitchFamily="50" charset="-128"/>
              </a:rPr>
              <a:t>企画ページ</a:t>
            </a:r>
            <a:r>
              <a:rPr lang="ja-JP" altLang="en-US" sz="1100" b="1" dirty="0">
                <a:solidFill>
                  <a:srgbClr val="D54773"/>
                </a:solidFill>
                <a:latin typeface="+mn-ea"/>
                <a:cs typeface="メイリオ" pitchFamily="50" charset="-128"/>
              </a:rPr>
              <a:t>（申込フォーム含む）へ</a:t>
            </a:r>
            <a:endParaRPr kumimoji="1" lang="ja-JP" altLang="en-US" sz="1100" b="1" dirty="0">
              <a:solidFill>
                <a:srgbClr val="D54773"/>
              </a:solidFill>
              <a:latin typeface="+mn-ea"/>
              <a:cs typeface="メイリオ" pitchFamily="50" charset="-128"/>
            </a:endParaRPr>
          </a:p>
        </p:txBody>
      </p:sp>
      <p:sp>
        <p:nvSpPr>
          <p:cNvPr id="188" name="四角形: 角を丸くする 187">
            <a:extLst>
              <a:ext uri="{FF2B5EF4-FFF2-40B4-BE49-F238E27FC236}">
                <a16:creationId xmlns:a16="http://schemas.microsoft.com/office/drawing/2014/main" id="{2F9C9322-F45E-3F73-6647-1635DD41421F}"/>
              </a:ext>
            </a:extLst>
          </p:cNvPr>
          <p:cNvSpPr/>
          <p:nvPr/>
        </p:nvSpPr>
        <p:spPr bwMode="auto">
          <a:xfrm>
            <a:off x="4168651" y="4865665"/>
            <a:ext cx="1404284" cy="521220"/>
          </a:xfrm>
          <a:prstGeom prst="roundRect">
            <a:avLst>
              <a:gd name="adj" fmla="val 31482"/>
            </a:avLst>
          </a:prstGeom>
          <a:solidFill>
            <a:schemeClr val="bg1"/>
          </a:solidFill>
          <a:ln w="6350">
            <a:solidFill>
              <a:srgbClr val="D54773"/>
            </a:solidFill>
          </a:ln>
          <a:effectLst/>
        </p:spPr>
        <p:txBody>
          <a:bodyPr wrap="square" lIns="0" tIns="0" rIns="0" bIns="0" rtlCol="0" anchor="ctr" anchorCtr="0">
            <a:noAutofit/>
          </a:bodyPr>
          <a:lstStyle/>
          <a:p>
            <a:pPr algn="ctr">
              <a:lnSpc>
                <a:spcPct val="110000"/>
              </a:lnSpc>
            </a:pPr>
            <a:r>
              <a:rPr kumimoji="1" lang="ja-JP" altLang="en-US" sz="1100" b="1" dirty="0">
                <a:solidFill>
                  <a:srgbClr val="D54773"/>
                </a:solidFill>
                <a:latin typeface="+mn-ea"/>
                <a:cs typeface="メイリオ" pitchFamily="50" charset="-128"/>
              </a:rPr>
              <a:t>リード情報の獲得</a:t>
            </a:r>
          </a:p>
        </p:txBody>
      </p:sp>
      <p:grpSp>
        <p:nvGrpSpPr>
          <p:cNvPr id="193" name="グループ化 192">
            <a:extLst>
              <a:ext uri="{FF2B5EF4-FFF2-40B4-BE49-F238E27FC236}">
                <a16:creationId xmlns:a16="http://schemas.microsoft.com/office/drawing/2014/main" id="{49EA6BE0-8B81-251C-1D7E-DD6827A7696A}"/>
              </a:ext>
            </a:extLst>
          </p:cNvPr>
          <p:cNvGrpSpPr/>
          <p:nvPr/>
        </p:nvGrpSpPr>
        <p:grpSpPr>
          <a:xfrm>
            <a:off x="2777760" y="3527818"/>
            <a:ext cx="902262" cy="1187046"/>
            <a:chOff x="5164979" y="2472828"/>
            <a:chExt cx="1858485" cy="2445085"/>
          </a:xfrm>
        </p:grpSpPr>
        <p:grpSp>
          <p:nvGrpSpPr>
            <p:cNvPr id="194" name="グループ化 193">
              <a:extLst>
                <a:ext uri="{FF2B5EF4-FFF2-40B4-BE49-F238E27FC236}">
                  <a16:creationId xmlns:a16="http://schemas.microsoft.com/office/drawing/2014/main" id="{4853B1DD-93C1-60D5-7DE4-C5CA8C60F66D}"/>
                </a:ext>
              </a:extLst>
            </p:cNvPr>
            <p:cNvGrpSpPr/>
            <p:nvPr/>
          </p:nvGrpSpPr>
          <p:grpSpPr>
            <a:xfrm>
              <a:off x="5164979" y="2472828"/>
              <a:ext cx="1858485" cy="2445085"/>
              <a:chOff x="10413635" y="4407506"/>
              <a:chExt cx="870061" cy="1425785"/>
            </a:xfrm>
          </p:grpSpPr>
          <p:sp>
            <p:nvSpPr>
              <p:cNvPr id="196" name="正方形/長方形 195">
                <a:extLst>
                  <a:ext uri="{FF2B5EF4-FFF2-40B4-BE49-F238E27FC236}">
                    <a16:creationId xmlns:a16="http://schemas.microsoft.com/office/drawing/2014/main" id="{9A2C253F-99A2-9EC9-F129-C9491A6A757C}"/>
                  </a:ext>
                </a:extLst>
              </p:cNvPr>
              <p:cNvSpPr/>
              <p:nvPr/>
            </p:nvSpPr>
            <p:spPr>
              <a:xfrm>
                <a:off x="10413635" y="4407506"/>
                <a:ext cx="870061" cy="1425785"/>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sp>
            <p:nvSpPr>
              <p:cNvPr id="197" name="正方形/長方形 196">
                <a:extLst>
                  <a:ext uri="{FF2B5EF4-FFF2-40B4-BE49-F238E27FC236}">
                    <a16:creationId xmlns:a16="http://schemas.microsoft.com/office/drawing/2014/main" id="{8636358E-80E4-7E4F-697E-6DE1E37997EE}"/>
                  </a:ext>
                </a:extLst>
              </p:cNvPr>
              <p:cNvSpPr/>
              <p:nvPr/>
            </p:nvSpPr>
            <p:spPr>
              <a:xfrm>
                <a:off x="10491345" y="4474687"/>
                <a:ext cx="537336"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sp>
            <p:nvSpPr>
              <p:cNvPr id="198" name="正方形/長方形 197">
                <a:extLst>
                  <a:ext uri="{FF2B5EF4-FFF2-40B4-BE49-F238E27FC236}">
                    <a16:creationId xmlns:a16="http://schemas.microsoft.com/office/drawing/2014/main" id="{A1B6653F-A89B-CCA1-C2EB-B38FA7C5EF59}"/>
                  </a:ext>
                </a:extLst>
              </p:cNvPr>
              <p:cNvSpPr/>
              <p:nvPr/>
            </p:nvSpPr>
            <p:spPr>
              <a:xfrm>
                <a:off x="11073388" y="4474687"/>
                <a:ext cx="128330" cy="490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a:ea typeface="游ゴシック"/>
                  <a:cs typeface="+mn-cs"/>
                </a:endParaRPr>
              </a:p>
            </p:txBody>
          </p:sp>
          <p:cxnSp>
            <p:nvCxnSpPr>
              <p:cNvPr id="199" name="直線コネクタ 198">
                <a:extLst>
                  <a:ext uri="{FF2B5EF4-FFF2-40B4-BE49-F238E27FC236}">
                    <a16:creationId xmlns:a16="http://schemas.microsoft.com/office/drawing/2014/main" id="{2F53E831-E855-DF32-4281-7D50EC8E5634}"/>
                  </a:ext>
                </a:extLst>
              </p:cNvPr>
              <p:cNvCxnSpPr/>
              <p:nvPr/>
            </p:nvCxnSpPr>
            <p:spPr>
              <a:xfrm>
                <a:off x="10509416" y="5144863"/>
                <a:ext cx="678498" cy="0"/>
              </a:xfrm>
              <a:prstGeom prst="line">
                <a:avLst/>
              </a:prstGeom>
              <a:noFill/>
              <a:ln w="6350" cap="flat" cmpd="sng" algn="ctr">
                <a:solidFill>
                  <a:sysClr val="window" lastClr="FFFFFF"/>
                </a:solidFill>
                <a:prstDash val="solid"/>
                <a:miter lim="800000"/>
              </a:ln>
              <a:effectLst/>
            </p:spPr>
          </p:cxnSp>
          <p:cxnSp>
            <p:nvCxnSpPr>
              <p:cNvPr id="200" name="直線コネクタ 199">
                <a:extLst>
                  <a:ext uri="{FF2B5EF4-FFF2-40B4-BE49-F238E27FC236}">
                    <a16:creationId xmlns:a16="http://schemas.microsoft.com/office/drawing/2014/main" id="{A0A6A178-BD6B-9106-9272-D7F77F25E46F}"/>
                  </a:ext>
                </a:extLst>
              </p:cNvPr>
              <p:cNvCxnSpPr>
                <a:cxnSpLocks/>
              </p:cNvCxnSpPr>
              <p:nvPr/>
            </p:nvCxnSpPr>
            <p:spPr>
              <a:xfrm>
                <a:off x="10491345" y="5696671"/>
                <a:ext cx="677992" cy="0"/>
              </a:xfrm>
              <a:prstGeom prst="line">
                <a:avLst/>
              </a:prstGeom>
              <a:noFill/>
              <a:ln w="6350" cap="flat" cmpd="sng" algn="ctr">
                <a:solidFill>
                  <a:sysClr val="window" lastClr="FFFFFF"/>
                </a:solidFill>
                <a:prstDash val="solid"/>
                <a:miter lim="800000"/>
              </a:ln>
              <a:effectLst/>
            </p:spPr>
          </p:cxnSp>
          <p:cxnSp>
            <p:nvCxnSpPr>
              <p:cNvPr id="201" name="直線コネクタ 200">
                <a:extLst>
                  <a:ext uri="{FF2B5EF4-FFF2-40B4-BE49-F238E27FC236}">
                    <a16:creationId xmlns:a16="http://schemas.microsoft.com/office/drawing/2014/main" id="{330EEA23-864F-4DDA-AE9B-FC198AF5ED32}"/>
                  </a:ext>
                </a:extLst>
              </p:cNvPr>
              <p:cNvCxnSpPr>
                <a:cxnSpLocks/>
              </p:cNvCxnSpPr>
              <p:nvPr/>
            </p:nvCxnSpPr>
            <p:spPr>
              <a:xfrm flipV="1">
                <a:off x="10491345" y="5139212"/>
                <a:ext cx="696569" cy="556516"/>
              </a:xfrm>
              <a:prstGeom prst="line">
                <a:avLst/>
              </a:prstGeom>
              <a:noFill/>
              <a:ln w="6350" cap="flat" cmpd="sng" algn="ctr">
                <a:solidFill>
                  <a:sysClr val="window" lastClr="FFFFFF"/>
                </a:solidFill>
                <a:prstDash val="solid"/>
                <a:miter lim="800000"/>
              </a:ln>
              <a:effectLst/>
            </p:spPr>
          </p:cxnSp>
          <p:sp>
            <p:nvSpPr>
              <p:cNvPr id="202" name="四角形: 角を丸くする 201">
                <a:extLst>
                  <a:ext uri="{FF2B5EF4-FFF2-40B4-BE49-F238E27FC236}">
                    <a16:creationId xmlns:a16="http://schemas.microsoft.com/office/drawing/2014/main" id="{449536DC-FF95-3F84-B9F6-35EDCEEE6A64}"/>
                  </a:ext>
                </a:extLst>
              </p:cNvPr>
              <p:cNvSpPr/>
              <p:nvPr/>
            </p:nvSpPr>
            <p:spPr>
              <a:xfrm>
                <a:off x="10511686" y="5303630"/>
                <a:ext cx="678499" cy="196428"/>
              </a:xfrm>
              <a:prstGeom prst="roundRect">
                <a:avLst>
                  <a:gd name="adj" fmla="val 0"/>
                </a:avLst>
              </a:prstGeom>
              <a:noFill/>
              <a:ln w="9525"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91" normalizeH="0" baseline="0" noProof="0">
                  <a:ln>
                    <a:noFill/>
                  </a:ln>
                  <a:solidFill>
                    <a:prstClr val="white"/>
                  </a:solidFill>
                  <a:effectLst/>
                  <a:uLnTx/>
                  <a:uFillTx/>
                  <a:latin typeface="游ゴシック" panose="020B0400000000000000" pitchFamily="50" charset="-128"/>
                  <a:ea typeface="游ゴシック"/>
                  <a:cs typeface="+mn-cs"/>
                </a:endParaRPr>
              </a:p>
            </p:txBody>
          </p:sp>
        </p:grpSp>
        <p:sp>
          <p:nvSpPr>
            <p:cNvPr id="195" name="Google Shape;442;p31">
              <a:extLst>
                <a:ext uri="{FF2B5EF4-FFF2-40B4-BE49-F238E27FC236}">
                  <a16:creationId xmlns:a16="http://schemas.microsoft.com/office/drawing/2014/main" id="{BD3119A1-A14F-BC8F-B71A-8FDD5AC3C3DC}"/>
                </a:ext>
              </a:extLst>
            </p:cNvPr>
            <p:cNvSpPr/>
            <p:nvPr/>
          </p:nvSpPr>
          <p:spPr>
            <a:xfrm>
              <a:off x="5330971" y="2844878"/>
              <a:ext cx="1517385" cy="729332"/>
            </a:xfrm>
            <a:prstGeom prst="homePlate">
              <a:avLst>
                <a:gd name="adj" fmla="val 0"/>
              </a:avLst>
            </a:prstGeom>
            <a:solidFill>
              <a:sysClr val="window" lastClr="FFFFFF">
                <a:lumMod val="65000"/>
              </a:sysClr>
            </a:solidFill>
            <a:ln>
              <a:noFill/>
            </a:ln>
          </p:spPr>
          <p:txBody>
            <a:bodyPr spcFirstLastPara="1" wrap="square" lIns="0" tIns="0" rIns="0" bIns="0" anchor="ctr" anchorCtr="1">
              <a:noAutofit/>
            </a:bodyPr>
            <a:lstStyle/>
            <a:p>
              <a:pPr marL="0" marR="0" lvl="0" indent="0" algn="ctr" defTabSz="1219170" eaLnBrk="1" fontAlgn="auto" latinLnBrk="0" hangingPunct="1">
                <a:lnSpc>
                  <a:spcPct val="100000"/>
                </a:lnSpc>
                <a:spcBef>
                  <a:spcPts val="0"/>
                </a:spcBef>
                <a:spcAft>
                  <a:spcPts val="0"/>
                </a:spcAft>
                <a:buClr>
                  <a:srgbClr val="FFFFFF"/>
                </a:buClr>
                <a:buSzPts val="700"/>
                <a:buFontTx/>
                <a:buNone/>
                <a:tabLst/>
                <a:defRPr/>
              </a:pPr>
              <a:r>
                <a:rPr kumimoji="0" lang="ja-JP" altLang="en-US" sz="800" b="1" kern="150" spc="120" dirty="0">
                  <a:solidFill>
                    <a:prstClr val="white"/>
                  </a:solidFill>
                  <a:latin typeface="+mn-ea"/>
                  <a:cs typeface="Meiryo"/>
                  <a:sym typeface="Meiryo"/>
                </a:rPr>
                <a:t>企画</a:t>
              </a:r>
              <a:r>
                <a:rPr kumimoji="0" lang="ja-JP" altLang="en-US" sz="800" b="1" i="0" u="none" strike="noStrike" kern="150" cap="none" spc="120" normalizeH="0" baseline="0" noProof="0" dirty="0">
                  <a:ln>
                    <a:noFill/>
                  </a:ln>
                  <a:solidFill>
                    <a:prstClr val="white"/>
                  </a:solidFill>
                  <a:effectLst/>
                  <a:uLnTx/>
                  <a:uFillTx/>
                  <a:latin typeface="+mn-ea"/>
                  <a:cs typeface="Meiryo"/>
                  <a:sym typeface="Meiryo"/>
                </a:rPr>
                <a:t>ページ</a:t>
              </a:r>
              <a:endParaRPr kumimoji="0" lang="en-US" altLang="ja-JP" sz="800" b="1" i="0" u="none" strike="noStrike" kern="150" cap="none" spc="120" normalizeH="0" baseline="0" noProof="0" dirty="0">
                <a:ln>
                  <a:noFill/>
                </a:ln>
                <a:solidFill>
                  <a:prstClr val="white"/>
                </a:solidFill>
                <a:effectLst/>
                <a:uLnTx/>
                <a:uFillTx/>
                <a:latin typeface="+mn-ea"/>
                <a:cs typeface="Meiryo"/>
                <a:sym typeface="Meiryo"/>
              </a:endParaRPr>
            </a:p>
          </p:txBody>
        </p:sp>
      </p:grpSp>
      <p:sp>
        <p:nvSpPr>
          <p:cNvPr id="204" name="矢印: 右 203">
            <a:extLst>
              <a:ext uri="{FF2B5EF4-FFF2-40B4-BE49-F238E27FC236}">
                <a16:creationId xmlns:a16="http://schemas.microsoft.com/office/drawing/2014/main" id="{137FDA39-DAD2-9120-8C41-048FB398A09D}"/>
              </a:ext>
            </a:extLst>
          </p:cNvPr>
          <p:cNvSpPr/>
          <p:nvPr/>
        </p:nvSpPr>
        <p:spPr>
          <a:xfrm>
            <a:off x="3928825" y="4062046"/>
            <a:ext cx="267258" cy="293614"/>
          </a:xfrm>
          <a:prstGeom prst="rightArrow">
            <a:avLst>
              <a:gd name="adj1" fmla="val 50000"/>
              <a:gd name="adj2" fmla="val 57122"/>
            </a:avLst>
          </a:prstGeom>
          <a:solidFill>
            <a:srgbClr val="D54773"/>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游ゴシック"/>
              <a:ea typeface="游ゴシック"/>
              <a:cs typeface="+mn-cs"/>
            </a:endParaRPr>
          </a:p>
        </p:txBody>
      </p:sp>
      <p:pic>
        <p:nvPicPr>
          <p:cNvPr id="205" name="グラフィックス 204" descr="アドレス帳 単色塗りつぶし">
            <a:extLst>
              <a:ext uri="{FF2B5EF4-FFF2-40B4-BE49-F238E27FC236}">
                <a16:creationId xmlns:a16="http://schemas.microsoft.com/office/drawing/2014/main" id="{F4CB01A0-6D6C-AE9F-C080-BA92EFBB50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5723" y="3932592"/>
            <a:ext cx="556897" cy="556897"/>
          </a:xfrm>
          <a:prstGeom prst="rect">
            <a:avLst/>
          </a:prstGeom>
        </p:spPr>
      </p:pic>
      <p:pic>
        <p:nvPicPr>
          <p:cNvPr id="206" name="グラフィックス 205" descr="アドレス帳 単色塗りつぶし">
            <a:extLst>
              <a:ext uri="{FF2B5EF4-FFF2-40B4-BE49-F238E27FC236}">
                <a16:creationId xmlns:a16="http://schemas.microsoft.com/office/drawing/2014/main" id="{DBE012BD-23C1-D260-BC50-69AE453741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980" y="3932592"/>
            <a:ext cx="556897" cy="556897"/>
          </a:xfrm>
          <a:prstGeom prst="rect">
            <a:avLst/>
          </a:prstGeom>
        </p:spPr>
      </p:pic>
      <p:grpSp>
        <p:nvGrpSpPr>
          <p:cNvPr id="209" name="グループ化 208">
            <a:extLst>
              <a:ext uri="{FF2B5EF4-FFF2-40B4-BE49-F238E27FC236}">
                <a16:creationId xmlns:a16="http://schemas.microsoft.com/office/drawing/2014/main" id="{E6CE828B-D693-1596-57F5-E0F2E8AC201E}"/>
              </a:ext>
            </a:extLst>
          </p:cNvPr>
          <p:cNvGrpSpPr/>
          <p:nvPr/>
        </p:nvGrpSpPr>
        <p:grpSpPr>
          <a:xfrm>
            <a:off x="1187762" y="3847014"/>
            <a:ext cx="831273" cy="831273"/>
            <a:chOff x="1187762" y="3655315"/>
            <a:chExt cx="831273" cy="831273"/>
          </a:xfrm>
        </p:grpSpPr>
        <p:sp>
          <p:nvSpPr>
            <p:cNvPr id="207" name="正方形/長方形 206">
              <a:extLst>
                <a:ext uri="{FF2B5EF4-FFF2-40B4-BE49-F238E27FC236}">
                  <a16:creationId xmlns:a16="http://schemas.microsoft.com/office/drawing/2014/main" id="{1DFB16C5-8649-C1B3-00E5-A9695C46198A}"/>
                </a:ext>
              </a:extLst>
            </p:cNvPr>
            <p:cNvSpPr/>
            <p:nvPr/>
          </p:nvSpPr>
          <p:spPr bwMode="auto">
            <a:xfrm>
              <a:off x="1285240" y="3846072"/>
              <a:ext cx="635000" cy="441448"/>
            </a:xfrm>
            <a:prstGeom prst="rect">
              <a:avLst/>
            </a:prstGeom>
            <a:solidFill>
              <a:schemeClr val="bg1"/>
            </a:solidFill>
            <a:ln w="6350">
              <a:noFill/>
            </a:ln>
            <a:effectLst/>
          </p:spPr>
          <p:txBody>
            <a:bodyPr wrap="square" lIns="180000" tIns="72000" rIns="180000" bIns="72000" rtlCol="0" anchor="ctr" anchorCtr="0">
              <a:noAutofit/>
            </a:bodyPr>
            <a:lstStyle/>
            <a:p>
              <a:pPr algn="ctr">
                <a:lnSpc>
                  <a:spcPct val="110000"/>
                </a:lnSpc>
              </a:pPr>
              <a:endParaRPr kumimoji="1" lang="ja-JP" altLang="en-US" sz="1000" b="1" dirty="0">
                <a:solidFill>
                  <a:schemeClr val="bg1"/>
                </a:solidFill>
                <a:latin typeface="+mn-ea"/>
                <a:cs typeface="メイリオ" pitchFamily="50" charset="-128"/>
              </a:endParaRPr>
            </a:p>
          </p:txBody>
        </p:sp>
        <p:pic>
          <p:nvPicPr>
            <p:cNvPr id="208" name="グラフィックス 207" descr="封筒 枠線">
              <a:extLst>
                <a:ext uri="{FF2B5EF4-FFF2-40B4-BE49-F238E27FC236}">
                  <a16:creationId xmlns:a16="http://schemas.microsoft.com/office/drawing/2014/main" id="{CCF5A9E9-D944-5199-5C12-E4F872DFC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7762" y="3655315"/>
              <a:ext cx="831273" cy="831273"/>
            </a:xfrm>
            <a:prstGeom prst="rect">
              <a:avLst/>
            </a:prstGeom>
          </p:spPr>
        </p:pic>
      </p:grpSp>
      <p:sp>
        <p:nvSpPr>
          <p:cNvPr id="211" name="テキスト ボックス 210">
            <a:extLst>
              <a:ext uri="{FF2B5EF4-FFF2-40B4-BE49-F238E27FC236}">
                <a16:creationId xmlns:a16="http://schemas.microsoft.com/office/drawing/2014/main" id="{A0AE2D25-0126-7A8F-5497-F6A8836CDAAB}"/>
              </a:ext>
            </a:extLst>
          </p:cNvPr>
          <p:cNvSpPr txBox="1"/>
          <p:nvPr/>
        </p:nvSpPr>
        <p:spPr>
          <a:xfrm>
            <a:off x="613620" y="2698068"/>
            <a:ext cx="5279770" cy="461665"/>
          </a:xfrm>
          <a:prstGeom prst="rect">
            <a:avLst/>
          </a:prstGeom>
          <a:noFill/>
        </p:spPr>
        <p:txBody>
          <a:bodyPr wrap="square">
            <a:spAutoFit/>
          </a:bodyPr>
          <a:lstStyle/>
          <a:p>
            <a:r>
              <a:rPr lang="ja-JP" altLang="en-US" sz="1200" b="1" dirty="0">
                <a:solidFill>
                  <a:schemeClr val="tx1">
                    <a:lumMod val="90000"/>
                    <a:lumOff val="10000"/>
                  </a:schemeClr>
                </a:solidFill>
              </a:rPr>
              <a:t>実績がない場合のトライアルメニュー。固定料金（</a:t>
            </a:r>
            <a:r>
              <a:rPr lang="en-US" altLang="ja-JP" sz="1200" b="1" dirty="0">
                <a:solidFill>
                  <a:schemeClr val="tx1">
                    <a:lumMod val="90000"/>
                    <a:lumOff val="10000"/>
                  </a:schemeClr>
                </a:solidFill>
              </a:rPr>
              <a:t>G100</a:t>
            </a:r>
            <a:r>
              <a:rPr lang="ja-JP" altLang="en-US" sz="1200" b="1" dirty="0">
                <a:solidFill>
                  <a:schemeClr val="tx1">
                    <a:lumMod val="90000"/>
                    <a:lumOff val="10000"/>
                  </a:schemeClr>
                </a:solidFill>
              </a:rPr>
              <a:t>万円）でテスト実施し、反応率と訴求内容のA/Bテストを行います</a:t>
            </a:r>
          </a:p>
        </p:txBody>
      </p:sp>
      <p:sp>
        <p:nvSpPr>
          <p:cNvPr id="212" name="テキスト ボックス 211">
            <a:extLst>
              <a:ext uri="{FF2B5EF4-FFF2-40B4-BE49-F238E27FC236}">
                <a16:creationId xmlns:a16="http://schemas.microsoft.com/office/drawing/2014/main" id="{E40FB10E-6F11-D463-4E6B-27240388DC4E}"/>
              </a:ext>
            </a:extLst>
          </p:cNvPr>
          <p:cNvSpPr txBox="1"/>
          <p:nvPr/>
        </p:nvSpPr>
        <p:spPr>
          <a:xfrm>
            <a:off x="6289267" y="2696050"/>
            <a:ext cx="5279770" cy="461665"/>
          </a:xfrm>
          <a:prstGeom prst="rect">
            <a:avLst/>
          </a:prstGeom>
          <a:noFill/>
        </p:spPr>
        <p:txBody>
          <a:bodyPr wrap="square">
            <a:spAutoFit/>
          </a:bodyPr>
          <a:lstStyle/>
          <a:p>
            <a:r>
              <a:rPr lang="ja-JP" altLang="en-US" sz="1200" b="1" dirty="0">
                <a:solidFill>
                  <a:schemeClr val="tx1">
                    <a:lumMod val="90000"/>
                    <a:lumOff val="10000"/>
                  </a:schemeClr>
                </a:solidFill>
              </a:rPr>
              <a:t>ウェビナーやホワイトペーパーダウンロードなど複数施策を組み合わせ、年間を通じて</a:t>
            </a:r>
            <a:r>
              <a:rPr lang="en-US" altLang="ja-JP" sz="1200" b="1" dirty="0">
                <a:solidFill>
                  <a:schemeClr val="tx1">
                    <a:lumMod val="90000"/>
                    <a:lumOff val="10000"/>
                  </a:schemeClr>
                </a:solidFill>
              </a:rPr>
              <a:t>1,000</a:t>
            </a:r>
            <a:r>
              <a:rPr lang="ja-JP" altLang="en-US" sz="1200" b="1" dirty="0">
                <a:solidFill>
                  <a:schemeClr val="tx1">
                    <a:lumMod val="90000"/>
                    <a:lumOff val="10000"/>
                  </a:schemeClr>
                </a:solidFill>
              </a:rPr>
              <a:t>件のリード獲得を保証します</a:t>
            </a:r>
          </a:p>
        </p:txBody>
      </p:sp>
      <p:grpSp>
        <p:nvGrpSpPr>
          <p:cNvPr id="226" name="グループ化 225">
            <a:extLst>
              <a:ext uri="{FF2B5EF4-FFF2-40B4-BE49-F238E27FC236}">
                <a16:creationId xmlns:a16="http://schemas.microsoft.com/office/drawing/2014/main" id="{EF47208A-60C7-B2CE-7AF2-8A3078D5B7D1}"/>
              </a:ext>
            </a:extLst>
          </p:cNvPr>
          <p:cNvGrpSpPr/>
          <p:nvPr/>
        </p:nvGrpSpPr>
        <p:grpSpPr>
          <a:xfrm>
            <a:off x="6793963" y="3516716"/>
            <a:ext cx="4427108" cy="1961314"/>
            <a:chOff x="6793963" y="3516716"/>
            <a:chExt cx="4427108" cy="1961314"/>
          </a:xfrm>
        </p:grpSpPr>
        <p:pic>
          <p:nvPicPr>
            <p:cNvPr id="213" name="図 212">
              <a:extLst>
                <a:ext uri="{FF2B5EF4-FFF2-40B4-BE49-F238E27FC236}">
                  <a16:creationId xmlns:a16="http://schemas.microsoft.com/office/drawing/2014/main" id="{700FAA26-0AAD-A7F6-D21C-79B3F8B02982}"/>
                </a:ext>
              </a:extLst>
            </p:cNvPr>
            <p:cNvPicPr>
              <a:picLocks noChangeAspect="1"/>
            </p:cNvPicPr>
            <p:nvPr/>
          </p:nvPicPr>
          <p:blipFill>
            <a:blip r:embed="rId8"/>
            <a:stretch>
              <a:fillRect/>
            </a:stretch>
          </p:blipFill>
          <p:spPr>
            <a:xfrm>
              <a:off x="6871027" y="3887740"/>
              <a:ext cx="1521133" cy="883940"/>
            </a:xfrm>
            <a:prstGeom prst="rect">
              <a:avLst/>
            </a:prstGeom>
          </p:spPr>
        </p:pic>
        <p:sp>
          <p:nvSpPr>
            <p:cNvPr id="215" name="四角形: 角を丸くする 214">
              <a:extLst>
                <a:ext uri="{FF2B5EF4-FFF2-40B4-BE49-F238E27FC236}">
                  <a16:creationId xmlns:a16="http://schemas.microsoft.com/office/drawing/2014/main" id="{CA6B0C08-E4FD-9F4E-203A-1C490960625C}"/>
                </a:ext>
              </a:extLst>
            </p:cNvPr>
            <p:cNvSpPr/>
            <p:nvPr/>
          </p:nvSpPr>
          <p:spPr bwMode="auto">
            <a:xfrm>
              <a:off x="6877123" y="3516716"/>
              <a:ext cx="1521133" cy="261206"/>
            </a:xfrm>
            <a:prstGeom prst="roundRect">
              <a:avLst>
                <a:gd name="adj" fmla="val 29319"/>
              </a:avLst>
            </a:prstGeom>
            <a:solidFill>
              <a:schemeClr val="bg1"/>
            </a:solidFill>
            <a:ln w="6350">
              <a:solidFill>
                <a:srgbClr val="0070C0"/>
              </a:solidFill>
            </a:ln>
            <a:effectLst/>
          </p:spPr>
          <p:txBody>
            <a:bodyPr wrap="square" lIns="36000" tIns="72000" rIns="36000" bIns="72000" rtlCol="0" anchor="ctr" anchorCtr="0">
              <a:noAutofit/>
            </a:bodyPr>
            <a:lstStyle/>
            <a:p>
              <a:pPr algn="ctr">
                <a:lnSpc>
                  <a:spcPct val="110000"/>
                </a:lnSpc>
              </a:pPr>
              <a:r>
                <a:rPr kumimoji="1" lang="ja-JP" altLang="en-US" sz="1100" b="1" spc="100" dirty="0">
                  <a:solidFill>
                    <a:srgbClr val="0070C0"/>
                  </a:solidFill>
                  <a:latin typeface="+mj-ea"/>
                  <a:ea typeface="+mj-ea"/>
                  <a:cs typeface="メイリオ" panose="020B0604030504040204" pitchFamily="50" charset="-128"/>
                </a:rPr>
                <a:t>ウェビナー開催</a:t>
              </a:r>
            </a:p>
          </p:txBody>
        </p:sp>
        <p:sp>
          <p:nvSpPr>
            <p:cNvPr id="216" name="テキスト ボックス 215">
              <a:extLst>
                <a:ext uri="{FF2B5EF4-FFF2-40B4-BE49-F238E27FC236}">
                  <a16:creationId xmlns:a16="http://schemas.microsoft.com/office/drawing/2014/main" id="{239462F3-9BD5-1C40-4F43-9DF4905910D3}"/>
                </a:ext>
              </a:extLst>
            </p:cNvPr>
            <p:cNvSpPr txBox="1"/>
            <p:nvPr/>
          </p:nvSpPr>
          <p:spPr>
            <a:xfrm>
              <a:off x="6793963" y="4900949"/>
              <a:ext cx="1742977" cy="577081"/>
            </a:xfrm>
            <a:prstGeom prst="rect">
              <a:avLst/>
            </a:prstGeom>
            <a:noFill/>
          </p:spPr>
          <p:txBody>
            <a:bodyPr wrap="square">
              <a:spAutoFit/>
            </a:bodyPr>
            <a:lstStyle/>
            <a:p>
              <a:r>
                <a:rPr lang="ja-JP" altLang="en-US" sz="1050" b="1" dirty="0">
                  <a:solidFill>
                    <a:schemeClr val="tx1">
                      <a:lumMod val="90000"/>
                      <a:lumOff val="10000"/>
                    </a:schemeClr>
                  </a:solidFill>
                  <a:latin typeface="+mn-ea"/>
                </a:rPr>
                <a:t>複数協賛型ウェビナーを</a:t>
              </a:r>
              <a:endParaRPr lang="en-US" altLang="ja-JP" sz="1050" b="1" dirty="0">
                <a:solidFill>
                  <a:schemeClr val="tx1">
                    <a:lumMod val="90000"/>
                    <a:lumOff val="10000"/>
                  </a:schemeClr>
                </a:solidFill>
                <a:latin typeface="+mn-ea"/>
              </a:endParaRPr>
            </a:p>
            <a:p>
              <a:pPr algn="just"/>
              <a:r>
                <a:rPr lang="en-US" altLang="ja-JP" sz="1050" b="1" dirty="0">
                  <a:solidFill>
                    <a:schemeClr val="tx1">
                      <a:lumMod val="90000"/>
                      <a:lumOff val="10000"/>
                    </a:schemeClr>
                  </a:solidFill>
                  <a:latin typeface="+mn-ea"/>
                </a:rPr>
                <a:t>2</a:t>
              </a:r>
              <a:r>
                <a:rPr lang="ja-JP" altLang="en-US" sz="1050" b="1" dirty="0">
                  <a:solidFill>
                    <a:schemeClr val="tx1">
                      <a:lumMod val="90000"/>
                      <a:lumOff val="10000"/>
                    </a:schemeClr>
                  </a:solidFill>
                  <a:latin typeface="+mn-ea"/>
                </a:rPr>
                <a:t>回開催し、計</a:t>
              </a:r>
              <a:r>
                <a:rPr lang="en-US" altLang="ja-JP" sz="1050" b="1" dirty="0">
                  <a:solidFill>
                    <a:schemeClr val="tx1">
                      <a:lumMod val="90000"/>
                      <a:lumOff val="10000"/>
                    </a:schemeClr>
                  </a:solidFill>
                  <a:latin typeface="+mn-ea"/>
                </a:rPr>
                <a:t>500</a:t>
              </a:r>
              <a:r>
                <a:rPr lang="ja-JP" altLang="en-US" sz="1050" b="1" dirty="0">
                  <a:solidFill>
                    <a:schemeClr val="tx1">
                      <a:lumMod val="90000"/>
                      <a:lumOff val="10000"/>
                    </a:schemeClr>
                  </a:solidFill>
                  <a:latin typeface="+mn-ea"/>
                </a:rPr>
                <a:t>件の参加者獲得を想定</a:t>
              </a:r>
            </a:p>
          </p:txBody>
        </p:sp>
        <p:pic>
          <p:nvPicPr>
            <p:cNvPr id="218" name="グラフィックス 217" descr="バッジ: フォロー 単色塗りつぶし">
              <a:extLst>
                <a:ext uri="{FF2B5EF4-FFF2-40B4-BE49-F238E27FC236}">
                  <a16:creationId xmlns:a16="http://schemas.microsoft.com/office/drawing/2014/main" id="{E8C1F1E0-3A9D-FB7E-54E4-994DA2BDE0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46692" y="4086923"/>
              <a:ext cx="441038" cy="441038"/>
            </a:xfrm>
            <a:prstGeom prst="rect">
              <a:avLst/>
            </a:prstGeom>
          </p:spPr>
        </p:pic>
        <p:sp>
          <p:nvSpPr>
            <p:cNvPr id="219" name="四角形: 角を丸くする 218">
              <a:extLst>
                <a:ext uri="{FF2B5EF4-FFF2-40B4-BE49-F238E27FC236}">
                  <a16:creationId xmlns:a16="http://schemas.microsoft.com/office/drawing/2014/main" id="{8D41CC2A-6B68-326A-500B-F129EBDFE899}"/>
                </a:ext>
              </a:extLst>
            </p:cNvPr>
            <p:cNvSpPr/>
            <p:nvPr/>
          </p:nvSpPr>
          <p:spPr bwMode="auto">
            <a:xfrm>
              <a:off x="9573777" y="3516716"/>
              <a:ext cx="1521133" cy="261206"/>
            </a:xfrm>
            <a:prstGeom prst="roundRect">
              <a:avLst>
                <a:gd name="adj" fmla="val 29319"/>
              </a:avLst>
            </a:prstGeom>
            <a:solidFill>
              <a:schemeClr val="bg1"/>
            </a:solidFill>
            <a:ln w="6350">
              <a:solidFill>
                <a:srgbClr val="0070C0"/>
              </a:solidFill>
            </a:ln>
            <a:effectLst/>
          </p:spPr>
          <p:txBody>
            <a:bodyPr wrap="square" lIns="0" tIns="72000" rIns="0" bIns="72000" rtlCol="0" anchor="ctr" anchorCtr="0">
              <a:noAutofit/>
            </a:bodyPr>
            <a:lstStyle/>
            <a:p>
              <a:pPr algn="ctr">
                <a:lnSpc>
                  <a:spcPct val="110000"/>
                </a:lnSpc>
              </a:pPr>
              <a:r>
                <a:rPr kumimoji="1" lang="ja-JP" altLang="en-US" sz="1100" b="1" spc="-50" dirty="0">
                  <a:solidFill>
                    <a:srgbClr val="0070C0"/>
                  </a:solidFill>
                  <a:latin typeface="+mj-ea"/>
                  <a:ea typeface="+mj-ea"/>
                  <a:cs typeface="メイリオ" panose="020B0604030504040204" pitchFamily="50" charset="-128"/>
                </a:rPr>
                <a:t>ホワイトペーパー施策</a:t>
              </a:r>
            </a:p>
          </p:txBody>
        </p:sp>
        <p:sp>
          <p:nvSpPr>
            <p:cNvPr id="220" name="テキスト ボックス 219">
              <a:extLst>
                <a:ext uri="{FF2B5EF4-FFF2-40B4-BE49-F238E27FC236}">
                  <a16:creationId xmlns:a16="http://schemas.microsoft.com/office/drawing/2014/main" id="{637E4BBA-6C73-9C06-345E-DC1F2C2BB280}"/>
                </a:ext>
              </a:extLst>
            </p:cNvPr>
            <p:cNvSpPr txBox="1"/>
            <p:nvPr/>
          </p:nvSpPr>
          <p:spPr>
            <a:xfrm>
              <a:off x="9478094" y="4900949"/>
              <a:ext cx="1742977" cy="577081"/>
            </a:xfrm>
            <a:prstGeom prst="rect">
              <a:avLst/>
            </a:prstGeom>
            <a:noFill/>
          </p:spPr>
          <p:txBody>
            <a:bodyPr wrap="square">
              <a:spAutoFit/>
            </a:bodyPr>
            <a:lstStyle/>
            <a:p>
              <a:pPr algn="just"/>
              <a:r>
                <a:rPr lang="ja-JP" altLang="en-US" sz="1050" b="1" dirty="0">
                  <a:solidFill>
                    <a:schemeClr val="tx1">
                      <a:lumMod val="90000"/>
                      <a:lumOff val="10000"/>
                    </a:schemeClr>
                  </a:solidFill>
                  <a:latin typeface="+mn-ea"/>
                </a:rPr>
                <a:t>年間を通じて資料ダウンロード施策を実施し、計</a:t>
              </a:r>
              <a:r>
                <a:rPr lang="en-US" altLang="ja-JP" sz="1050" b="1" dirty="0">
                  <a:solidFill>
                    <a:schemeClr val="tx1">
                      <a:lumMod val="90000"/>
                      <a:lumOff val="10000"/>
                    </a:schemeClr>
                  </a:solidFill>
                  <a:latin typeface="+mn-ea"/>
                </a:rPr>
                <a:t>500</a:t>
              </a:r>
              <a:r>
                <a:rPr lang="ja-JP" altLang="en-US" sz="1050" b="1" dirty="0">
                  <a:solidFill>
                    <a:schemeClr val="tx1">
                      <a:lumMod val="90000"/>
                      <a:lumOff val="10000"/>
                    </a:schemeClr>
                  </a:solidFill>
                  <a:latin typeface="+mn-ea"/>
                </a:rPr>
                <a:t>件を獲得想定</a:t>
              </a:r>
            </a:p>
          </p:txBody>
        </p:sp>
        <p:pic>
          <p:nvPicPr>
            <p:cNvPr id="222" name="グラフィックス 221" descr="リスト 枠線">
              <a:extLst>
                <a:ext uri="{FF2B5EF4-FFF2-40B4-BE49-F238E27FC236}">
                  <a16:creationId xmlns:a16="http://schemas.microsoft.com/office/drawing/2014/main" id="{12A1215E-F7AF-15B0-B076-92E560B7AC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63295" y="3968581"/>
              <a:ext cx="709706" cy="709706"/>
            </a:xfrm>
            <a:prstGeom prst="rect">
              <a:avLst/>
            </a:prstGeom>
          </p:spPr>
        </p:pic>
        <p:pic>
          <p:nvPicPr>
            <p:cNvPr id="223" name="グラフィックス 222" descr="リスト 枠線">
              <a:extLst>
                <a:ext uri="{FF2B5EF4-FFF2-40B4-BE49-F238E27FC236}">
                  <a16:creationId xmlns:a16="http://schemas.microsoft.com/office/drawing/2014/main" id="{3FB27ECA-B1FD-E076-F766-23C332E4B5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78201" y="3968581"/>
              <a:ext cx="709706" cy="709706"/>
            </a:xfrm>
            <a:prstGeom prst="rect">
              <a:avLst/>
            </a:prstGeom>
          </p:spPr>
        </p:pic>
        <p:pic>
          <p:nvPicPr>
            <p:cNvPr id="224" name="グラフィックス 223" descr="リスト 枠線">
              <a:extLst>
                <a:ext uri="{FF2B5EF4-FFF2-40B4-BE49-F238E27FC236}">
                  <a16:creationId xmlns:a16="http://schemas.microsoft.com/office/drawing/2014/main" id="{6D3DC98F-2A2D-B71D-80F2-309A45E6AC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88027" y="3968581"/>
              <a:ext cx="709706" cy="709706"/>
            </a:xfrm>
            <a:prstGeom prst="rect">
              <a:avLst/>
            </a:prstGeom>
          </p:spPr>
        </p:pic>
      </p:grpSp>
    </p:spTree>
    <p:extLst>
      <p:ext uri="{BB962C8B-B14F-4D97-AF65-F5344CB8AC3E}">
        <p14:creationId xmlns:p14="http://schemas.microsoft.com/office/powerpoint/2010/main" val="31070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CCC72-E86C-7EBF-7714-D859BC2C8355}"/>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F694993C-53B7-9727-F2FA-3ED9ADE6361C}"/>
              </a:ext>
            </a:extLst>
          </p:cNvPr>
          <p:cNvSpPr>
            <a:spLocks noGrp="1"/>
          </p:cNvSpPr>
          <p:nvPr>
            <p:ph type="title"/>
          </p:nvPr>
        </p:nvSpPr>
        <p:spPr>
          <a:xfrm>
            <a:off x="533401" y="255643"/>
            <a:ext cx="9384322" cy="425395"/>
          </a:xfrm>
        </p:spPr>
        <p:txBody>
          <a:bodyPr/>
          <a:lstStyle/>
          <a:p>
            <a:r>
              <a:rPr lang="en-US" altLang="ja-JP" spc="100" dirty="0" err="1"/>
              <a:t>BtoC</a:t>
            </a:r>
            <a:r>
              <a:rPr lang="ja-JP" altLang="en-US" spc="100" dirty="0"/>
              <a:t>向けリード獲得</a:t>
            </a:r>
            <a:r>
              <a:rPr lang="ja-JP" altLang="en-US" sz="2000" spc="100" dirty="0"/>
              <a:t>（朝日</a:t>
            </a:r>
            <a:r>
              <a:rPr lang="en-US" altLang="ja-JP" sz="2000" spc="100" dirty="0"/>
              <a:t>ID</a:t>
            </a:r>
            <a:r>
              <a:rPr lang="ja-JP" altLang="en-US" sz="2000" spc="100" dirty="0"/>
              <a:t>活用プラン）</a:t>
            </a:r>
            <a:endParaRPr lang="ja-JP" altLang="en-US" spc="100" dirty="0"/>
          </a:p>
        </p:txBody>
      </p:sp>
      <p:sp>
        <p:nvSpPr>
          <p:cNvPr id="190" name="スライド番号プレースホルダー 3">
            <a:extLst>
              <a:ext uri="{FF2B5EF4-FFF2-40B4-BE49-F238E27FC236}">
                <a16:creationId xmlns:a16="http://schemas.microsoft.com/office/drawing/2014/main" id="{CA288A92-6070-828B-6712-CBFDFB3073B1}"/>
              </a:ext>
            </a:extLst>
          </p:cNvPr>
          <p:cNvSpPr>
            <a:spLocks noGrp="1"/>
          </p:cNvSpPr>
          <p:nvPr>
            <p:ph type="sldNum" sz="quarter" idx="4"/>
          </p:nvPr>
        </p:nvSpPr>
        <p:spPr>
          <a:xfrm>
            <a:off x="11476235" y="6550889"/>
            <a:ext cx="586811" cy="303088"/>
          </a:xfrm>
        </p:spPr>
        <p:txBody>
          <a:bodyPr/>
          <a:lstStyle/>
          <a:p>
            <a:fld id="{1AC7605C-FF12-4405-976C-DB6FC46F8E23}" type="slidenum">
              <a:rPr lang="ja-JP" altLang="en-US" dirty="0"/>
              <a:pPr/>
              <a:t>9</a:t>
            </a:fld>
            <a:endParaRPr lang="ja-JP" altLang="en-US" dirty="0"/>
          </a:p>
        </p:txBody>
      </p:sp>
      <p:sp>
        <p:nvSpPr>
          <p:cNvPr id="2" name="テキスト プレースホルダー 1">
            <a:extLst>
              <a:ext uri="{FF2B5EF4-FFF2-40B4-BE49-F238E27FC236}">
                <a16:creationId xmlns:a16="http://schemas.microsoft.com/office/drawing/2014/main" id="{BB4C52B3-AF19-A5C4-1150-0AAC7720F05F}"/>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3" name="テキスト プレースホルダー 1">
            <a:extLst>
              <a:ext uri="{FF2B5EF4-FFF2-40B4-BE49-F238E27FC236}">
                <a16:creationId xmlns:a16="http://schemas.microsoft.com/office/drawing/2014/main" id="{96A49120-0367-9B92-0E50-9689DEB81B62}"/>
              </a:ext>
            </a:extLst>
          </p:cNvPr>
          <p:cNvSpPr txBox="1">
            <a:spLocks/>
          </p:cNvSpPr>
          <p:nvPr/>
        </p:nvSpPr>
        <p:spPr>
          <a:xfrm>
            <a:off x="3385037" y="861385"/>
            <a:ext cx="775051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D4BFBD4F-6096-5483-6161-127090149EAB}"/>
              </a:ext>
            </a:extLst>
          </p:cNvPr>
          <p:cNvSpPr/>
          <p:nvPr/>
        </p:nvSpPr>
        <p:spPr>
          <a:xfrm>
            <a:off x="564005" y="1744971"/>
            <a:ext cx="3377264" cy="43797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t>リード獲得</a:t>
            </a:r>
            <a:r>
              <a:rPr kumimoji="1" lang="ja-JP" altLang="en-US" sz="1600" b="1" dirty="0"/>
              <a:t>（朝日</a:t>
            </a:r>
            <a:r>
              <a:rPr kumimoji="1" lang="en-US" altLang="ja-JP" sz="1600" b="1" dirty="0"/>
              <a:t>ID</a:t>
            </a:r>
            <a:r>
              <a:rPr kumimoji="1" lang="ja-JP" altLang="en-US" sz="1600" b="1" dirty="0"/>
              <a:t>活用プラン）</a:t>
            </a:r>
            <a:endParaRPr kumimoji="1" lang="ja-JP" altLang="en-US" b="1" dirty="0"/>
          </a:p>
        </p:txBody>
      </p:sp>
      <p:sp>
        <p:nvSpPr>
          <p:cNvPr id="14" name="正方形/長方形 13">
            <a:extLst>
              <a:ext uri="{FF2B5EF4-FFF2-40B4-BE49-F238E27FC236}">
                <a16:creationId xmlns:a16="http://schemas.microsoft.com/office/drawing/2014/main" id="{8D53A4A8-65EB-B537-6958-4A2E9B25007F}"/>
              </a:ext>
            </a:extLst>
          </p:cNvPr>
          <p:cNvSpPr/>
          <p:nvPr/>
        </p:nvSpPr>
        <p:spPr>
          <a:xfrm>
            <a:off x="1453896" y="800697"/>
            <a:ext cx="1015557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lvl="0" algn="just">
              <a:lnSpc>
                <a:spcPct val="130000"/>
              </a:lnSpc>
              <a:defRPr/>
            </a:pPr>
            <a:r>
              <a:rPr lang="ja-JP" altLang="en-US" sz="1200" b="1" dirty="0">
                <a:solidFill>
                  <a:srgbClr val="212121"/>
                </a:solidFill>
                <a:latin typeface="游ゴシック"/>
              </a:rPr>
              <a:t>朝日新聞デジタル版を含む朝日新聞グループ媒体および</a:t>
            </a:r>
            <a:r>
              <a:rPr lang="en-US" altLang="ja-JP" sz="1200" b="1" dirty="0">
                <a:solidFill>
                  <a:srgbClr val="212121"/>
                </a:solidFill>
                <a:latin typeface="游ゴシック"/>
              </a:rPr>
              <a:t>600</a:t>
            </a:r>
            <a:r>
              <a:rPr lang="ja-JP" altLang="en-US" sz="1200" b="1" dirty="0">
                <a:solidFill>
                  <a:srgbClr val="212121"/>
                </a:solidFill>
                <a:latin typeface="游ゴシック"/>
              </a:rPr>
              <a:t>万超の朝日</a:t>
            </a:r>
            <a:r>
              <a:rPr lang="en-US" altLang="ja-JP" sz="1200" b="1" dirty="0">
                <a:solidFill>
                  <a:srgbClr val="212121"/>
                </a:solidFill>
                <a:latin typeface="游ゴシック"/>
              </a:rPr>
              <a:t>ID</a:t>
            </a:r>
            <a:r>
              <a:rPr lang="ja-JP" altLang="en-US" sz="1200" b="1" dirty="0">
                <a:solidFill>
                  <a:srgbClr val="212121"/>
                </a:solidFill>
                <a:latin typeface="游ゴシック"/>
              </a:rPr>
              <a:t>会員データを活用した</a:t>
            </a:r>
            <a:r>
              <a:rPr lang="en-US" altLang="ja-JP" sz="1200" b="1" dirty="0" err="1">
                <a:solidFill>
                  <a:srgbClr val="212121"/>
                </a:solidFill>
                <a:latin typeface="游ゴシック"/>
              </a:rPr>
              <a:t>BtoC</a:t>
            </a:r>
            <a:r>
              <a:rPr lang="ja-JP" altLang="en-US" sz="1200" b="1" dirty="0">
                <a:solidFill>
                  <a:srgbClr val="212121"/>
                </a:solidFill>
                <a:latin typeface="游ゴシック"/>
              </a:rPr>
              <a:t>向けリード獲得ソリューション。各商材や業種の実績に応じたメニューをご用意。</a:t>
            </a:r>
            <a:endParaRPr lang="ja-JP" altLang="en-US" sz="1200" b="1" dirty="0">
              <a:solidFill>
                <a:prstClr val="black"/>
              </a:solidFill>
              <a:latin typeface="游ゴシック" panose="020B0400000000000000" pitchFamily="50" charset="-128"/>
              <a:ea typeface="游ゴシック" panose="020B0400000000000000" pitchFamily="50" charset="-128"/>
            </a:endParaRPr>
          </a:p>
        </p:txBody>
      </p:sp>
      <p:sp>
        <p:nvSpPr>
          <p:cNvPr id="11" name="テキスト プレースホルダー 1">
            <a:extLst>
              <a:ext uri="{FF2B5EF4-FFF2-40B4-BE49-F238E27FC236}">
                <a16:creationId xmlns:a16="http://schemas.microsoft.com/office/drawing/2014/main" id="{DE424D57-C8FD-2C16-DD8D-BAA824F6054D}"/>
              </a:ext>
            </a:extLst>
          </p:cNvPr>
          <p:cNvSpPr txBox="1">
            <a:spLocks/>
          </p:cNvSpPr>
          <p:nvPr/>
        </p:nvSpPr>
        <p:spPr>
          <a:xfrm>
            <a:off x="1243260" y="6372568"/>
            <a:ext cx="10486726" cy="392564"/>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950" dirty="0">
                <a:latin typeface="+mn-ea"/>
                <a:ea typeface="+mn-ea"/>
              </a:rPr>
              <a:t>・金額については条件によって変動する可能性があります。詳細は担当までお問い合わせください</a:t>
            </a:r>
            <a:endParaRPr lang="en-US" altLang="ja-JP" sz="950" dirty="0">
              <a:latin typeface="+mn-ea"/>
              <a:ea typeface="+mn-ea"/>
            </a:endParaRPr>
          </a:p>
          <a:p>
            <a:pPr defTabSz="914358">
              <a:defRPr/>
            </a:pPr>
            <a:r>
              <a:rPr lang="ja-JP" altLang="en-US" sz="950" dirty="0">
                <a:latin typeface="+mn-ea"/>
                <a:ea typeface="+mn-ea"/>
              </a:rPr>
              <a:t>・応募時の取得個人情報は、氏名、会社名、部署名、役職、従業員規模、メールアドレス、電話番号、会社所在地（都道府県）になります</a:t>
            </a:r>
            <a:endParaRPr lang="ja-JP" altLang="en-US" sz="1000" dirty="0">
              <a:solidFill>
                <a:schemeClr val="tx1">
                  <a:lumMod val="90000"/>
                  <a:lumOff val="10000"/>
                </a:schemeClr>
              </a:solidFill>
              <a:latin typeface="+mn-ea"/>
            </a:endParaRPr>
          </a:p>
          <a:p>
            <a:pPr defTabSz="914358">
              <a:defRPr/>
            </a:pPr>
            <a:endParaRPr lang="ja-JP" altLang="en-US" sz="950" dirty="0">
              <a:latin typeface="+mn-ea"/>
              <a:ea typeface="+mn-ea"/>
            </a:endParaRPr>
          </a:p>
        </p:txBody>
      </p:sp>
      <p:sp>
        <p:nvSpPr>
          <p:cNvPr id="12" name="テキスト ボックス 11">
            <a:extLst>
              <a:ext uri="{FF2B5EF4-FFF2-40B4-BE49-F238E27FC236}">
                <a16:creationId xmlns:a16="http://schemas.microsoft.com/office/drawing/2014/main" id="{490A2784-267A-615A-A93D-04061B545B01}"/>
              </a:ext>
            </a:extLst>
          </p:cNvPr>
          <p:cNvSpPr txBox="1"/>
          <p:nvPr/>
        </p:nvSpPr>
        <p:spPr>
          <a:xfrm>
            <a:off x="464464" y="6378999"/>
            <a:ext cx="857927" cy="208248"/>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pic>
        <p:nvPicPr>
          <p:cNvPr id="13" name="図 12">
            <a:extLst>
              <a:ext uri="{FF2B5EF4-FFF2-40B4-BE49-F238E27FC236}">
                <a16:creationId xmlns:a16="http://schemas.microsoft.com/office/drawing/2014/main" id="{1A9CD513-EA3C-24F4-3745-2CB9A3A28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034908"/>
            <a:ext cx="857927" cy="301918"/>
          </a:xfrm>
          <a:prstGeom prst="rect">
            <a:avLst/>
          </a:prstGeom>
        </p:spPr>
      </p:pic>
      <p:graphicFrame>
        <p:nvGraphicFramePr>
          <p:cNvPr id="6" name="表 5">
            <a:extLst>
              <a:ext uri="{FF2B5EF4-FFF2-40B4-BE49-F238E27FC236}">
                <a16:creationId xmlns:a16="http://schemas.microsoft.com/office/drawing/2014/main" id="{2070171B-594E-0C82-72DB-F1E6E4062FFF}"/>
              </a:ext>
            </a:extLst>
          </p:cNvPr>
          <p:cNvGraphicFramePr>
            <a:graphicFrameLocks noGrp="1"/>
          </p:cNvGraphicFramePr>
          <p:nvPr>
            <p:extLst>
              <p:ext uri="{D42A27DB-BD31-4B8C-83A1-F6EECF244321}">
                <p14:modId xmlns:p14="http://schemas.microsoft.com/office/powerpoint/2010/main" val="1799358473"/>
              </p:ext>
            </p:extLst>
          </p:nvPr>
        </p:nvGraphicFramePr>
        <p:xfrm>
          <a:off x="564006" y="2356877"/>
          <a:ext cx="11045466" cy="3926845"/>
        </p:xfrm>
        <a:graphic>
          <a:graphicData uri="http://schemas.openxmlformats.org/drawingml/2006/table">
            <a:tbl>
              <a:tblPr firstRow="1" bandRow="1">
                <a:tableStyleId>{912C8C85-51F0-491E-9774-3900AFEF0FD7}</a:tableStyleId>
              </a:tblPr>
              <a:tblGrid>
                <a:gridCol w="2069466">
                  <a:extLst>
                    <a:ext uri="{9D8B030D-6E8A-4147-A177-3AD203B41FA5}">
                      <a16:colId xmlns:a16="http://schemas.microsoft.com/office/drawing/2014/main" val="2881208770"/>
                    </a:ext>
                  </a:extLst>
                </a:gridCol>
                <a:gridCol w="1563105">
                  <a:extLst>
                    <a:ext uri="{9D8B030D-6E8A-4147-A177-3AD203B41FA5}">
                      <a16:colId xmlns:a16="http://schemas.microsoft.com/office/drawing/2014/main" val="2616355190"/>
                    </a:ext>
                  </a:extLst>
                </a:gridCol>
                <a:gridCol w="3997851">
                  <a:extLst>
                    <a:ext uri="{9D8B030D-6E8A-4147-A177-3AD203B41FA5}">
                      <a16:colId xmlns:a16="http://schemas.microsoft.com/office/drawing/2014/main" val="551872214"/>
                    </a:ext>
                  </a:extLst>
                </a:gridCol>
                <a:gridCol w="1144431">
                  <a:extLst>
                    <a:ext uri="{9D8B030D-6E8A-4147-A177-3AD203B41FA5}">
                      <a16:colId xmlns:a16="http://schemas.microsoft.com/office/drawing/2014/main" val="1914922742"/>
                    </a:ext>
                  </a:extLst>
                </a:gridCol>
                <a:gridCol w="1170804">
                  <a:extLst>
                    <a:ext uri="{9D8B030D-6E8A-4147-A177-3AD203B41FA5}">
                      <a16:colId xmlns:a16="http://schemas.microsoft.com/office/drawing/2014/main" val="1722109463"/>
                    </a:ext>
                  </a:extLst>
                </a:gridCol>
                <a:gridCol w="1099809">
                  <a:extLst>
                    <a:ext uri="{9D8B030D-6E8A-4147-A177-3AD203B41FA5}">
                      <a16:colId xmlns:a16="http://schemas.microsoft.com/office/drawing/2014/main" val="3112908491"/>
                    </a:ext>
                  </a:extLst>
                </a:gridCol>
              </a:tblGrid>
              <a:tr h="342680">
                <a:tc>
                  <a:txBody>
                    <a:bodyPr/>
                    <a:lstStyle/>
                    <a:p>
                      <a:pPr algn="ctr"/>
                      <a:r>
                        <a:rPr kumimoji="1" lang="ja-JP" altLang="en-US" sz="1200" b="1" dirty="0">
                          <a:solidFill>
                            <a:schemeClr val="bg1"/>
                          </a:solidFill>
                          <a:latin typeface="+mn-ea"/>
                          <a:ea typeface="+mn-ea"/>
                        </a:rPr>
                        <a:t>メニュー名</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200" b="1" dirty="0">
                          <a:solidFill>
                            <a:schemeClr val="bg1"/>
                          </a:solidFill>
                          <a:latin typeface="+mn-ea"/>
                          <a:ea typeface="+mn-ea"/>
                        </a:rPr>
                        <a:t>対象商材・業界</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200" b="1" dirty="0">
                          <a:solidFill>
                            <a:schemeClr val="bg1"/>
                          </a:solidFill>
                          <a:latin typeface="+mn-ea"/>
                          <a:ea typeface="+mn-ea"/>
                        </a:rPr>
                        <a:t>概要</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200" b="1" dirty="0">
                          <a:solidFill>
                            <a:schemeClr val="bg1"/>
                          </a:solidFill>
                          <a:latin typeface="+mn-ea"/>
                          <a:ea typeface="+mn-ea"/>
                        </a:rPr>
                        <a:t>集客料</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200" b="1" dirty="0">
                          <a:solidFill>
                            <a:schemeClr val="bg1"/>
                          </a:solidFill>
                          <a:latin typeface="+mn-ea"/>
                          <a:ea typeface="+mn-ea"/>
                        </a:rPr>
                        <a:t>制作・運営料</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200" b="1" dirty="0">
                          <a:solidFill>
                            <a:schemeClr val="bg1"/>
                          </a:solidFill>
                          <a:latin typeface="+mn-ea"/>
                          <a:ea typeface="+mn-ea"/>
                        </a:rPr>
                        <a:t>提供件数</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026800758"/>
                  </a:ext>
                </a:extLst>
              </a:tr>
              <a:tr h="627751">
                <a:tc>
                  <a:txBody>
                    <a:bodyPr/>
                    <a:lstStyle/>
                    <a:p>
                      <a:pPr algn="l"/>
                      <a:r>
                        <a:rPr lang="ja-JP" altLang="en-US" sz="1200" b="1" dirty="0">
                          <a:solidFill>
                            <a:schemeClr val="tx1">
                              <a:lumMod val="90000"/>
                              <a:lumOff val="10000"/>
                            </a:schemeClr>
                          </a:solidFill>
                          <a:latin typeface="+mn-ea"/>
                          <a:ea typeface="+mn-ea"/>
                        </a:rPr>
                        <a:t>高級車試乗</a:t>
                      </a:r>
                      <a:endParaRPr lang="en-US" altLang="ja-JP" sz="1200" b="1" dirty="0">
                        <a:solidFill>
                          <a:schemeClr val="tx1">
                            <a:lumMod val="90000"/>
                            <a:lumOff val="10000"/>
                          </a:schemeClr>
                        </a:solidFill>
                        <a:latin typeface="+mn-ea"/>
                        <a:ea typeface="+mn-ea"/>
                      </a:endParaRPr>
                    </a:p>
                    <a:p>
                      <a:pPr algn="l"/>
                      <a:r>
                        <a:rPr lang="ja-JP" altLang="en-US" sz="1200" b="1" dirty="0">
                          <a:solidFill>
                            <a:schemeClr val="tx1">
                              <a:lumMod val="90000"/>
                              <a:lumOff val="10000"/>
                            </a:schemeClr>
                          </a:solidFill>
                          <a:latin typeface="+mn-ea"/>
                          <a:ea typeface="+mn-ea"/>
                        </a:rPr>
                        <a:t>タイアップキャンペーン</a:t>
                      </a:r>
                      <a:endParaRPr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rgbClr val="FA93B5">
                        <a:alpha val="20000"/>
                      </a:srgbClr>
                    </a:solidFill>
                  </a:tcPr>
                </a:tc>
                <a:tc>
                  <a:txBody>
                    <a:bodyPr/>
                    <a:lstStyle/>
                    <a:p>
                      <a:pPr algn="ctr"/>
                      <a:r>
                        <a:rPr lang="ja-JP" altLang="en-US" sz="1200" b="1" dirty="0">
                          <a:solidFill>
                            <a:schemeClr val="tx1">
                              <a:lumMod val="90000"/>
                              <a:lumOff val="10000"/>
                            </a:schemeClr>
                          </a:solidFill>
                          <a:latin typeface="+mn-ea"/>
                          <a:ea typeface="+mn-ea"/>
                        </a:rPr>
                        <a:t>高級車</a:t>
                      </a:r>
                      <a:endParaRPr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ja-JP" altLang="en-US" sz="1050" b="1" dirty="0">
                          <a:solidFill>
                            <a:schemeClr val="tx1">
                              <a:lumMod val="90000"/>
                              <a:lumOff val="10000"/>
                            </a:schemeClr>
                          </a:solidFill>
                          <a:latin typeface="+mn-ea"/>
                          <a:ea typeface="+mn-ea"/>
                        </a:rPr>
                        <a:t>ランチ付き試乗やギフト券付き試乗キャンペーンを行い、高級車関心層を集客します。応募前後にタイアップコンテンツに触れることでブランドの世界観や特徴も伝えます。</a:t>
                      </a:r>
                      <a:endParaRPr lang="en-US" altLang="ja-JP" sz="105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tx1">
                              <a:lumMod val="90000"/>
                              <a:lumOff val="10000"/>
                            </a:schemeClr>
                          </a:solidFill>
                          <a:latin typeface="+mn-ea"/>
                          <a:ea typeface="+mn-ea"/>
                        </a:rPr>
                        <a:t>G500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N50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500</a:t>
                      </a:r>
                      <a:r>
                        <a:rPr kumimoji="1" lang="ja-JP" altLang="en-US" sz="1200" b="1" dirty="0">
                          <a:solidFill>
                            <a:schemeClr val="tx1">
                              <a:lumMod val="90000"/>
                              <a:lumOff val="10000"/>
                            </a:schemeClr>
                          </a:solidFill>
                          <a:latin typeface="+mn-ea"/>
                          <a:ea typeface="+mn-ea"/>
                        </a:rPr>
                        <a:t>件</a:t>
                      </a:r>
                      <a:endParaRPr kumimoji="1" lang="en-US" altLang="ja-JP" sz="1200" b="1" dirty="0">
                        <a:solidFill>
                          <a:schemeClr val="tx1">
                            <a:lumMod val="90000"/>
                            <a:lumOff val="10000"/>
                          </a:schemeClr>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lumMod val="90000"/>
                              <a:lumOff val="10000"/>
                            </a:schemeClr>
                          </a:solidFill>
                          <a:latin typeface="+mn-ea"/>
                          <a:ea typeface="+mn-ea"/>
                        </a:rPr>
                        <a:t>（保証）</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614021"/>
                  </a:ext>
                </a:extLst>
              </a:tr>
              <a:tr h="661751">
                <a:tc>
                  <a:txBody>
                    <a:bodyPr/>
                    <a:lstStyle/>
                    <a:p>
                      <a:pPr algn="l"/>
                      <a:r>
                        <a:rPr lang="ja-JP" altLang="en-US" sz="1200" b="1" dirty="0">
                          <a:solidFill>
                            <a:schemeClr val="tx1">
                              <a:lumMod val="90000"/>
                              <a:lumOff val="10000"/>
                            </a:schemeClr>
                          </a:solidFill>
                          <a:latin typeface="+mn-ea"/>
                          <a:ea typeface="+mn-ea"/>
                        </a:rPr>
                        <a:t>富裕層向け旅行・クルーズプレゼントキャンペーン</a:t>
                      </a:r>
                      <a:endParaRPr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rgbClr val="FA93B5">
                        <a:alpha val="20000"/>
                      </a:srgbClr>
                    </a:solidFill>
                  </a:tcPr>
                </a:tc>
                <a:tc>
                  <a:txBody>
                    <a:bodyPr/>
                    <a:lstStyle/>
                    <a:p>
                      <a:pPr algn="ctr"/>
                      <a:r>
                        <a:rPr lang="ja-JP" altLang="en-US" sz="1200" b="1" dirty="0">
                          <a:solidFill>
                            <a:schemeClr val="tx1">
                              <a:lumMod val="90000"/>
                              <a:lumOff val="10000"/>
                            </a:schemeClr>
                          </a:solidFill>
                          <a:latin typeface="+mn-ea"/>
                          <a:ea typeface="+mn-ea"/>
                        </a:rPr>
                        <a:t>高級旅行</a:t>
                      </a:r>
                      <a:endParaRPr lang="en-US" altLang="ja-JP" sz="1200" b="1" dirty="0">
                        <a:solidFill>
                          <a:schemeClr val="tx1">
                            <a:lumMod val="90000"/>
                            <a:lumOff val="10000"/>
                          </a:schemeClr>
                        </a:solidFill>
                        <a:latin typeface="+mn-ea"/>
                        <a:ea typeface="+mn-ea"/>
                      </a:endParaRPr>
                    </a:p>
                    <a:p>
                      <a:pPr algn="ctr"/>
                      <a:r>
                        <a:rPr lang="ja-JP" altLang="en-US" sz="1200" b="1" dirty="0">
                          <a:solidFill>
                            <a:schemeClr val="tx1">
                              <a:lumMod val="90000"/>
                              <a:lumOff val="10000"/>
                            </a:schemeClr>
                          </a:solidFill>
                          <a:latin typeface="+mn-ea"/>
                          <a:ea typeface="+mn-ea"/>
                        </a:rPr>
                        <a:t>リゾート会員権</a:t>
                      </a:r>
                      <a:endParaRPr lang="en-US" altLang="ja-JP" sz="1200" b="1" dirty="0">
                        <a:solidFill>
                          <a:schemeClr val="tx1">
                            <a:lumMod val="90000"/>
                            <a:lumOff val="10000"/>
                          </a:schemeClr>
                        </a:solidFill>
                        <a:latin typeface="+mn-ea"/>
                        <a:ea typeface="+mn-ea"/>
                      </a:endParaRPr>
                    </a:p>
                    <a:p>
                      <a:pPr algn="ctr"/>
                      <a:r>
                        <a:rPr lang="ja-JP" altLang="en-US" sz="1200" b="1" dirty="0">
                          <a:solidFill>
                            <a:schemeClr val="tx1">
                              <a:lumMod val="90000"/>
                              <a:lumOff val="10000"/>
                            </a:schemeClr>
                          </a:solidFill>
                          <a:latin typeface="+mn-ea"/>
                          <a:ea typeface="+mn-ea"/>
                        </a:rPr>
                        <a:t>クルーズ旅行 等</a:t>
                      </a:r>
                      <a:endParaRPr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ja-JP" altLang="en-US" sz="1050" b="1" dirty="0">
                          <a:solidFill>
                            <a:schemeClr val="tx1">
                              <a:lumMod val="90000"/>
                              <a:lumOff val="10000"/>
                            </a:schemeClr>
                          </a:solidFill>
                          <a:latin typeface="+mn-ea"/>
                          <a:ea typeface="+mn-ea"/>
                        </a:rPr>
                        <a:t>宿泊券等のプレゼントキャンペーンを行い、会員制リゾートやクルーズ旅行関心層を集客します。応募前後にタイアップコンテンツに触れることで商品の特徴も伝えます。</a:t>
                      </a:r>
                      <a:endParaRPr lang="en-US" altLang="ja-JP" sz="105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tx1">
                              <a:lumMod val="90000"/>
                              <a:lumOff val="10000"/>
                            </a:schemeClr>
                          </a:solidFill>
                          <a:latin typeface="+mn-ea"/>
                          <a:ea typeface="+mn-ea"/>
                        </a:rPr>
                        <a:t>G500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tx1">
                              <a:lumMod val="90000"/>
                              <a:lumOff val="10000"/>
                            </a:schemeClr>
                          </a:solidFill>
                          <a:latin typeface="+mn-ea"/>
                          <a:ea typeface="+mn-ea"/>
                        </a:rPr>
                        <a:t>N50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tx1">
                              <a:lumMod val="90000"/>
                              <a:lumOff val="10000"/>
                            </a:schemeClr>
                          </a:solidFill>
                          <a:latin typeface="+mn-ea"/>
                          <a:ea typeface="+mn-ea"/>
                        </a:rPr>
                        <a:t>1500</a:t>
                      </a:r>
                      <a:r>
                        <a:rPr kumimoji="1" lang="ja-JP" altLang="en-US" sz="1200" b="1" dirty="0">
                          <a:solidFill>
                            <a:schemeClr val="tx1">
                              <a:lumMod val="90000"/>
                              <a:lumOff val="10000"/>
                            </a:schemeClr>
                          </a:solidFill>
                          <a:latin typeface="+mn-ea"/>
                          <a:ea typeface="+mn-ea"/>
                        </a:rPr>
                        <a:t>件</a:t>
                      </a:r>
                      <a:endParaRPr kumimoji="1" lang="en-US" altLang="ja-JP" sz="1200" b="1" dirty="0">
                        <a:solidFill>
                          <a:schemeClr val="tx1">
                            <a:lumMod val="90000"/>
                            <a:lumOff val="10000"/>
                          </a:schemeClr>
                        </a:solidFill>
                        <a:latin typeface="+mn-ea"/>
                        <a:ea typeface="+mn-ea"/>
                      </a:endParaRPr>
                    </a:p>
                    <a:p>
                      <a:pPr algn="ctr"/>
                      <a:r>
                        <a:rPr kumimoji="1" lang="ja-JP" altLang="en-US" sz="1050" b="1" dirty="0">
                          <a:solidFill>
                            <a:schemeClr val="tx1">
                              <a:lumMod val="90000"/>
                              <a:lumOff val="10000"/>
                            </a:schemeClr>
                          </a:solidFill>
                          <a:latin typeface="+mn-ea"/>
                          <a:ea typeface="+mn-ea"/>
                        </a:rPr>
                        <a:t>（保証）</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941035"/>
                  </a:ext>
                </a:extLst>
              </a:tr>
              <a:tr h="686173">
                <a:tc>
                  <a:txBody>
                    <a:bodyPr/>
                    <a:lstStyle/>
                    <a:p>
                      <a:pPr algn="l"/>
                      <a:r>
                        <a:rPr lang="ja-JP" altLang="en-US" sz="1200" b="1" dirty="0">
                          <a:solidFill>
                            <a:schemeClr val="tx1">
                              <a:lumMod val="90000"/>
                              <a:lumOff val="10000"/>
                            </a:schemeClr>
                          </a:solidFill>
                          <a:latin typeface="+mn-ea"/>
                          <a:ea typeface="+mn-ea"/>
                        </a:rPr>
                        <a:t>相続関連商材向け</a:t>
                      </a:r>
                      <a:endParaRPr lang="en-US" altLang="ja-JP" sz="1200" b="1" dirty="0">
                        <a:solidFill>
                          <a:schemeClr val="tx1">
                            <a:lumMod val="90000"/>
                            <a:lumOff val="10000"/>
                          </a:schemeClr>
                        </a:solidFill>
                        <a:latin typeface="+mn-ea"/>
                        <a:ea typeface="+mn-ea"/>
                      </a:endParaRPr>
                    </a:p>
                    <a:p>
                      <a:pPr algn="l"/>
                      <a:r>
                        <a:rPr lang="ja-JP" altLang="en-US" sz="1200" b="1" dirty="0">
                          <a:solidFill>
                            <a:schemeClr val="tx1">
                              <a:lumMod val="90000"/>
                              <a:lumOff val="10000"/>
                            </a:schemeClr>
                          </a:solidFill>
                          <a:latin typeface="+mn-ea"/>
                          <a:ea typeface="+mn-ea"/>
                        </a:rPr>
                        <a:t>書籍プレゼント付き</a:t>
                      </a:r>
                      <a:endParaRPr lang="en-US" altLang="ja-JP" sz="1200" b="1" dirty="0">
                        <a:solidFill>
                          <a:schemeClr val="tx1">
                            <a:lumMod val="90000"/>
                            <a:lumOff val="10000"/>
                          </a:schemeClr>
                        </a:solidFill>
                        <a:latin typeface="+mn-ea"/>
                        <a:ea typeface="+mn-ea"/>
                      </a:endParaRPr>
                    </a:p>
                    <a:p>
                      <a:pPr algn="l"/>
                      <a:r>
                        <a:rPr kumimoji="1" lang="ja-JP" altLang="en-US" sz="1200" b="1" dirty="0">
                          <a:solidFill>
                            <a:schemeClr val="tx1">
                              <a:lumMod val="90000"/>
                              <a:lumOff val="10000"/>
                            </a:schemeClr>
                          </a:solidFill>
                          <a:latin typeface="+mn-ea"/>
                          <a:ea typeface="+mn-ea"/>
                        </a:rPr>
                        <a:t>資料請求キャンペーン</a:t>
                      </a:r>
                      <a:endParaRPr kumimoji="1"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rgbClr val="FA93B5">
                        <a:alpha val="20000"/>
                      </a:srgbClr>
                    </a:solidFill>
                  </a:tcPr>
                </a:tc>
                <a:tc>
                  <a:txBody>
                    <a:bodyPr/>
                    <a:lstStyle/>
                    <a:p>
                      <a:pPr algn="ctr"/>
                      <a:r>
                        <a:rPr kumimoji="1" lang="ja-JP" altLang="en-US" sz="1200" b="1" dirty="0">
                          <a:solidFill>
                            <a:schemeClr val="tx1">
                              <a:lumMod val="90000"/>
                              <a:lumOff val="10000"/>
                            </a:schemeClr>
                          </a:solidFill>
                          <a:latin typeface="+mn-ea"/>
                          <a:ea typeface="+mn-ea"/>
                        </a:rPr>
                        <a:t>金融・不動産 等</a:t>
                      </a:r>
                      <a:endParaRPr kumimoji="1"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050" b="1" dirty="0">
                          <a:solidFill>
                            <a:schemeClr val="tx1">
                              <a:lumMod val="90000"/>
                              <a:lumOff val="10000"/>
                            </a:schemeClr>
                          </a:solidFill>
                          <a:latin typeface="+mn-ea"/>
                          <a:ea typeface="+mn-ea"/>
                        </a:rPr>
                        <a:t>資料請求者から抽選で朝日新聞出版等の関連書籍をプレゼント。情報収集意欲の高い層をリードとしてご提供します。</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tx1">
                              <a:lumMod val="90000"/>
                              <a:lumOff val="10000"/>
                            </a:schemeClr>
                          </a:solidFill>
                          <a:latin typeface="+mn-ea"/>
                          <a:ea typeface="+mn-ea"/>
                        </a:rPr>
                        <a:t>G300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N50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100</a:t>
                      </a:r>
                      <a:r>
                        <a:rPr kumimoji="1" lang="ja-JP" altLang="en-US" sz="1200" b="1" dirty="0">
                          <a:solidFill>
                            <a:schemeClr val="tx1">
                              <a:lumMod val="90000"/>
                              <a:lumOff val="10000"/>
                            </a:schemeClr>
                          </a:solidFill>
                          <a:latin typeface="+mn-ea"/>
                          <a:ea typeface="+mn-ea"/>
                        </a:rPr>
                        <a:t>件</a:t>
                      </a:r>
                      <a:endParaRPr kumimoji="1" lang="en-US" altLang="ja-JP" sz="1200" b="1" dirty="0">
                        <a:solidFill>
                          <a:schemeClr val="tx1">
                            <a:lumMod val="90000"/>
                            <a:lumOff val="10000"/>
                          </a:schemeClr>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lumMod val="90000"/>
                              <a:lumOff val="10000"/>
                            </a:schemeClr>
                          </a:solidFill>
                          <a:latin typeface="+mn-ea"/>
                          <a:ea typeface="+mn-ea"/>
                        </a:rPr>
                        <a:t>（保証）</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442220"/>
                  </a:ext>
                </a:extLst>
              </a:tr>
              <a:tr h="804245">
                <a:tc>
                  <a:txBody>
                    <a:bodyPr/>
                    <a:lstStyle/>
                    <a:p>
                      <a:pPr algn="l"/>
                      <a:r>
                        <a:rPr kumimoji="1" lang="ja-JP" altLang="en-US" sz="1200" b="1" dirty="0">
                          <a:solidFill>
                            <a:schemeClr val="tx1">
                              <a:lumMod val="90000"/>
                              <a:lumOff val="10000"/>
                            </a:schemeClr>
                          </a:solidFill>
                          <a:latin typeface="+mn-ea"/>
                          <a:ea typeface="+mn-ea"/>
                        </a:rPr>
                        <a:t>相続関心層向け</a:t>
                      </a:r>
                      <a:endParaRPr kumimoji="1" lang="en-US" altLang="ja-JP" sz="1200" b="1" dirty="0">
                        <a:solidFill>
                          <a:schemeClr val="tx1">
                            <a:lumMod val="90000"/>
                            <a:lumOff val="10000"/>
                          </a:schemeClr>
                        </a:solidFill>
                        <a:latin typeface="+mn-ea"/>
                        <a:ea typeface="+mn-ea"/>
                      </a:endParaRPr>
                    </a:p>
                    <a:p>
                      <a:pPr algn="l"/>
                      <a:r>
                        <a:rPr kumimoji="1" lang="ja-JP" altLang="en-US" sz="1200" b="1" dirty="0">
                          <a:solidFill>
                            <a:schemeClr val="tx1">
                              <a:lumMod val="90000"/>
                              <a:lumOff val="10000"/>
                            </a:schemeClr>
                          </a:solidFill>
                          <a:latin typeface="+mn-ea"/>
                          <a:ea typeface="+mn-ea"/>
                        </a:rPr>
                        <a:t>オンラインセミナー</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rgbClr val="FA93B5">
                        <a:alpha val="20000"/>
                      </a:srgbClr>
                    </a:solidFill>
                  </a:tcPr>
                </a:tc>
                <a:tc>
                  <a:txBody>
                    <a:bodyPr/>
                    <a:lstStyle/>
                    <a:p>
                      <a:pPr algn="ctr"/>
                      <a:r>
                        <a:rPr kumimoji="1" lang="ja-JP" altLang="en-US" sz="1200" b="1" dirty="0">
                          <a:solidFill>
                            <a:schemeClr val="tx1">
                              <a:lumMod val="90000"/>
                              <a:lumOff val="10000"/>
                            </a:schemeClr>
                          </a:solidFill>
                          <a:latin typeface="+mn-ea"/>
                          <a:ea typeface="+mn-ea"/>
                        </a:rPr>
                        <a:t>金融・不動産 等</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050" b="1" dirty="0">
                          <a:solidFill>
                            <a:schemeClr val="tx1">
                              <a:lumMod val="90000"/>
                              <a:lumOff val="10000"/>
                            </a:schemeClr>
                          </a:solidFill>
                          <a:latin typeface="+mn-ea"/>
                          <a:ea typeface="+mn-ea"/>
                        </a:rPr>
                        <a:t>オンラインセミナーに情報収集意欲の高い層を集客。セミナーを通じて相続対策の必要性や方法について理解を深めます。申込者情報と参加者のアンケート回答情報をご提供。</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tx1">
                              <a:lumMod val="90000"/>
                              <a:lumOff val="10000"/>
                            </a:schemeClr>
                          </a:solidFill>
                          <a:latin typeface="+mn-ea"/>
                          <a:ea typeface="+mn-ea"/>
                        </a:rPr>
                        <a:t>G1,300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N300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300</a:t>
                      </a:r>
                      <a:r>
                        <a:rPr kumimoji="1" lang="ja-JP" altLang="en-US" sz="1200" b="1" dirty="0">
                          <a:solidFill>
                            <a:schemeClr val="tx1">
                              <a:lumMod val="90000"/>
                              <a:lumOff val="10000"/>
                            </a:schemeClr>
                          </a:solidFill>
                          <a:latin typeface="+mn-ea"/>
                          <a:ea typeface="+mn-ea"/>
                        </a:rPr>
                        <a:t>件</a:t>
                      </a:r>
                      <a:endParaRPr kumimoji="1" lang="en-US" altLang="ja-JP" sz="1200" b="1" dirty="0">
                        <a:solidFill>
                          <a:schemeClr val="tx1">
                            <a:lumMod val="90000"/>
                            <a:lumOff val="10000"/>
                          </a:schemeClr>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lumMod val="90000"/>
                              <a:lumOff val="10000"/>
                            </a:schemeClr>
                          </a:solidFill>
                          <a:latin typeface="+mn-ea"/>
                          <a:ea typeface="+mn-ea"/>
                        </a:rPr>
                        <a:t>（保証）</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1744202"/>
                  </a:ext>
                </a:extLst>
              </a:tr>
              <a:tr h="804245">
                <a:tc>
                  <a:txBody>
                    <a:bodyPr/>
                    <a:lstStyle/>
                    <a:p>
                      <a:pPr algn="l"/>
                      <a:r>
                        <a:rPr kumimoji="1" lang="ja-JP" altLang="en-US" sz="1200" b="1" dirty="0">
                          <a:solidFill>
                            <a:schemeClr val="tx1">
                              <a:lumMod val="90000"/>
                              <a:lumOff val="10000"/>
                            </a:schemeClr>
                          </a:solidFill>
                          <a:latin typeface="+mn-ea"/>
                          <a:ea typeface="+mn-ea"/>
                        </a:rPr>
                        <a:t>シニア住宅アンケート</a:t>
                      </a:r>
                      <a:endParaRPr kumimoji="1" lang="en-US" altLang="ja-JP" sz="1200" b="1" dirty="0">
                        <a:solidFill>
                          <a:schemeClr val="tx1">
                            <a:lumMod val="90000"/>
                            <a:lumOff val="10000"/>
                          </a:schemeClr>
                        </a:solidFill>
                        <a:latin typeface="+mn-ea"/>
                        <a:ea typeface="+mn-ea"/>
                      </a:endParaRPr>
                    </a:p>
                    <a:p>
                      <a:pPr algn="l"/>
                      <a:r>
                        <a:rPr kumimoji="1" lang="ja-JP" altLang="en-US" sz="1200" b="1" dirty="0">
                          <a:solidFill>
                            <a:schemeClr val="tx1">
                              <a:lumMod val="90000"/>
                              <a:lumOff val="10000"/>
                            </a:schemeClr>
                          </a:solidFill>
                          <a:latin typeface="+mn-ea"/>
                          <a:ea typeface="+mn-ea"/>
                        </a:rPr>
                        <a:t>連合キャンペーン</a:t>
                      </a:r>
                      <a:endParaRPr kumimoji="1" lang="en-US" altLang="ja-JP" sz="12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rgbClr val="FA93B5">
                        <a:alpha val="20000"/>
                      </a:srgbClr>
                    </a:solidFill>
                  </a:tcPr>
                </a:tc>
                <a:tc>
                  <a:txBody>
                    <a:bodyPr/>
                    <a:lstStyle/>
                    <a:p>
                      <a:pPr algn="ctr"/>
                      <a:r>
                        <a:rPr kumimoji="1" lang="ja-JP" altLang="en-US" sz="1200" b="1" dirty="0">
                          <a:solidFill>
                            <a:schemeClr val="tx1">
                              <a:lumMod val="90000"/>
                              <a:lumOff val="10000"/>
                            </a:schemeClr>
                          </a:solidFill>
                          <a:latin typeface="+mn-ea"/>
                          <a:ea typeface="+mn-ea"/>
                        </a:rPr>
                        <a:t>サ高住、介護付き有料老人ホーム等</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050" b="1" dirty="0">
                          <a:solidFill>
                            <a:schemeClr val="tx1">
                              <a:lumMod val="90000"/>
                              <a:lumOff val="10000"/>
                            </a:schemeClr>
                          </a:solidFill>
                          <a:latin typeface="+mn-ea"/>
                          <a:ea typeface="+mn-ea"/>
                        </a:rPr>
                        <a:t>約</a:t>
                      </a:r>
                      <a:r>
                        <a:rPr kumimoji="1" lang="en-US" altLang="ja-JP" sz="1050" b="1" dirty="0">
                          <a:solidFill>
                            <a:schemeClr val="tx1">
                              <a:lumMod val="90000"/>
                              <a:lumOff val="10000"/>
                            </a:schemeClr>
                          </a:solidFill>
                          <a:latin typeface="+mn-ea"/>
                          <a:ea typeface="+mn-ea"/>
                        </a:rPr>
                        <a:t>100</a:t>
                      </a:r>
                      <a:r>
                        <a:rPr kumimoji="1" lang="ja-JP" altLang="en-US" sz="1050" b="1" dirty="0">
                          <a:solidFill>
                            <a:schemeClr val="tx1">
                              <a:lumMod val="90000"/>
                              <a:lumOff val="10000"/>
                            </a:schemeClr>
                          </a:solidFill>
                          <a:latin typeface="+mn-ea"/>
                          <a:ea typeface="+mn-ea"/>
                        </a:rPr>
                        <a:t>回続いている人気企画。老後の暮らしに関するアンケートとあわせて協賛社施設の見学を受付。見学申込者の情報を協賛社にご提供。朝日新聞紙面や朝日</a:t>
                      </a:r>
                      <a:r>
                        <a:rPr kumimoji="1" lang="en-US" altLang="ja-JP" sz="1050" b="1" dirty="0">
                          <a:solidFill>
                            <a:schemeClr val="tx1">
                              <a:lumMod val="90000"/>
                              <a:lumOff val="10000"/>
                            </a:schemeClr>
                          </a:solidFill>
                          <a:latin typeface="+mn-ea"/>
                          <a:ea typeface="+mn-ea"/>
                        </a:rPr>
                        <a:t>ID</a:t>
                      </a:r>
                      <a:r>
                        <a:rPr kumimoji="1" lang="ja-JP" altLang="en-US" sz="1050" b="1" dirty="0">
                          <a:solidFill>
                            <a:schemeClr val="tx1">
                              <a:lumMod val="90000"/>
                              <a:lumOff val="10000"/>
                            </a:schemeClr>
                          </a:solidFill>
                          <a:latin typeface="+mn-ea"/>
                          <a:ea typeface="+mn-ea"/>
                        </a:rPr>
                        <a:t>メールから集客します。</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G300</a:t>
                      </a:r>
                      <a:r>
                        <a:rPr kumimoji="1" lang="ja-JP" altLang="en-US" sz="1200" b="1" dirty="0">
                          <a:solidFill>
                            <a:schemeClr val="tx1">
                              <a:lumMod val="90000"/>
                              <a:lumOff val="10000"/>
                            </a:schemeClr>
                          </a:solidFill>
                          <a:latin typeface="+mn-ea"/>
                          <a:ea typeface="+mn-ea"/>
                        </a:rPr>
                        <a:t>万円</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a:solidFill>
                            <a:schemeClr val="tx1">
                              <a:lumMod val="90000"/>
                              <a:lumOff val="10000"/>
                            </a:schemeClr>
                          </a:solidFill>
                          <a:latin typeface="+mn-ea"/>
                          <a:ea typeface="+mn-ea"/>
                        </a:rPr>
                        <a:t>なし</a:t>
                      </a:r>
                      <a:endParaRPr kumimoji="1" lang="en-US" altLang="ja-JP" sz="1200" b="1" dirty="0">
                        <a:solidFill>
                          <a:schemeClr val="tx1">
                            <a:lumMod val="90000"/>
                            <a:lumOff val="10000"/>
                          </a:schemeClr>
                        </a:solidFill>
                        <a:latin typeface="+mn-ea"/>
                        <a:ea typeface="+mn-ea"/>
                      </a:endParaRPr>
                    </a:p>
                    <a:p>
                      <a:pPr algn="ctr"/>
                      <a:r>
                        <a:rPr kumimoji="1" lang="en-US" altLang="ja-JP" sz="800" b="1" dirty="0">
                          <a:solidFill>
                            <a:schemeClr val="tx1">
                              <a:lumMod val="90000"/>
                              <a:lumOff val="10000"/>
                            </a:schemeClr>
                          </a:solidFill>
                          <a:latin typeface="+mn-ea"/>
                          <a:ea typeface="+mn-ea"/>
                        </a:rPr>
                        <a:t>※</a:t>
                      </a:r>
                      <a:r>
                        <a:rPr kumimoji="1" lang="ja-JP" altLang="en-US" sz="800" b="1" dirty="0">
                          <a:solidFill>
                            <a:schemeClr val="tx1">
                              <a:lumMod val="90000"/>
                              <a:lumOff val="10000"/>
                            </a:schemeClr>
                          </a:solidFill>
                          <a:latin typeface="+mn-ea"/>
                          <a:ea typeface="+mn-ea"/>
                        </a:rPr>
                        <a:t>純広制作費は別途</a:t>
                      </a: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lumMod val="90000"/>
                              <a:lumOff val="10000"/>
                            </a:schemeClr>
                          </a:solidFill>
                          <a:latin typeface="+mn-ea"/>
                          <a:ea typeface="+mn-ea"/>
                        </a:rPr>
                        <a:t>90</a:t>
                      </a:r>
                      <a:r>
                        <a:rPr kumimoji="1" lang="ja-JP" altLang="en-US" sz="1200" b="1" dirty="0">
                          <a:solidFill>
                            <a:schemeClr val="tx1">
                              <a:lumMod val="90000"/>
                              <a:lumOff val="10000"/>
                            </a:schemeClr>
                          </a:solidFill>
                          <a:latin typeface="+mn-ea"/>
                          <a:ea typeface="+mn-ea"/>
                        </a:rPr>
                        <a:t>～</a:t>
                      </a:r>
                      <a:r>
                        <a:rPr kumimoji="1" lang="en-US" altLang="ja-JP" sz="1200" b="1" dirty="0">
                          <a:solidFill>
                            <a:schemeClr val="tx1">
                              <a:lumMod val="90000"/>
                              <a:lumOff val="10000"/>
                            </a:schemeClr>
                          </a:solidFill>
                          <a:latin typeface="+mn-ea"/>
                          <a:ea typeface="+mn-ea"/>
                        </a:rPr>
                        <a:t>150</a:t>
                      </a:r>
                      <a:r>
                        <a:rPr kumimoji="1" lang="ja-JP" altLang="en-US" sz="1200" b="1" dirty="0">
                          <a:solidFill>
                            <a:schemeClr val="tx1">
                              <a:lumMod val="90000"/>
                              <a:lumOff val="10000"/>
                            </a:schemeClr>
                          </a:solidFill>
                          <a:latin typeface="+mn-ea"/>
                          <a:ea typeface="+mn-ea"/>
                        </a:rPr>
                        <a:t>件</a:t>
                      </a:r>
                      <a:endParaRPr kumimoji="1" lang="en-US" altLang="ja-JP" sz="1200" b="1" dirty="0">
                        <a:solidFill>
                          <a:schemeClr val="tx1">
                            <a:lumMod val="90000"/>
                            <a:lumOff val="10000"/>
                          </a:schemeClr>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lumMod val="90000"/>
                              <a:lumOff val="10000"/>
                            </a:schemeClr>
                          </a:solidFill>
                          <a:latin typeface="+mn-ea"/>
                          <a:ea typeface="+mn-ea"/>
                        </a:rPr>
                        <a:t>（想定）</a:t>
                      </a:r>
                      <a:endParaRPr kumimoji="1" lang="ja-JP" altLang="en-US" sz="1400" b="1" dirty="0">
                        <a:solidFill>
                          <a:schemeClr val="tx1">
                            <a:lumMod val="90000"/>
                            <a:lumOff val="10000"/>
                          </a:schemeClr>
                        </a:solidFill>
                        <a:latin typeface="+mn-ea"/>
                        <a:ea typeface="+mn-ea"/>
                      </a:endParaRPr>
                    </a:p>
                  </a:txBody>
                  <a:tcPr anchor="ct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49396"/>
                  </a:ext>
                </a:extLst>
              </a:tr>
            </a:tbl>
          </a:graphicData>
        </a:graphic>
      </p:graphicFrame>
    </p:spTree>
    <p:extLst>
      <p:ext uri="{BB962C8B-B14F-4D97-AF65-F5344CB8AC3E}">
        <p14:creationId xmlns:p14="http://schemas.microsoft.com/office/powerpoint/2010/main" val="2550472020"/>
      </p:ext>
    </p:extLst>
  </p:cSld>
  <p:clrMapOvr>
    <a:masterClrMapping/>
  </p:clrMapOvr>
</p:sld>
</file>

<file path=ppt/theme/theme1.xml><?xml version="1.0" encoding="utf-8"?>
<a:theme xmlns:a="http://schemas.openxmlformats.org/drawingml/2006/main" name="朝日新聞社">
  <a:themeElements>
    <a:clrScheme name="asahi">
      <a:dk1>
        <a:srgbClr val="212121"/>
      </a:dk1>
      <a:lt1>
        <a:sysClr val="window" lastClr="FFFFFF"/>
      </a:lt1>
      <a:dk2>
        <a:srgbClr val="936B19"/>
      </a:dk2>
      <a:lt2>
        <a:srgbClr val="EEEEEE"/>
      </a:lt2>
      <a:accent1>
        <a:srgbClr val="1B3557"/>
      </a:accent1>
      <a:accent2>
        <a:srgbClr val="BD0B1C"/>
      </a:accent2>
      <a:accent3>
        <a:srgbClr val="FF3C35"/>
      </a:accent3>
      <a:accent4>
        <a:srgbClr val="FFBE00"/>
      </a:accent4>
      <a:accent5>
        <a:srgbClr val="E7E7E7"/>
      </a:accent5>
      <a:accent6>
        <a:srgbClr val="B5B5B5"/>
      </a:accent6>
      <a:hlink>
        <a:srgbClr val="BD0B1C"/>
      </a:hlink>
      <a:folHlink>
        <a:srgbClr val="850000"/>
      </a:folHlink>
    </a:clrScheme>
    <a:fontScheme name="ユーザー定義 13">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1">
            <a:lumMod val="90000"/>
            <a:lumOff val="10000"/>
          </a:schemeClr>
        </a:solidFill>
        <a:ln w="6350">
          <a:noFill/>
        </a:ln>
        <a:effectLst/>
      </a:spPr>
      <a:bodyPr wrap="square" lIns="180000" tIns="72000" rIns="180000" bIns="72000" rtlCol="0" anchor="ctr" anchorCtr="0">
        <a:noAutofit/>
      </a:bodyPr>
      <a:lstStyle>
        <a:defPPr algn="ctr">
          <a:lnSpc>
            <a:spcPct val="110000"/>
          </a:lnSpc>
          <a:defRPr sz="1000" b="1" dirty="0">
            <a:solidFill>
              <a:schemeClr val="bg1"/>
            </a:solidFill>
            <a:latin typeface="+mn-ea"/>
            <a:cs typeface="メイリオ" pitchFamily="50" charset="-128"/>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EF4D3C12AE40548870ED85D7746B8D4" ma:contentTypeVersion="22" ma:contentTypeDescription="新しいドキュメントを作成します。" ma:contentTypeScope="" ma:versionID="8504223b4402d108d17a97639ebfec55">
  <xsd:schema xmlns:xsd="http://www.w3.org/2001/XMLSchema" xmlns:xs="http://www.w3.org/2001/XMLSchema" xmlns:p="http://schemas.microsoft.com/office/2006/metadata/properties" xmlns:ns2="4df21647-6895-4e8e-b58a-65a3b705282a" xmlns:ns3="3c1d17d1-371e-444b-9fed-aa10130732f3" targetNamespace="http://schemas.microsoft.com/office/2006/metadata/properties" ma:root="true" ma:fieldsID="f49694e0baacda1fb43660874b08dddd" ns2:_="" ns3:_="">
    <xsd:import namespace="4df21647-6895-4e8e-b58a-65a3b705282a"/>
    <xsd:import namespace="3c1d17d1-371e-444b-9fed-aa10130732f3"/>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21647-6895-4e8e-b58a-65a3b705282a"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承認の状態" ma:internalName="_x627f__x8a8d__x306e__x72b6__x614b_">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3081144c-cd6a-41e5-af26-373a289259e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1d17d1-371e-444b-9fed-aa10130732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9e76ce-e1a3-425d-b68b-fdff7753cd79}" ma:internalName="TaxCatchAll" ma:showField="CatchAllData" ma:web="3c1d17d1-371e-444b-9fed-aa1013073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c1d17d1-371e-444b-9fed-aa10130732f3">
      <Value>1</Value>
    </TaxCatchAll>
    <lcf76f155ced4ddcb4097134ff3c332f xmlns="4df21647-6895-4e8e-b58a-65a3b705282a">
      <Terms xmlns="http://schemas.microsoft.com/office/infopath/2007/PartnerControls"/>
    </lcf76f155ced4ddcb4097134ff3c332f>
    <g65284cf7a6f4e728a7ac7125819f56e xmlns="4df21647-6895-4e8e-b58a-65a3b705282a">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_Flow_SignoffStatus xmlns="4df21647-6895-4e8e-b58a-65a3b70528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6D0D7-B155-4296-B088-71BB47D20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21647-6895-4e8e-b58a-65a3b705282a"/>
    <ds:schemaRef ds:uri="3c1d17d1-371e-444b-9fed-aa1013073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5129C2-68F8-43D0-8F1E-E50204B9A977}">
  <ds:schemaRefs>
    <ds:schemaRef ds:uri="http://purl.org/dc/dcmitype/"/>
    <ds:schemaRef ds:uri="3c1d17d1-371e-444b-9fed-aa10130732f3"/>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4df21647-6895-4e8e-b58a-65a3b705282a"/>
    <ds:schemaRef ds:uri="http://www.w3.org/XML/1998/namespace"/>
  </ds:schemaRefs>
</ds:datastoreItem>
</file>

<file path=customXml/itemProps3.xml><?xml version="1.0" encoding="utf-8"?>
<ds:datastoreItem xmlns:ds="http://schemas.openxmlformats.org/officeDocument/2006/customXml" ds:itemID="{00AC2E29-718F-4655-8FA6-35B2FC7F2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644</TotalTime>
  <Words>2518</Words>
  <Application>Microsoft Office PowerPoint</Application>
  <PresentationFormat>ワイド画面</PresentationFormat>
  <Paragraphs>337</Paragraphs>
  <Slides>15</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メイリオ</vt:lpstr>
      <vt:lpstr>Yu Gothic</vt:lpstr>
      <vt:lpstr>Yu Gothic</vt:lpstr>
      <vt:lpstr>Arial</vt:lpstr>
      <vt:lpstr>Wingdings</vt:lpstr>
      <vt:lpstr>朝日新聞社</vt:lpstr>
      <vt:lpstr>PowerPoint プレゼンテーション</vt:lpstr>
      <vt:lpstr>新聞紙面連動・SNS企画</vt:lpstr>
      <vt:lpstr>朝日新聞 紙プラス（新聞紙面連動）</vt:lpstr>
      <vt:lpstr>朝日新聞 カミバズ（新聞紙面連動）</vt:lpstr>
      <vt:lpstr>朝日新聞 SNSタイアップ企画（Instagram/X）</vt:lpstr>
      <vt:lpstr>リード獲得型ソリューション</vt:lpstr>
      <vt:lpstr>BtoB向けリード獲得（SDGs ACTION!​協賛型ウェビナープラン）</vt:lpstr>
      <vt:lpstr>BtoB向けリード獲得（朝日ID活用プラン）</vt:lpstr>
      <vt:lpstr>BtoC向けリード獲得（朝日ID活用プラン）</vt:lpstr>
      <vt:lpstr>タイアップ広告（シンプルデザインパッケージ）</vt:lpstr>
      <vt:lpstr>朝日新聞 記事タイアップ広告（シンプルデザインパッケージ /１万PV保証）</vt:lpstr>
      <vt:lpstr>朝日新聞 記事タイアップ広告（シンプルデザインパッケージ /２万PV保証）</vt:lpstr>
      <vt:lpstr>朝日新聞 記事タイアップ広告（シンプルデザインパッケージ /３万PV保証）</vt:lpstr>
      <vt:lpstr>朝日新聞 記事タイアップ広告（シンプルデザインパッケージ ）</vt:lpstr>
      <vt:lpstr>広告についてのお問い合わせ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朝日新聞デジタル広告企画メニュー</dc:title>
  <dc:creator/>
  <cp:lastModifiedBy>有田　元則</cp:lastModifiedBy>
  <cp:revision>50</cp:revision>
  <dcterms:created xsi:type="dcterms:W3CDTF">2024-02-10T07:20:10Z</dcterms:created>
  <dcterms:modified xsi:type="dcterms:W3CDTF">2026-03-24T07:48:44Z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0x0101009EF4D3C12AE40548870ED85D7746B8D4</vt:lpwstr>
  </property>
  <property fmtid="{D5CDD505-2E9C-101B-9397-08002B2CF9AE}" pid="3" name="DocumentSecurity">
    <vt:lpwstr>1;#社外秘|2bccc057-7f2d-4b51-9481-fc2b174b25e4</vt:lpwstr>
  </property>
  <property fmtid="{D5CDD505-2E9C-101B-9397-08002B2CF9AE}" pid="4" name="MediaServiceImageTags">
    <vt:lpwstr/>
  </property>
</Properties>
</file>